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563" r:id="rId5"/>
    <p:sldId id="558" r:id="rId6"/>
    <p:sldId id="259" r:id="rId7"/>
    <p:sldId id="260" r:id="rId8"/>
    <p:sldId id="261" r:id="rId9"/>
    <p:sldId id="262" r:id="rId10"/>
    <p:sldId id="263" r:id="rId11"/>
    <p:sldId id="265" r:id="rId12"/>
    <p:sldId id="257" r:id="rId13"/>
    <p:sldId id="258" r:id="rId14"/>
    <p:sldId id="372" r:id="rId15"/>
    <p:sldId id="564" r:id="rId16"/>
    <p:sldId id="586" r:id="rId17"/>
    <p:sldId id="267" r:id="rId18"/>
    <p:sldId id="556" r:id="rId19"/>
    <p:sldId id="554" r:id="rId20"/>
    <p:sldId id="559" r:id="rId21"/>
    <p:sldId id="544" r:id="rId22"/>
    <p:sldId id="547" r:id="rId23"/>
    <p:sldId id="561" r:id="rId24"/>
    <p:sldId id="562" r:id="rId25"/>
    <p:sldId id="560" r:id="rId26"/>
    <p:sldId id="600" r:id="rId27"/>
    <p:sldId id="598" r:id="rId28"/>
    <p:sldId id="597" r:id="rId29"/>
    <p:sldId id="596" r:id="rId30"/>
    <p:sldId id="292" r:id="rId31"/>
    <p:sldId id="284" r:id="rId32"/>
    <p:sldId id="601" r:id="rId33"/>
    <p:sldId id="285" r:id="rId34"/>
    <p:sldId id="286" r:id="rId35"/>
    <p:sldId id="288" r:id="rId36"/>
    <p:sldId id="289" r:id="rId37"/>
    <p:sldId id="295" r:id="rId38"/>
    <p:sldId id="296" r:id="rId39"/>
    <p:sldId id="602" r:id="rId40"/>
    <p:sldId id="298" r:id="rId41"/>
    <p:sldId id="299" r:id="rId42"/>
    <p:sldId id="300" r:id="rId43"/>
    <p:sldId id="301" r:id="rId44"/>
    <p:sldId id="302" r:id="rId45"/>
    <p:sldId id="603" r:id="rId46"/>
    <p:sldId id="604" r:id="rId47"/>
    <p:sldId id="605" r:id="rId48"/>
    <p:sldId id="582" r:id="rId49"/>
    <p:sldId id="583" r:id="rId50"/>
    <p:sldId id="585" r:id="rId51"/>
    <p:sldId id="607" r:id="rId52"/>
    <p:sldId id="541" r:id="rId53"/>
    <p:sldId id="550" r:id="rId54"/>
    <p:sldId id="553" r:id="rId55"/>
    <p:sldId id="608" r:id="rId56"/>
    <p:sldId id="549" r:id="rId57"/>
    <p:sldId id="551" r:id="rId58"/>
    <p:sldId id="555" r:id="rId59"/>
    <p:sldId id="320" r:id="rId60"/>
    <p:sldId id="331" r:id="rId61"/>
    <p:sldId id="321" r:id="rId62"/>
    <p:sldId id="322" r:id="rId63"/>
    <p:sldId id="323" r:id="rId64"/>
    <p:sldId id="325" r:id="rId65"/>
    <p:sldId id="327" r:id="rId66"/>
    <p:sldId id="328" r:id="rId67"/>
    <p:sldId id="329" r:id="rId68"/>
    <p:sldId id="33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B18867-F858-4C5E-A559-6CE022709D33}" v="19" dt="2020-04-07T18:19:34.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304" autoAdjust="0"/>
    <p:restoredTop sz="94660"/>
  </p:normalViewPr>
  <p:slideViewPr>
    <p:cSldViewPr snapToGrid="0">
      <p:cViewPr varScale="1">
        <p:scale>
          <a:sx n="58" d="100"/>
          <a:sy n="58"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618A7-A5BF-48C4-ABAD-49FB29DC1EF5}" type="doc">
      <dgm:prSet loTypeId="urn:microsoft.com/office/officeart/2005/8/layout/vList3#1" loCatId="picture" qsTypeId="urn:microsoft.com/office/officeart/2005/8/quickstyle/simple1" qsCatId="simple" csTypeId="urn:microsoft.com/office/officeart/2005/8/colors/accent1_2" csCatId="accent1" phldr="1"/>
      <dgm:spPr/>
    </dgm:pt>
    <dgm:pt modelId="{87089907-15A3-4F88-AB36-16B9C5189F0C}">
      <dgm:prSet phldrT="[Text]"/>
      <dgm:spPr/>
      <dgm:t>
        <a:bodyPr/>
        <a:lstStyle/>
        <a:p>
          <a:r>
            <a:rPr lang="en-US" b="1" dirty="0"/>
            <a:t>    </a:t>
          </a:r>
          <a:r>
            <a:rPr lang="es-ES" b="1" dirty="0" err="1"/>
            <a:t>Protégase</a:t>
          </a:r>
          <a:r>
            <a:rPr lang="es-ES" b="1" dirty="0"/>
            <a:t>, usted es valioso/a</a:t>
          </a:r>
          <a:r>
            <a:rPr lang="en-US" b="1" dirty="0"/>
            <a:t>              </a:t>
          </a:r>
        </a:p>
      </dgm:t>
    </dgm:pt>
    <dgm:pt modelId="{136185CC-469D-4CC0-BFB6-63DA275D7664}" type="parTrans" cxnId="{C5A4168F-FBEE-4D4B-8928-1EDD70DE69C5}">
      <dgm:prSet/>
      <dgm:spPr/>
      <dgm:t>
        <a:bodyPr/>
        <a:lstStyle/>
        <a:p>
          <a:endParaRPr lang="en-US"/>
        </a:p>
      </dgm:t>
    </dgm:pt>
    <dgm:pt modelId="{41B5D14C-492F-4891-A9E0-B73F1BB1484F}" type="sibTrans" cxnId="{C5A4168F-FBEE-4D4B-8928-1EDD70DE69C5}">
      <dgm:prSet/>
      <dgm:spPr/>
      <dgm:t>
        <a:bodyPr/>
        <a:lstStyle/>
        <a:p>
          <a:endParaRPr lang="en-US"/>
        </a:p>
      </dgm:t>
    </dgm:pt>
    <dgm:pt modelId="{4258337F-007C-446F-9CA3-A9E83DF9C024}">
      <dgm:prSet phldrT="[Text]"/>
      <dgm:spPr/>
      <dgm:t>
        <a:bodyPr/>
        <a:lstStyle/>
        <a:p>
          <a:r>
            <a:rPr lang="es-ES" b="1" dirty="0" err="1"/>
            <a:t>Protega</a:t>
          </a:r>
          <a:r>
            <a:rPr lang="es-ES" b="1" dirty="0"/>
            <a:t> su comunidad, ellos cuentan con usted</a:t>
          </a:r>
          <a:endParaRPr lang="en-US" b="1" dirty="0"/>
        </a:p>
      </dgm:t>
    </dgm:pt>
    <dgm:pt modelId="{7735610C-E366-4291-B937-C1A1296A0DAD}" type="parTrans" cxnId="{70A0557B-5C40-497C-B33F-BC798C32CBF5}">
      <dgm:prSet/>
      <dgm:spPr/>
      <dgm:t>
        <a:bodyPr/>
        <a:lstStyle/>
        <a:p>
          <a:endParaRPr lang="en-US"/>
        </a:p>
      </dgm:t>
    </dgm:pt>
    <dgm:pt modelId="{E008AB85-20B1-41BC-BB13-873DF96F9DFD}" type="sibTrans" cxnId="{70A0557B-5C40-497C-B33F-BC798C32CBF5}">
      <dgm:prSet/>
      <dgm:spPr/>
      <dgm:t>
        <a:bodyPr/>
        <a:lstStyle/>
        <a:p>
          <a:endParaRPr lang="en-US"/>
        </a:p>
      </dgm:t>
    </dgm:pt>
    <dgm:pt modelId="{0FBCE746-975C-4F2C-A1DD-B86595BE076C}">
      <dgm:prSet phldrT="[Text]"/>
      <dgm:spPr/>
      <dgm:t>
        <a:bodyPr/>
        <a:lstStyle/>
        <a:p>
          <a:r>
            <a:rPr lang="es-ES" b="1" dirty="0" err="1"/>
            <a:t>Protega</a:t>
          </a:r>
          <a:r>
            <a:rPr lang="es-ES" b="1" dirty="0"/>
            <a:t> a su paciente, demuestre que le importa, es su misión</a:t>
          </a:r>
          <a:endParaRPr lang="en-US" b="1" dirty="0"/>
        </a:p>
      </dgm:t>
    </dgm:pt>
    <dgm:pt modelId="{67370F93-8B20-4E0A-8E4F-FA7DEA9985FE}" type="parTrans" cxnId="{7A7DD3C3-906F-498A-953C-01D7EE8E9399}">
      <dgm:prSet/>
      <dgm:spPr/>
      <dgm:t>
        <a:bodyPr/>
        <a:lstStyle/>
        <a:p>
          <a:endParaRPr lang="en-US"/>
        </a:p>
      </dgm:t>
    </dgm:pt>
    <dgm:pt modelId="{C78A942B-0ACA-4AB3-A74E-44DA01A2F0F2}" type="sibTrans" cxnId="{7A7DD3C3-906F-498A-953C-01D7EE8E9399}">
      <dgm:prSet/>
      <dgm:spPr/>
      <dgm:t>
        <a:bodyPr/>
        <a:lstStyle/>
        <a:p>
          <a:endParaRPr lang="en-US"/>
        </a:p>
      </dgm:t>
    </dgm:pt>
    <dgm:pt modelId="{210CA00C-BBDD-47C0-B13C-91B202FE6590}" type="pres">
      <dgm:prSet presAssocID="{AEC618A7-A5BF-48C4-ABAD-49FB29DC1EF5}" presName="linearFlow" presStyleCnt="0">
        <dgm:presLayoutVars>
          <dgm:dir/>
          <dgm:resizeHandles val="exact"/>
        </dgm:presLayoutVars>
      </dgm:prSet>
      <dgm:spPr/>
    </dgm:pt>
    <dgm:pt modelId="{A3093074-9A5B-4BE6-B1D2-B39BA070B7EE}" type="pres">
      <dgm:prSet presAssocID="{87089907-15A3-4F88-AB36-16B9C5189F0C}" presName="composite" presStyleCnt="0"/>
      <dgm:spPr/>
    </dgm:pt>
    <dgm:pt modelId="{D079DF44-C7F4-4106-8E37-2EFBE5D7A03F}" type="pres">
      <dgm:prSet presAssocID="{87089907-15A3-4F88-AB36-16B9C5189F0C}" presName="imgShp" presStyleLbl="fgImgPlace1" presStyleIdx="0" presStyleCnt="3" custScaleX="156407" custScaleY="136702"/>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FDD833EF-6F8A-476A-A54B-6800A19C256C}" type="pres">
      <dgm:prSet presAssocID="{87089907-15A3-4F88-AB36-16B9C5189F0C}" presName="txShp" presStyleLbl="node1" presStyleIdx="0" presStyleCnt="3">
        <dgm:presLayoutVars>
          <dgm:bulletEnabled val="1"/>
        </dgm:presLayoutVars>
      </dgm:prSet>
      <dgm:spPr/>
    </dgm:pt>
    <dgm:pt modelId="{96239AB5-9E4F-4730-B1C2-CA2E013DB837}" type="pres">
      <dgm:prSet presAssocID="{41B5D14C-492F-4891-A9E0-B73F1BB1484F}" presName="spacing" presStyleCnt="0"/>
      <dgm:spPr/>
    </dgm:pt>
    <dgm:pt modelId="{8D6649E2-A448-470A-94C1-8C096B34F2FD}" type="pres">
      <dgm:prSet presAssocID="{4258337F-007C-446F-9CA3-A9E83DF9C024}" presName="composite" presStyleCnt="0"/>
      <dgm:spPr/>
    </dgm:pt>
    <dgm:pt modelId="{E45A1FE0-4459-477E-AE70-917AE5EF85BA}" type="pres">
      <dgm:prSet presAssocID="{4258337F-007C-446F-9CA3-A9E83DF9C024}" presName="imgShp" presStyleLbl="fgImgPlace1" presStyleIdx="1" presStyleCnt="3" custScaleX="168229" custScaleY="166262"/>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772DF848-F876-4E65-A2BD-C09A6BFFAE5F}" type="pres">
      <dgm:prSet presAssocID="{4258337F-007C-446F-9CA3-A9E83DF9C024}" presName="txShp" presStyleLbl="node1" presStyleIdx="1" presStyleCnt="3">
        <dgm:presLayoutVars>
          <dgm:bulletEnabled val="1"/>
        </dgm:presLayoutVars>
      </dgm:prSet>
      <dgm:spPr/>
    </dgm:pt>
    <dgm:pt modelId="{B9AE875A-DB17-44D7-B057-F4A3546B1B64}" type="pres">
      <dgm:prSet presAssocID="{E008AB85-20B1-41BC-BB13-873DF96F9DFD}" presName="spacing" presStyleCnt="0"/>
      <dgm:spPr/>
    </dgm:pt>
    <dgm:pt modelId="{29F145AB-9903-4D57-AA3C-24188B02EFCB}" type="pres">
      <dgm:prSet presAssocID="{0FBCE746-975C-4F2C-A1DD-B86595BE076C}" presName="composite" presStyleCnt="0"/>
      <dgm:spPr/>
    </dgm:pt>
    <dgm:pt modelId="{4CB1AFCE-2253-4C2A-B958-1ABC178F491C}" type="pres">
      <dgm:prSet presAssocID="{0FBCE746-975C-4F2C-A1DD-B86595BE076C}" presName="imgShp" presStyleLbl="fgImgPlace1" presStyleIdx="2" presStyleCnt="3" custScaleX="170441" custScaleY="143008" custLinFactNeighborX="-22314" custLinFactNeighborY="1488"/>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09203B30-FA18-44D7-86FB-20BD61E8BD7A}" type="pres">
      <dgm:prSet presAssocID="{0FBCE746-975C-4F2C-A1DD-B86595BE076C}" presName="txShp" presStyleLbl="node1" presStyleIdx="2" presStyleCnt="3">
        <dgm:presLayoutVars>
          <dgm:bulletEnabled val="1"/>
        </dgm:presLayoutVars>
      </dgm:prSet>
      <dgm:spPr/>
    </dgm:pt>
  </dgm:ptLst>
  <dgm:cxnLst>
    <dgm:cxn modelId="{461F463A-67CB-4C26-948C-31A3DC305DAA}" type="presOf" srcId="{0FBCE746-975C-4F2C-A1DD-B86595BE076C}" destId="{09203B30-FA18-44D7-86FB-20BD61E8BD7A}" srcOrd="0" destOrd="0" presId="urn:microsoft.com/office/officeart/2005/8/layout/vList3#1"/>
    <dgm:cxn modelId="{70A0557B-5C40-497C-B33F-BC798C32CBF5}" srcId="{AEC618A7-A5BF-48C4-ABAD-49FB29DC1EF5}" destId="{4258337F-007C-446F-9CA3-A9E83DF9C024}" srcOrd="1" destOrd="0" parTransId="{7735610C-E366-4291-B937-C1A1296A0DAD}" sibTransId="{E008AB85-20B1-41BC-BB13-873DF96F9DFD}"/>
    <dgm:cxn modelId="{9EBF2A80-E527-4F52-B917-8B53B4193D8B}" type="presOf" srcId="{87089907-15A3-4F88-AB36-16B9C5189F0C}" destId="{FDD833EF-6F8A-476A-A54B-6800A19C256C}" srcOrd="0" destOrd="0" presId="urn:microsoft.com/office/officeart/2005/8/layout/vList3#1"/>
    <dgm:cxn modelId="{C5A4168F-FBEE-4D4B-8928-1EDD70DE69C5}" srcId="{AEC618A7-A5BF-48C4-ABAD-49FB29DC1EF5}" destId="{87089907-15A3-4F88-AB36-16B9C5189F0C}" srcOrd="0" destOrd="0" parTransId="{136185CC-469D-4CC0-BFB6-63DA275D7664}" sibTransId="{41B5D14C-492F-4891-A9E0-B73F1BB1484F}"/>
    <dgm:cxn modelId="{B8223EB7-790A-427E-92E0-CB31A7A50A96}" type="presOf" srcId="{AEC618A7-A5BF-48C4-ABAD-49FB29DC1EF5}" destId="{210CA00C-BBDD-47C0-B13C-91B202FE6590}" srcOrd="0" destOrd="0" presId="urn:microsoft.com/office/officeart/2005/8/layout/vList3#1"/>
    <dgm:cxn modelId="{7A7DD3C3-906F-498A-953C-01D7EE8E9399}" srcId="{AEC618A7-A5BF-48C4-ABAD-49FB29DC1EF5}" destId="{0FBCE746-975C-4F2C-A1DD-B86595BE076C}" srcOrd="2" destOrd="0" parTransId="{67370F93-8B20-4E0A-8E4F-FA7DEA9985FE}" sibTransId="{C78A942B-0ACA-4AB3-A74E-44DA01A2F0F2}"/>
    <dgm:cxn modelId="{A38988DA-6007-4790-8040-8BACCF3AE0D0}" type="presOf" srcId="{4258337F-007C-446F-9CA3-A9E83DF9C024}" destId="{772DF848-F876-4E65-A2BD-C09A6BFFAE5F}" srcOrd="0" destOrd="0" presId="urn:microsoft.com/office/officeart/2005/8/layout/vList3#1"/>
    <dgm:cxn modelId="{F0DAC1D9-EA27-48AD-AA17-B932BFE9EBB1}" type="presParOf" srcId="{210CA00C-BBDD-47C0-B13C-91B202FE6590}" destId="{A3093074-9A5B-4BE6-B1D2-B39BA070B7EE}" srcOrd="0" destOrd="0" presId="urn:microsoft.com/office/officeart/2005/8/layout/vList3#1"/>
    <dgm:cxn modelId="{8F6C8677-368E-4D51-A87C-6CD2E6E48C9B}" type="presParOf" srcId="{A3093074-9A5B-4BE6-B1D2-B39BA070B7EE}" destId="{D079DF44-C7F4-4106-8E37-2EFBE5D7A03F}" srcOrd="0" destOrd="0" presId="urn:microsoft.com/office/officeart/2005/8/layout/vList3#1"/>
    <dgm:cxn modelId="{627BDE43-ED0B-49ED-AFE0-767C657A6041}" type="presParOf" srcId="{A3093074-9A5B-4BE6-B1D2-B39BA070B7EE}" destId="{FDD833EF-6F8A-476A-A54B-6800A19C256C}" srcOrd="1" destOrd="0" presId="urn:microsoft.com/office/officeart/2005/8/layout/vList3#1"/>
    <dgm:cxn modelId="{AF3D8007-6457-49D8-B5D8-926A98217FC9}" type="presParOf" srcId="{210CA00C-BBDD-47C0-B13C-91B202FE6590}" destId="{96239AB5-9E4F-4730-B1C2-CA2E013DB837}" srcOrd="1" destOrd="0" presId="urn:microsoft.com/office/officeart/2005/8/layout/vList3#1"/>
    <dgm:cxn modelId="{BA6A18CE-7847-4C83-95F7-9745342BB01C}" type="presParOf" srcId="{210CA00C-BBDD-47C0-B13C-91B202FE6590}" destId="{8D6649E2-A448-470A-94C1-8C096B34F2FD}" srcOrd="2" destOrd="0" presId="urn:microsoft.com/office/officeart/2005/8/layout/vList3#1"/>
    <dgm:cxn modelId="{44EA1548-B654-4303-9371-F21210DDB0EE}" type="presParOf" srcId="{8D6649E2-A448-470A-94C1-8C096B34F2FD}" destId="{E45A1FE0-4459-477E-AE70-917AE5EF85BA}" srcOrd="0" destOrd="0" presId="urn:microsoft.com/office/officeart/2005/8/layout/vList3#1"/>
    <dgm:cxn modelId="{E6000177-5874-40E7-A7FD-D460476BD0A4}" type="presParOf" srcId="{8D6649E2-A448-470A-94C1-8C096B34F2FD}" destId="{772DF848-F876-4E65-A2BD-C09A6BFFAE5F}" srcOrd="1" destOrd="0" presId="urn:microsoft.com/office/officeart/2005/8/layout/vList3#1"/>
    <dgm:cxn modelId="{3D9A947F-70BC-47DD-9575-19FCB9CB9CF7}" type="presParOf" srcId="{210CA00C-BBDD-47C0-B13C-91B202FE6590}" destId="{B9AE875A-DB17-44D7-B057-F4A3546B1B64}" srcOrd="3" destOrd="0" presId="urn:microsoft.com/office/officeart/2005/8/layout/vList3#1"/>
    <dgm:cxn modelId="{D455297D-1129-4340-A1D6-07170E6F147E}" type="presParOf" srcId="{210CA00C-BBDD-47C0-B13C-91B202FE6590}" destId="{29F145AB-9903-4D57-AA3C-24188B02EFCB}" srcOrd="4" destOrd="0" presId="urn:microsoft.com/office/officeart/2005/8/layout/vList3#1"/>
    <dgm:cxn modelId="{9B16152F-1EAD-43B6-830E-BD2871B240F3}" type="presParOf" srcId="{29F145AB-9903-4D57-AA3C-24188B02EFCB}" destId="{4CB1AFCE-2253-4C2A-B958-1ABC178F491C}" srcOrd="0" destOrd="0" presId="urn:microsoft.com/office/officeart/2005/8/layout/vList3#1"/>
    <dgm:cxn modelId="{A0E15551-3423-498E-8B31-8762898EC526}" type="presParOf" srcId="{29F145AB-9903-4D57-AA3C-24188B02EFCB}" destId="{09203B30-FA18-44D7-86FB-20BD61E8BD7A}"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33EF-6F8A-476A-A54B-6800A19C256C}">
      <dsp:nvSpPr>
        <dsp:cNvPr id="0" name=""/>
        <dsp:cNvSpPr/>
      </dsp:nvSpPr>
      <dsp:spPr>
        <a:xfrm rot="10800000">
          <a:off x="1655333" y="166389"/>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    </a:t>
          </a:r>
          <a:r>
            <a:rPr lang="es-ES" sz="2400" b="1" kern="1200" dirty="0" err="1"/>
            <a:t>Protégase</a:t>
          </a:r>
          <a:r>
            <a:rPr lang="es-ES" sz="2400" b="1" kern="1200" dirty="0"/>
            <a:t>, usted es valioso/a</a:t>
          </a:r>
          <a:r>
            <a:rPr lang="en-US" sz="2400" b="1" kern="1200" dirty="0"/>
            <a:t>              </a:t>
          </a:r>
        </a:p>
      </dsp:txBody>
      <dsp:txXfrm rot="10800000">
        <a:off x="1881318" y="166389"/>
        <a:ext cx="4942661" cy="903939"/>
      </dsp:txXfrm>
    </dsp:sp>
    <dsp:sp modelId="{D079DF44-C7F4-4106-8E37-2EFBE5D7A03F}">
      <dsp:nvSpPr>
        <dsp:cNvPr id="0" name=""/>
        <dsp:cNvSpPr/>
      </dsp:nvSpPr>
      <dsp:spPr>
        <a:xfrm>
          <a:off x="948420" y="507"/>
          <a:ext cx="1413825" cy="12357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DF848-F876-4E65-A2BD-C09A6BFFAE5F}">
      <dsp:nvSpPr>
        <dsp:cNvPr id="0" name=""/>
        <dsp:cNvSpPr/>
      </dsp:nvSpPr>
      <dsp:spPr>
        <a:xfrm rot="10800000">
          <a:off x="1682049" y="1805528"/>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err="1"/>
            <a:t>Protega</a:t>
          </a:r>
          <a:r>
            <a:rPr lang="es-ES" sz="2400" b="1" kern="1200" dirty="0"/>
            <a:t> su comunidad, ellos cuentan con usted</a:t>
          </a:r>
          <a:endParaRPr lang="en-US" sz="2400" b="1" kern="1200" dirty="0"/>
        </a:p>
      </dsp:txBody>
      <dsp:txXfrm rot="10800000">
        <a:off x="1908034" y="1805528"/>
        <a:ext cx="4942661" cy="903939"/>
      </dsp:txXfrm>
    </dsp:sp>
    <dsp:sp modelId="{E45A1FE0-4459-477E-AE70-917AE5EF85BA}">
      <dsp:nvSpPr>
        <dsp:cNvPr id="0" name=""/>
        <dsp:cNvSpPr/>
      </dsp:nvSpPr>
      <dsp:spPr>
        <a:xfrm>
          <a:off x="921704" y="1506044"/>
          <a:ext cx="1520689" cy="15029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03B30-FA18-44D7-86FB-20BD61E8BD7A}">
      <dsp:nvSpPr>
        <dsp:cNvPr id="0" name=""/>
        <dsp:cNvSpPr/>
      </dsp:nvSpPr>
      <dsp:spPr>
        <a:xfrm rot="10800000">
          <a:off x="1687048" y="3473169"/>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err="1"/>
            <a:t>Protega</a:t>
          </a:r>
          <a:r>
            <a:rPr lang="es-ES" sz="2400" b="1" kern="1200" dirty="0"/>
            <a:t> a su paciente, demuestre que le importa, es su misión</a:t>
          </a:r>
          <a:endParaRPr lang="en-US" sz="2400" b="1" kern="1200" dirty="0"/>
        </a:p>
      </dsp:txBody>
      <dsp:txXfrm rot="10800000">
        <a:off x="1913033" y="3473169"/>
        <a:ext cx="4942661" cy="903939"/>
      </dsp:txXfrm>
    </dsp:sp>
    <dsp:sp modelId="{4CB1AFCE-2253-4C2A-B958-1ABC178F491C}">
      <dsp:nvSpPr>
        <dsp:cNvPr id="0" name=""/>
        <dsp:cNvSpPr/>
      </dsp:nvSpPr>
      <dsp:spPr>
        <a:xfrm>
          <a:off x="715000" y="3279293"/>
          <a:ext cx="1540684" cy="12927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912BE-7F80-4E7F-B9DB-30D68ED66761}"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2AE85-CE31-471A-B45A-02CF1E5B8E9C}" type="slidenum">
              <a:rPr lang="en-US" smtClean="0"/>
              <a:t>‹#›</a:t>
            </a:fld>
            <a:endParaRPr lang="en-US"/>
          </a:p>
        </p:txBody>
      </p:sp>
    </p:spTree>
    <p:extLst>
      <p:ext uri="{BB962C8B-B14F-4D97-AF65-F5344CB8AC3E}">
        <p14:creationId xmlns:p14="http://schemas.microsoft.com/office/powerpoint/2010/main" val="203801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11</a:t>
            </a:fld>
            <a:endParaRPr lang="en-US" dirty="0"/>
          </a:p>
        </p:txBody>
      </p:sp>
    </p:spTree>
    <p:extLst>
      <p:ext uri="{BB962C8B-B14F-4D97-AF65-F5344CB8AC3E}">
        <p14:creationId xmlns:p14="http://schemas.microsoft.com/office/powerpoint/2010/main" val="268245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p>
          <a:p>
            <a:r>
              <a:rPr lang="en-US" b="0" baseline="0" dirty="0"/>
              <a:t>Why is it important to clean the clinic or hospital?</a:t>
            </a:r>
          </a:p>
          <a:p>
            <a:endParaRPr lang="en-US" b="1" baseline="0" dirty="0"/>
          </a:p>
          <a:p>
            <a:r>
              <a:rPr lang="en-US" sz="1200" dirty="0"/>
              <a:t>Ebola can live on surfaces such</a:t>
            </a:r>
            <a:r>
              <a:rPr lang="en-US" sz="1200" baseline="0" dirty="0"/>
              <a:t> as </a:t>
            </a:r>
            <a:r>
              <a:rPr lang="en-US" sz="1200" dirty="0"/>
              <a:t>tables, chairs,</a:t>
            </a:r>
            <a:r>
              <a:rPr lang="en-US" sz="1200" baseline="0" dirty="0"/>
              <a:t> beds, handrails, door handles, etcetera.</a:t>
            </a:r>
            <a:endParaRPr lang="en-US" sz="1200" dirty="0"/>
          </a:p>
          <a:p>
            <a:r>
              <a:rPr lang="en-US" sz="1200" dirty="0"/>
              <a:t>Ebola can also</a:t>
            </a:r>
            <a:r>
              <a:rPr lang="en-US" sz="1200" baseline="0" dirty="0"/>
              <a:t> </a:t>
            </a:r>
            <a:r>
              <a:rPr lang="en-US" sz="1200" dirty="0"/>
              <a:t>live on medical equipment </a:t>
            </a:r>
            <a:r>
              <a:rPr lang="en-US" sz="1200" baseline="0" dirty="0"/>
              <a:t> such as </a:t>
            </a:r>
            <a:r>
              <a:rPr lang="en-US" sz="1200" dirty="0"/>
              <a:t>thermometers</a:t>
            </a:r>
            <a:r>
              <a:rPr lang="en-US" sz="1200" baseline="0" dirty="0"/>
              <a:t> and</a:t>
            </a:r>
            <a:r>
              <a:rPr lang="en-US" sz="1200" dirty="0"/>
              <a:t> stethoscopes</a:t>
            </a:r>
          </a:p>
          <a:p>
            <a:r>
              <a:rPr lang="en-US" sz="1200" dirty="0"/>
              <a:t>Ebola can live a long time in body fluids such</a:t>
            </a:r>
            <a:r>
              <a:rPr lang="en-US" sz="1200" baseline="0" dirty="0"/>
              <a:t> as </a:t>
            </a:r>
            <a:r>
              <a:rPr lang="en-US" sz="1200" dirty="0"/>
              <a:t>blood, vomit, urine, stool</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43</a:t>
            </a:fld>
            <a:endParaRPr lang="en-US"/>
          </a:p>
        </p:txBody>
      </p:sp>
    </p:spTree>
    <p:extLst>
      <p:ext uri="{BB962C8B-B14F-4D97-AF65-F5344CB8AC3E}">
        <p14:creationId xmlns:p14="http://schemas.microsoft.com/office/powerpoint/2010/main" val="328420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1" baseline="0" dirty="0"/>
              <a:t> </a:t>
            </a:r>
            <a:r>
              <a:rPr lang="en-US" b="0" dirty="0"/>
              <a:t>There</a:t>
            </a:r>
            <a:r>
              <a:rPr lang="en-US" b="0" baseline="0" dirty="0"/>
              <a:t> are two types of chlorine solutions: A strong one, which is called 0.5% solution—this solution is used to clean walls, floors, tables, chairs, bathrooms, and medical equipment. The second type of solution is a more dilute, weaker chlorine solution, called 0.05% solution, that is used for washing hands. The strong solution cannot be used on bare hands because it can cause your skin to burn. It is important to make both kinds of solutions every day for use in the health facility.</a:t>
            </a:r>
          </a:p>
          <a:p>
            <a:endParaRPr lang="en-US" b="0"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44</a:t>
            </a:fld>
            <a:endParaRPr lang="en-US"/>
          </a:p>
        </p:txBody>
      </p:sp>
    </p:spTree>
    <p:extLst>
      <p:ext uri="{BB962C8B-B14F-4D97-AF65-F5344CB8AC3E}">
        <p14:creationId xmlns:p14="http://schemas.microsoft.com/office/powerpoint/2010/main" val="2718179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sz="2800" dirty="0"/>
              <a:t>It is important that you make chlorine</a:t>
            </a:r>
            <a:r>
              <a:rPr lang="en-US" sz="2800" baseline="0" dirty="0"/>
              <a:t> solution everyday. </a:t>
            </a:r>
          </a:p>
          <a:p>
            <a:pPr>
              <a:spcAft>
                <a:spcPts val="1200"/>
              </a:spcAft>
            </a:pPr>
            <a:endParaRPr lang="en-US" sz="2800" baseline="0" dirty="0"/>
          </a:p>
          <a:p>
            <a:pPr>
              <a:spcAft>
                <a:spcPts val="1200"/>
              </a:spcAft>
            </a:pPr>
            <a:r>
              <a:rPr lang="en-US" sz="2800" dirty="0"/>
              <a:t>Chlorine loses strength over time. </a:t>
            </a:r>
          </a:p>
          <a:p>
            <a:pPr lvl="1">
              <a:spcAft>
                <a:spcPts val="1200"/>
              </a:spcAft>
            </a:pPr>
            <a:r>
              <a:rPr lang="en-US" dirty="0"/>
              <a:t>Everyday throw out the old chlorine solution left over from the previous day</a:t>
            </a:r>
            <a:r>
              <a:rPr lang="en-US" baseline="0" dirty="0"/>
              <a:t> </a:t>
            </a:r>
            <a:r>
              <a:rPr lang="en-US" dirty="0"/>
              <a:t>make new chlorine solution every morning</a:t>
            </a:r>
          </a:p>
          <a:p>
            <a:pPr>
              <a:spcAft>
                <a:spcPts val="1200"/>
              </a:spcAft>
            </a:pPr>
            <a:endParaRPr lang="en-US" sz="2800" dirty="0"/>
          </a:p>
          <a:p>
            <a:pPr>
              <a:spcAft>
                <a:spcPts val="1200"/>
              </a:spcAft>
            </a:pPr>
            <a:r>
              <a:rPr lang="en-US" sz="2800" dirty="0"/>
              <a:t>Sunlight can also weaken chlorine solution</a:t>
            </a:r>
          </a:p>
          <a:p>
            <a:pPr lvl="1">
              <a:spcAft>
                <a:spcPts val="1200"/>
              </a:spcAft>
            </a:pPr>
            <a:r>
              <a:rPr lang="en-US" dirty="0"/>
              <a:t>Keep the chlorine solution away from direct sunlight</a:t>
            </a:r>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45</a:t>
            </a:fld>
            <a:endParaRPr lang="en-US"/>
          </a:p>
        </p:txBody>
      </p:sp>
    </p:spTree>
    <p:extLst>
      <p:ext uri="{BB962C8B-B14F-4D97-AF65-F5344CB8AC3E}">
        <p14:creationId xmlns:p14="http://schemas.microsoft.com/office/powerpoint/2010/main" val="3070595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POSTER</a:t>
            </a:r>
          </a:p>
          <a:p>
            <a:endParaRPr lang="en-US" b="1" dirty="0"/>
          </a:p>
          <a:p>
            <a:r>
              <a:rPr lang="en-US" b="1" dirty="0"/>
              <a:t>ACTIVITY: GO THROUGH  THE ACTIVITY OF MAKING THIS</a:t>
            </a:r>
            <a:r>
              <a:rPr lang="en-US" b="1" baseline="0" dirty="0"/>
              <a:t> CHLORINE SOLUTION USING THE POSTER AS AN AID. After a bucket is made, have them fill up a spray bottle with the solution</a:t>
            </a:r>
          </a:p>
          <a:p>
            <a:endParaRPr lang="en-US" b="1" baseline="0" dirty="0"/>
          </a:p>
          <a:p>
            <a:r>
              <a:rPr lang="en-US" b="1" baseline="0" dirty="0"/>
              <a:t>SAY: </a:t>
            </a:r>
            <a:r>
              <a:rPr lang="en-US" b="0" baseline="0" dirty="0"/>
              <a:t>You may need to make many buckets of bleach in a day because you will be using them for multiple purposes such as cleaning surfaces, cleaning dishes and cleaning medical equipment and non-disposable PPE at the end of each day.</a:t>
            </a:r>
            <a:endParaRPr lang="en-US" b="1" baseline="0" dirty="0"/>
          </a:p>
          <a:p>
            <a:endParaRPr lang="en-US" b="1" baseline="0" dirty="0"/>
          </a:p>
          <a:p>
            <a:endParaRPr lang="en-US" b="1" dirty="0"/>
          </a:p>
          <a:p>
            <a:endParaRPr lang="en-US"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46</a:t>
            </a:fld>
            <a:endParaRPr lang="en-US"/>
          </a:p>
        </p:txBody>
      </p:sp>
    </p:spTree>
    <p:extLst>
      <p:ext uri="{BB962C8B-B14F-4D97-AF65-F5344CB8AC3E}">
        <p14:creationId xmlns:p14="http://schemas.microsoft.com/office/powerpoint/2010/main" val="2773900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0" dirty="0"/>
              <a:t>There are several important</a:t>
            </a:r>
            <a:r>
              <a:rPr lang="en-US" b="0" baseline="0" dirty="0"/>
              <a:t> principles for cleaning:</a:t>
            </a:r>
          </a:p>
          <a:p>
            <a:endParaRPr lang="en-US" b="0" baseline="0" dirty="0"/>
          </a:p>
          <a:p>
            <a:r>
              <a:rPr lang="en-US" b="0" baseline="0" dirty="0"/>
              <a:t>First, never dip a dirty towel into a bucket of chlorine. You MUST GET a pour bottle filled up with the chlorine to pour over your towels or surfaces. You can also use spray bottles.</a:t>
            </a:r>
          </a:p>
          <a:p>
            <a:endParaRPr lang="en-US" b="0" baseline="0" dirty="0"/>
          </a:p>
          <a:p>
            <a:r>
              <a:rPr lang="en-US" b="0" baseline="0" dirty="0"/>
              <a:t>Never wipe up any surfaces with a dry towel. Always moisten the towel with chlorine.</a:t>
            </a:r>
          </a:p>
        </p:txBody>
      </p:sp>
      <p:sp>
        <p:nvSpPr>
          <p:cNvPr id="4" name="Slide Number Placeholder 3"/>
          <p:cNvSpPr>
            <a:spLocks noGrp="1"/>
          </p:cNvSpPr>
          <p:nvPr>
            <p:ph type="sldNum" sz="quarter" idx="10"/>
          </p:nvPr>
        </p:nvSpPr>
        <p:spPr/>
        <p:txBody>
          <a:bodyPr/>
          <a:lstStyle/>
          <a:p>
            <a:fld id="{90BA3B50-C5AE-46F4-933B-CAE6ACCE8D9B}" type="slidenum">
              <a:rPr lang="en-US" smtClean="0"/>
              <a:pPr/>
              <a:t>47</a:t>
            </a:fld>
            <a:endParaRPr lang="en-US"/>
          </a:p>
        </p:txBody>
      </p:sp>
    </p:spTree>
    <p:extLst>
      <p:ext uri="{BB962C8B-B14F-4D97-AF65-F5344CB8AC3E}">
        <p14:creationId xmlns:p14="http://schemas.microsoft.com/office/powerpoint/2010/main" val="1743284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Talking points:</a:t>
            </a:r>
          </a:p>
          <a:p>
            <a:r>
              <a:rPr lang="en-US" baseline="0" dirty="0"/>
              <a:t>During the Time of Ebola, things are Turned Upside Down. We do not want to greet or touch people we normally would- and we do not want to touch anyone who is sick.</a:t>
            </a:r>
          </a:p>
          <a:p>
            <a:r>
              <a:rPr lang="en-US" baseline="0" dirty="0"/>
              <a:t>This is basic precautions you can take any time, any place. You do not need special equipment for this. </a:t>
            </a:r>
          </a:p>
          <a:p>
            <a:r>
              <a:rPr lang="en-US" baseline="0" dirty="0"/>
              <a:t>You should practice this all the time- at home too, in crowds. Be a role model.</a:t>
            </a:r>
          </a:p>
          <a:p>
            <a:endParaRPr lang="en-US" baseline="0" dirty="0"/>
          </a:p>
          <a:p>
            <a:r>
              <a:rPr lang="en-US" b="1" baseline="0" dirty="0"/>
              <a:t>Tell: </a:t>
            </a:r>
          </a:p>
          <a:p>
            <a:r>
              <a:rPr lang="en-US" baseline="0" dirty="0"/>
              <a:t>You should not touch others you do not know.</a:t>
            </a:r>
          </a:p>
          <a:p>
            <a:r>
              <a:rPr lang="en-US" baseline="0" dirty="0"/>
              <a:t>You should not touch people who are sick without proper PPE (including friends and family members)</a:t>
            </a:r>
          </a:p>
          <a:p>
            <a:endParaRPr lang="en-US" baseline="0" dirty="0"/>
          </a:p>
          <a:p>
            <a:r>
              <a:rPr lang="en-US" b="1" baseline="0" dirty="0"/>
              <a:t>Ask:</a:t>
            </a:r>
          </a:p>
          <a:p>
            <a:r>
              <a:rPr lang="en-US" b="0" baseline="0" dirty="0"/>
              <a:t>What IS touching? Sleeping in same bed, touching shoulders, handshake, hug, kiss, etc. (let them tell you- write it on flip paper)</a:t>
            </a:r>
            <a:endParaRPr lang="en-US" dirty="0"/>
          </a:p>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49</a:t>
            </a:fld>
            <a:endParaRPr lang="en-US" dirty="0"/>
          </a:p>
        </p:txBody>
      </p:sp>
    </p:spTree>
    <p:extLst>
      <p:ext uri="{BB962C8B-B14F-4D97-AF65-F5344CB8AC3E}">
        <p14:creationId xmlns:p14="http://schemas.microsoft.com/office/powerpoint/2010/main" val="34395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52</a:t>
            </a:fld>
            <a:endParaRPr lang="en-US" dirty="0"/>
          </a:p>
        </p:txBody>
      </p:sp>
    </p:spTree>
    <p:extLst>
      <p:ext uri="{BB962C8B-B14F-4D97-AF65-F5344CB8AC3E}">
        <p14:creationId xmlns:p14="http://schemas.microsoft.com/office/powerpoint/2010/main" val="2143377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FCAA0-AE0E-4806-9057-0DCC425DF461}" type="slidenum">
              <a:rPr lang="en-US" smtClean="0"/>
              <a:t>56</a:t>
            </a:fld>
            <a:endParaRPr lang="en-US"/>
          </a:p>
        </p:txBody>
      </p:sp>
    </p:spTree>
    <p:extLst>
      <p:ext uri="{BB962C8B-B14F-4D97-AF65-F5344CB8AC3E}">
        <p14:creationId xmlns:p14="http://schemas.microsoft.com/office/powerpoint/2010/main" val="2845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13</a:t>
            </a:fld>
            <a:endParaRPr lang="en-US" dirty="0"/>
          </a:p>
        </p:txBody>
      </p:sp>
    </p:spTree>
    <p:extLst>
      <p:ext uri="{BB962C8B-B14F-4D97-AF65-F5344CB8AC3E}">
        <p14:creationId xmlns:p14="http://schemas.microsoft.com/office/powerpoint/2010/main" val="62239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r>
              <a:rPr lang="en-US" baseline="0" dirty="0"/>
              <a:t> Take a look at this diagram. It shows the parts of the hand that are usually not washed properly. Think about your usual way of hand washing. I think that I have missed these spots on occasion. Would you have missed these spots?</a:t>
            </a:r>
          </a:p>
          <a:p>
            <a:endParaRPr lang="en-US" baseline="0" dirty="0"/>
          </a:p>
          <a:p>
            <a:r>
              <a:rPr lang="en-US" baseline="0" dirty="0"/>
              <a:t>Let’s go through the steps for proper hand washing. </a:t>
            </a:r>
            <a:endParaRPr lang="en-US" dirty="0"/>
          </a:p>
        </p:txBody>
      </p:sp>
      <p:sp>
        <p:nvSpPr>
          <p:cNvPr id="4" name="Slide Number Placeholder 3"/>
          <p:cNvSpPr>
            <a:spLocks noGrp="1"/>
          </p:cNvSpPr>
          <p:nvPr>
            <p:ph type="sldNum" sz="quarter" idx="10"/>
          </p:nvPr>
        </p:nvSpPr>
        <p:spPr/>
        <p:txBody>
          <a:bodyPr/>
          <a:lstStyle/>
          <a:p>
            <a:fld id="{EF6FE9D4-365B-4007-BE98-9B8F86688988}" type="slidenum">
              <a:rPr lang="en-US" smtClean="0"/>
              <a:pPr/>
              <a:t>18</a:t>
            </a:fld>
            <a:endParaRPr lang="en-US"/>
          </a:p>
        </p:txBody>
      </p:sp>
    </p:spTree>
    <p:extLst>
      <p:ext uri="{BB962C8B-B14F-4D97-AF65-F5344CB8AC3E}">
        <p14:creationId xmlns:p14="http://schemas.microsoft.com/office/powerpoint/2010/main" val="231250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23</a:t>
            </a:fld>
            <a:endParaRPr lang="en-US" dirty="0"/>
          </a:p>
        </p:txBody>
      </p:sp>
    </p:spTree>
    <p:extLst>
      <p:ext uri="{BB962C8B-B14F-4D97-AF65-F5344CB8AC3E}">
        <p14:creationId xmlns:p14="http://schemas.microsoft.com/office/powerpoint/2010/main" val="81381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28</a:t>
            </a:fld>
            <a:endParaRPr lang="en-US"/>
          </a:p>
        </p:txBody>
      </p:sp>
    </p:spTree>
    <p:extLst>
      <p:ext uri="{BB962C8B-B14F-4D97-AF65-F5344CB8AC3E}">
        <p14:creationId xmlns:p14="http://schemas.microsoft.com/office/powerpoint/2010/main" val="310554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29</a:t>
            </a:fld>
            <a:endParaRPr lang="en-US"/>
          </a:p>
        </p:txBody>
      </p:sp>
    </p:spTree>
    <p:extLst>
      <p:ext uri="{BB962C8B-B14F-4D97-AF65-F5344CB8AC3E}">
        <p14:creationId xmlns:p14="http://schemas.microsoft.com/office/powerpoint/2010/main" val="420555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35</a:t>
            </a:fld>
            <a:endParaRPr lang="en-US"/>
          </a:p>
        </p:txBody>
      </p:sp>
    </p:spTree>
    <p:extLst>
      <p:ext uri="{BB962C8B-B14F-4D97-AF65-F5344CB8AC3E}">
        <p14:creationId xmlns:p14="http://schemas.microsoft.com/office/powerpoint/2010/main" val="259144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36</a:t>
            </a:fld>
            <a:endParaRPr lang="en-US"/>
          </a:p>
        </p:txBody>
      </p:sp>
    </p:spTree>
    <p:extLst>
      <p:ext uri="{BB962C8B-B14F-4D97-AF65-F5344CB8AC3E}">
        <p14:creationId xmlns:p14="http://schemas.microsoft.com/office/powerpoint/2010/main" val="11460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42</a:t>
            </a:fld>
            <a:endParaRPr lang="en-US" dirty="0"/>
          </a:p>
        </p:txBody>
      </p:sp>
    </p:spTree>
    <p:extLst>
      <p:ext uri="{BB962C8B-B14F-4D97-AF65-F5344CB8AC3E}">
        <p14:creationId xmlns:p14="http://schemas.microsoft.com/office/powerpoint/2010/main" val="104939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104E-6C8F-4654-A60C-52B58D8E9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5E805-0707-4FE6-BFFD-4FF448E96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EC7A6-BB23-4DF5-B84B-E39173E2F83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32648A8-230A-4B23-8699-0186AEC29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B38B-49C6-4275-A049-09B95B78EC2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9919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A50D-6288-4DEF-80FE-BFB2ECE12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49F465-3482-4EDA-9D32-EEA9977EB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CD3B4-1E24-48A5-B69E-BA6F795C38A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E474CD49-7BD3-4B18-95EF-88A3BEDBF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BC73-0143-4D05-87D2-48EDCF700DC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7550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ADA6A-96BF-4144-8EFA-9B1CE3CC8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FD4AC-3CE8-45A4-82A1-50E1CC4D1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763-0DB5-415A-8B72-A255F0E1614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5844D21F-994C-43A5-BA8E-3C59308FF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2CEC-B0B9-4E9D-B810-A8B4A05B0000}"/>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1362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46D7-DE17-438F-91CB-9E8982AD2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58999-5765-4945-A894-5A408227D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36E28-0D54-4540-BDF0-3E128FF260EF}"/>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2D2548FE-EE7B-477D-ABCA-18DE4B546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A987A-F5A3-4CA9-8345-C5795FB2E454}"/>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39073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3A47-9761-4655-B447-3A8DBE459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73239E-2244-47A7-9868-BB3B5520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F3B313-BA17-4B9A-BFC9-D993FB4E9E72}"/>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392F4113-91FA-4BA8-9C8B-5141EF08F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67491-1799-4F61-85F9-FC660B47CF5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8725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6E45-51F7-4D04-83AC-5909FF759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04F4A-AC49-4783-A961-B319B434B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F4AF4-B429-4BD0-A37F-FB2B7B91B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A6E17-3933-4374-B760-786B9CF299D6}"/>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DE50A82B-3B75-4C72-9D6B-355800DDD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59390-31BF-4F8D-AB8D-60BC633B9B9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95032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B63F-7A40-40CE-BD7A-DA4D9ADBA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2502C-1508-49AB-8BB6-BDB3FA030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911CB-E89B-4662-A43B-C9C02DB76A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08058-699B-44D3-BE3E-04B08581D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E7E86-2990-4FD6-9DF5-A54EE4932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C662F1-EB35-446B-B330-6AC6C7E0CA74}"/>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8" name="Footer Placeholder 7">
            <a:extLst>
              <a:ext uri="{FF2B5EF4-FFF2-40B4-BE49-F238E27FC236}">
                <a16:creationId xmlns:a16="http://schemas.microsoft.com/office/drawing/2014/main" id="{963AFB5C-D363-4445-94C5-56AD0B03F0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C69F23-49DE-4E6B-8B39-F33D5831C726}"/>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16658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549D-D50C-4351-B1EF-8CA792C35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D79C3-FD17-49D7-BD4F-AA542B73521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4" name="Footer Placeholder 3">
            <a:extLst>
              <a:ext uri="{FF2B5EF4-FFF2-40B4-BE49-F238E27FC236}">
                <a16:creationId xmlns:a16="http://schemas.microsoft.com/office/drawing/2014/main" id="{0D54A61D-DC6C-4632-8896-AB26C97CD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2D524-0A86-43D5-8525-F70B21F14DC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28932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BB562-C919-484E-A15B-FA3A6BBF76C0}"/>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3" name="Footer Placeholder 2">
            <a:extLst>
              <a:ext uri="{FF2B5EF4-FFF2-40B4-BE49-F238E27FC236}">
                <a16:creationId xmlns:a16="http://schemas.microsoft.com/office/drawing/2014/main" id="{91DA11EC-FDC2-4B3C-A535-6AB8A16D0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2A978-EC78-4786-ABBA-88F02AD996BB}"/>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48029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E4E2-F0C1-4003-A43E-FECB26FDD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546754-5C02-4B88-900D-9AB0B44C8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79F9D-73E9-47EC-B8C2-3DA241891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A2F7A-B96F-454C-A6D9-179D8FF17ACC}"/>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E0F0C19F-2773-4FE5-94DE-ACC18646D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59D9F-A6DC-4473-A4D7-E233856B914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4142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F07A-C478-4411-9DDC-816B0B1BF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FB255D-39D4-42A4-A59D-4F624B22A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10869-53EA-47CD-8EBD-4C596EF18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B99BB-07CF-42F8-B1FD-19DC0C7B6D7E}"/>
              </a:ext>
            </a:extLst>
          </p:cNvPr>
          <p:cNvSpPr>
            <a:spLocks noGrp="1"/>
          </p:cNvSpPr>
          <p:nvPr>
            <p:ph type="dt" sz="half" idx="10"/>
          </p:nvPr>
        </p:nvSpPr>
        <p:spPr/>
        <p:txBody>
          <a:bodyPr/>
          <a:lstStyle/>
          <a:p>
            <a:fld id="{D5DDDD05-1CAB-4BE8-BC99-3EB61B8E8D2D}" type="datetimeFigureOut">
              <a:rPr lang="en-US" smtClean="0"/>
              <a:t>5/7/2020</a:t>
            </a:fld>
            <a:endParaRPr lang="en-US"/>
          </a:p>
        </p:txBody>
      </p:sp>
      <p:sp>
        <p:nvSpPr>
          <p:cNvPr id="6" name="Footer Placeholder 5">
            <a:extLst>
              <a:ext uri="{FF2B5EF4-FFF2-40B4-BE49-F238E27FC236}">
                <a16:creationId xmlns:a16="http://schemas.microsoft.com/office/drawing/2014/main" id="{64D651C9-2B47-4814-9268-F32C6D662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B367B-DE04-47BA-80AE-285410A58E32}"/>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04666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D7521-63B2-4CA4-992B-A2221FD56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5FEB85-5B5C-46DF-9D62-7889ED9DB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3140C-2267-4FA1-842E-4CB81E2CD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DD05-1CAB-4BE8-BC99-3EB61B8E8D2D}" type="datetimeFigureOut">
              <a:rPr lang="en-US" smtClean="0"/>
              <a:t>5/7/2020</a:t>
            </a:fld>
            <a:endParaRPr lang="en-US"/>
          </a:p>
        </p:txBody>
      </p:sp>
      <p:sp>
        <p:nvSpPr>
          <p:cNvPr id="5" name="Footer Placeholder 4">
            <a:extLst>
              <a:ext uri="{FF2B5EF4-FFF2-40B4-BE49-F238E27FC236}">
                <a16:creationId xmlns:a16="http://schemas.microsoft.com/office/drawing/2014/main" id="{A083304B-9466-47B7-98DA-38B9B932C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E5617E-0B6D-4989-BE06-9D811F8D0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A87F-E4E1-4AC7-B769-C9A0801296C8}" type="slidenum">
              <a:rPr lang="en-US" smtClean="0"/>
              <a:t>‹#›</a:t>
            </a:fld>
            <a:endParaRPr lang="en-US"/>
          </a:p>
        </p:txBody>
      </p:sp>
    </p:spTree>
    <p:extLst>
      <p:ext uri="{BB962C8B-B14F-4D97-AF65-F5344CB8AC3E}">
        <p14:creationId xmlns:p14="http://schemas.microsoft.com/office/powerpoint/2010/main" val="265882957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www.flickr.com/photos/gea79on/7689043636" TargetMode="External"/><Relationship Id="rId7" Type="http://schemas.openxmlformats.org/officeDocument/2006/relationships/hyperlink" Target="https://www.mediafactory.org.au/yee-nok-chan/2017/05/24/sound-always-being-my-thing-vol-2/" TargetMode="External"/><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travelredlineboston.blogspot.com/" TargetMode="External"/><Relationship Id="rId4" Type="http://schemas.openxmlformats.org/officeDocument/2006/relationships/image" Target="../media/image13.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2" Type="http://schemas.openxmlformats.org/officeDocument/2006/relationships/hyperlink" Target="https://www.who.int/health-topics/coronaviru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94B9F-73D1-4052-A6C4-E8BD22DAAC7D}"/>
              </a:ext>
            </a:extLst>
          </p:cNvPr>
          <p:cNvSpPr>
            <a:spLocks noGrp="1"/>
          </p:cNvSpPr>
          <p:nvPr>
            <p:ph type="ctrTitle"/>
          </p:nvPr>
        </p:nvSpPr>
        <p:spPr>
          <a:xfrm>
            <a:off x="674237" y="914400"/>
            <a:ext cx="3657600" cy="2887579"/>
          </a:xfrm>
        </p:spPr>
        <p:txBody>
          <a:bodyPr>
            <a:normAutofit/>
          </a:bodyPr>
          <a:lstStyle/>
          <a:p>
            <a:r>
              <a:rPr lang="en-US" sz="4800" b="1" dirty="0">
                <a:solidFill>
                  <a:srgbClr val="FFFFFF"/>
                </a:solidFill>
                <a:latin typeface="Abadi" panose="020B0604020104020204" pitchFamily="34" charset="0"/>
              </a:rPr>
              <a:t>Coronavirus / COVID-19</a:t>
            </a:r>
          </a:p>
        </p:txBody>
      </p:sp>
      <p:sp>
        <p:nvSpPr>
          <p:cNvPr id="3" name="Subtitle 2">
            <a:extLst>
              <a:ext uri="{FF2B5EF4-FFF2-40B4-BE49-F238E27FC236}">
                <a16:creationId xmlns:a16="http://schemas.microsoft.com/office/drawing/2014/main" id="{E7393C3F-B18F-4097-9611-E731F4555CBD}"/>
              </a:ext>
            </a:extLst>
          </p:cNvPr>
          <p:cNvSpPr>
            <a:spLocks noGrp="1"/>
          </p:cNvSpPr>
          <p:nvPr>
            <p:ph type="subTitle" idx="1"/>
          </p:nvPr>
        </p:nvSpPr>
        <p:spPr>
          <a:xfrm>
            <a:off x="674237" y="4170501"/>
            <a:ext cx="3657600" cy="1525597"/>
          </a:xfrm>
        </p:spPr>
        <p:txBody>
          <a:bodyPr>
            <a:normAutofit/>
          </a:bodyPr>
          <a:lstStyle/>
          <a:p>
            <a:br>
              <a:rPr lang="en-US" sz="2000" dirty="0">
                <a:solidFill>
                  <a:srgbClr val="FFFFFF"/>
                </a:solidFill>
              </a:rPr>
            </a:br>
            <a:r>
              <a:rPr lang="en-US" sz="2000" dirty="0">
                <a:solidFill>
                  <a:srgbClr val="FFFFFF"/>
                </a:solidFill>
              </a:rPr>
              <a:t>Junta General de </a:t>
            </a:r>
            <a:r>
              <a:rPr lang="en-US" sz="2000">
                <a:solidFill>
                  <a:srgbClr val="FFFFFF"/>
                </a:solidFill>
              </a:rPr>
              <a:t>Ministerios</a:t>
            </a:r>
            <a:r>
              <a:rPr lang="en-US" sz="2000" dirty="0">
                <a:solidFill>
                  <a:srgbClr val="FFFFFF"/>
                </a:solidFill>
              </a:rPr>
              <a:t> </a:t>
            </a:r>
            <a:r>
              <a:rPr lang="en-US" sz="2000">
                <a:solidFill>
                  <a:srgbClr val="FFFFFF"/>
                </a:solidFill>
              </a:rPr>
              <a:t>Globales</a:t>
            </a:r>
            <a:endParaRPr lang="en-US" sz="2000" dirty="0">
              <a:solidFill>
                <a:srgbClr val="FFFFFF"/>
              </a:solidFill>
            </a:endParaRPr>
          </a:p>
        </p:txBody>
      </p:sp>
      <p:cxnSp>
        <p:nvCxnSpPr>
          <p:cNvPr id="9"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CA8C9A3-BD26-4DA3-B700-3C1ED5F36A4D}"/>
              </a:ext>
            </a:extLst>
          </p:cNvPr>
          <p:cNvPicPr>
            <a:picLocks noChangeAspect="1"/>
          </p:cNvPicPr>
          <p:nvPr/>
        </p:nvPicPr>
        <p:blipFill>
          <a:blip r:embed="rId2"/>
          <a:stretch>
            <a:fillRect/>
          </a:stretch>
        </p:blipFill>
        <p:spPr>
          <a:xfrm>
            <a:off x="5153822" y="2256986"/>
            <a:ext cx="6553545" cy="2351969"/>
          </a:xfrm>
          <a:prstGeom prst="rect">
            <a:avLst/>
          </a:prstGeom>
        </p:spPr>
      </p:pic>
    </p:spTree>
    <p:extLst>
      <p:ext uri="{BB962C8B-B14F-4D97-AF65-F5344CB8AC3E}">
        <p14:creationId xmlns:p14="http://schemas.microsoft.com/office/powerpoint/2010/main" val="343818206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0F56-83D7-4788-9BB0-DA7856A474CC}"/>
              </a:ext>
            </a:extLst>
          </p:cNvPr>
          <p:cNvSpPr>
            <a:spLocks noGrp="1"/>
          </p:cNvSpPr>
          <p:nvPr>
            <p:ph type="title"/>
          </p:nvPr>
        </p:nvSpPr>
        <p:spPr/>
        <p:txBody>
          <a:bodyPr>
            <a:normAutofit/>
          </a:bodyPr>
          <a:lstStyle/>
          <a:p>
            <a:r>
              <a:rPr lang="en-US" b="1" dirty="0" err="1">
                <a:solidFill>
                  <a:schemeClr val="bg1"/>
                </a:solidFill>
                <a:latin typeface="+mn-lt"/>
                <a:cs typeface="Aharoni" panose="02010803020104030203" pitchFamily="2" charset="-79"/>
              </a:rPr>
              <a:t>Prevención</a:t>
            </a:r>
            <a:r>
              <a:rPr lang="en-US" b="1" dirty="0">
                <a:solidFill>
                  <a:schemeClr val="bg1"/>
                </a:solidFill>
                <a:latin typeface="+mn-lt"/>
                <a:cs typeface="Aharoni" panose="02010803020104030203" pitchFamily="2" charset="-79"/>
              </a:rPr>
              <a:t> y Control de </a:t>
            </a:r>
            <a:r>
              <a:rPr lang="en-US" b="1" dirty="0" err="1">
                <a:solidFill>
                  <a:schemeClr val="bg1"/>
                </a:solidFill>
                <a:latin typeface="+mn-lt"/>
                <a:cs typeface="Aharoni" panose="02010803020104030203" pitchFamily="2" charset="-79"/>
              </a:rPr>
              <a:t>Infecciones</a:t>
            </a:r>
            <a:r>
              <a:rPr lang="en-US" b="1" dirty="0">
                <a:solidFill>
                  <a:schemeClr val="bg1"/>
                </a:solidFill>
                <a:latin typeface="+mn-lt"/>
                <a:cs typeface="Aharoni" panose="02010803020104030203" pitchFamily="2" charset="-79"/>
              </a:rPr>
              <a:t> (IPC)</a:t>
            </a:r>
          </a:p>
        </p:txBody>
      </p:sp>
      <p:sp>
        <p:nvSpPr>
          <p:cNvPr id="3" name="Text Placeholder 2">
            <a:extLst>
              <a:ext uri="{FF2B5EF4-FFF2-40B4-BE49-F238E27FC236}">
                <a16:creationId xmlns:a16="http://schemas.microsoft.com/office/drawing/2014/main" id="{153B0508-B16D-4558-92F2-29AFDDCA0472}"/>
              </a:ext>
            </a:extLst>
          </p:cNvPr>
          <p:cNvSpPr>
            <a:spLocks noGrp="1"/>
          </p:cNvSpPr>
          <p:nvPr>
            <p:ph type="body" idx="1"/>
          </p:nvPr>
        </p:nvSpPr>
        <p:spPr>
          <a:xfrm>
            <a:off x="836612" y="1371278"/>
            <a:ext cx="5259388" cy="822539"/>
          </a:xfrm>
        </p:spPr>
        <p:txBody>
          <a:bodyPr>
            <a:normAutofit/>
          </a:bodyPr>
          <a:lstStyle/>
          <a:p>
            <a:pPr algn="ctr"/>
            <a:r>
              <a:rPr lang="en-US" dirty="0"/>
              <a:t>Sin </a:t>
            </a:r>
            <a:r>
              <a:rPr lang="en-US" dirty="0" err="1"/>
              <a:t>rompiendo</a:t>
            </a:r>
            <a:r>
              <a:rPr lang="en-US" dirty="0"/>
              <a:t> la </a:t>
            </a:r>
            <a:r>
              <a:rPr lang="en-US" dirty="0" err="1"/>
              <a:t>cadena</a:t>
            </a:r>
            <a:r>
              <a:rPr lang="en-US" dirty="0"/>
              <a:t> de </a:t>
            </a:r>
            <a:r>
              <a:rPr lang="en-US" dirty="0" err="1"/>
              <a:t>transmisión</a:t>
            </a:r>
            <a:endParaRPr lang="en-US" dirty="0"/>
          </a:p>
        </p:txBody>
      </p:sp>
      <p:pic>
        <p:nvPicPr>
          <p:cNvPr id="49" name="Content Placeholder 48">
            <a:extLst>
              <a:ext uri="{FF2B5EF4-FFF2-40B4-BE49-F238E27FC236}">
                <a16:creationId xmlns:a16="http://schemas.microsoft.com/office/drawing/2014/main" id="{57AABC03-4319-4A26-B5C4-DC64BA411A0C}"/>
              </a:ext>
            </a:extLst>
          </p:cNvPr>
          <p:cNvPicPr>
            <a:picLocks noGrp="1" noChangeAspect="1"/>
          </p:cNvPicPr>
          <p:nvPr>
            <p:ph sz="half" idx="2"/>
          </p:nvPr>
        </p:nvPicPr>
        <p:blipFill rotWithShape="1">
          <a:blip r:embed="rId2"/>
          <a:srcRect r="868"/>
          <a:stretch/>
        </p:blipFill>
        <p:spPr>
          <a:xfrm>
            <a:off x="936353" y="2536071"/>
            <a:ext cx="4921522" cy="3684588"/>
          </a:xfrm>
          <a:prstGeom prst="rect">
            <a:avLst/>
          </a:prstGeom>
        </p:spPr>
      </p:pic>
      <p:sp>
        <p:nvSpPr>
          <p:cNvPr id="5" name="Text Placeholder 4">
            <a:extLst>
              <a:ext uri="{FF2B5EF4-FFF2-40B4-BE49-F238E27FC236}">
                <a16:creationId xmlns:a16="http://schemas.microsoft.com/office/drawing/2014/main" id="{943F6B94-04B1-4C3C-BADF-E6E45A05CAF8}"/>
              </a:ext>
            </a:extLst>
          </p:cNvPr>
          <p:cNvSpPr>
            <a:spLocks noGrp="1"/>
          </p:cNvSpPr>
          <p:nvPr>
            <p:ph type="body" sz="quarter" idx="3"/>
          </p:nvPr>
        </p:nvSpPr>
        <p:spPr>
          <a:xfrm>
            <a:off x="6172200" y="1681163"/>
            <a:ext cx="5183188" cy="461962"/>
          </a:xfrm>
        </p:spPr>
        <p:txBody>
          <a:bodyPr>
            <a:normAutofit/>
          </a:bodyPr>
          <a:lstStyle/>
          <a:p>
            <a:pPr algn="ctr"/>
            <a:r>
              <a:rPr lang="en-US" dirty="0" err="1"/>
              <a:t>Rompiendo</a:t>
            </a:r>
            <a:r>
              <a:rPr lang="en-US" dirty="0"/>
              <a:t> la </a:t>
            </a:r>
            <a:r>
              <a:rPr lang="en-US" dirty="0" err="1"/>
              <a:t>cadena</a:t>
            </a:r>
            <a:r>
              <a:rPr lang="en-US" dirty="0"/>
              <a:t> de </a:t>
            </a:r>
            <a:r>
              <a:rPr lang="en-US" dirty="0" err="1"/>
              <a:t>transmisión</a:t>
            </a:r>
            <a:endParaRPr lang="en-US" dirty="0"/>
          </a:p>
        </p:txBody>
      </p:sp>
      <p:pic>
        <p:nvPicPr>
          <p:cNvPr id="50" name="Content Placeholder 49">
            <a:extLst>
              <a:ext uri="{FF2B5EF4-FFF2-40B4-BE49-F238E27FC236}">
                <a16:creationId xmlns:a16="http://schemas.microsoft.com/office/drawing/2014/main" id="{27F91D07-92FE-4EA6-8268-14E7436D32E9}"/>
              </a:ext>
            </a:extLst>
          </p:cNvPr>
          <p:cNvPicPr>
            <a:picLocks noGrp="1"/>
          </p:cNvPicPr>
          <p:nvPr>
            <p:ph sz="quarter" idx="4"/>
          </p:nvPr>
        </p:nvPicPr>
        <p:blipFill rotWithShape="1">
          <a:blip r:embed="rId3"/>
          <a:srcRect l="16828" t="21712" r="54885" b="17854"/>
          <a:stretch/>
        </p:blipFill>
        <p:spPr bwMode="auto">
          <a:xfrm>
            <a:off x="6274613" y="2505075"/>
            <a:ext cx="4964656" cy="36845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36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r>
              <a:rPr lang="en-US" b="1" dirty="0" err="1">
                <a:solidFill>
                  <a:schemeClr val="bg1"/>
                </a:solidFill>
                <a:latin typeface="+mn-lt"/>
              </a:rPr>
              <a:t>Detener</a:t>
            </a:r>
            <a:r>
              <a:rPr lang="en-US" dirty="0"/>
              <a:t> </a:t>
            </a:r>
            <a:r>
              <a:rPr lang="en-US" b="1" dirty="0">
                <a:solidFill>
                  <a:schemeClr val="bg1"/>
                </a:solidFill>
                <a:latin typeface="+mn-lt"/>
              </a:rPr>
              <a:t>la</a:t>
            </a:r>
            <a:r>
              <a:rPr lang="en-US" dirty="0"/>
              <a:t> </a:t>
            </a:r>
            <a:r>
              <a:rPr lang="en-US" b="1" dirty="0" err="1">
                <a:solidFill>
                  <a:schemeClr val="bg1"/>
                </a:solidFill>
                <a:latin typeface="+mn-lt"/>
              </a:rPr>
              <a:t>transmisión</a:t>
            </a:r>
            <a:r>
              <a:rPr lang="en-US" dirty="0"/>
              <a:t> </a:t>
            </a:r>
            <a:r>
              <a:rPr lang="en-US" b="1" dirty="0">
                <a:solidFill>
                  <a:schemeClr val="bg1"/>
                </a:solidFill>
                <a:latin typeface="+mn-lt"/>
              </a:rPr>
              <a:t>de</a:t>
            </a:r>
            <a:r>
              <a:rPr lang="en-US" dirty="0"/>
              <a:t> </a:t>
            </a:r>
            <a:r>
              <a:rPr lang="en-US" b="1" dirty="0">
                <a:solidFill>
                  <a:schemeClr val="bg1"/>
                </a:solidFill>
                <a:latin typeface="+mn-lt"/>
              </a:rPr>
              <a:t>COVID-19</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246419618"/>
              </p:ext>
            </p:extLst>
          </p:nvPr>
        </p:nvGraphicFramePr>
        <p:xfrm>
          <a:off x="2362200" y="16764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285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80CD-1794-48BE-9137-6E911C028B99}"/>
              </a:ext>
            </a:extLst>
          </p:cNvPr>
          <p:cNvSpPr>
            <a:spLocks noGrp="1"/>
          </p:cNvSpPr>
          <p:nvPr>
            <p:ph type="title"/>
          </p:nvPr>
        </p:nvSpPr>
        <p:spPr/>
        <p:txBody>
          <a:bodyPr/>
          <a:lstStyle/>
          <a:p>
            <a:r>
              <a:rPr lang="en-US" b="1" dirty="0" err="1">
                <a:solidFill>
                  <a:schemeClr val="bg1"/>
                </a:solidFill>
                <a:latin typeface="+mn-lt"/>
              </a:rPr>
              <a:t>Medidas</a:t>
            </a:r>
            <a:r>
              <a:rPr lang="en-US" b="1" dirty="0">
                <a:solidFill>
                  <a:schemeClr val="bg1"/>
                </a:solidFill>
                <a:latin typeface="+mn-lt"/>
              </a:rPr>
              <a:t> </a:t>
            </a:r>
            <a:r>
              <a:rPr lang="en-US" b="1" dirty="0" err="1">
                <a:solidFill>
                  <a:schemeClr val="bg1"/>
                </a:solidFill>
                <a:latin typeface="+mn-lt"/>
              </a:rPr>
              <a:t>Básicas</a:t>
            </a:r>
            <a:r>
              <a:rPr lang="en-US" b="1" dirty="0">
                <a:solidFill>
                  <a:schemeClr val="bg1"/>
                </a:solidFill>
                <a:latin typeface="+mn-lt"/>
              </a:rPr>
              <a:t> de </a:t>
            </a:r>
            <a:r>
              <a:rPr lang="en-US" b="1" dirty="0" err="1">
                <a:solidFill>
                  <a:schemeClr val="bg1"/>
                </a:solidFill>
                <a:latin typeface="+mn-lt"/>
              </a:rPr>
              <a:t>Prevención</a:t>
            </a:r>
            <a:endParaRPr lang="en-US" b="1" dirty="0">
              <a:solidFill>
                <a:schemeClr val="bg1"/>
              </a:solidFill>
              <a:latin typeface="+mn-lt"/>
              <a:cs typeface="Aharoni" panose="02010803020104030203" pitchFamily="2" charset="-79"/>
            </a:endParaRPr>
          </a:p>
        </p:txBody>
      </p:sp>
      <p:sp>
        <p:nvSpPr>
          <p:cNvPr id="5" name="Content Placeholder 4">
            <a:extLst>
              <a:ext uri="{FF2B5EF4-FFF2-40B4-BE49-F238E27FC236}">
                <a16:creationId xmlns:a16="http://schemas.microsoft.com/office/drawing/2014/main" id="{73C29867-A23F-4E99-BB2D-012BCA9B72A3}"/>
              </a:ext>
            </a:extLst>
          </p:cNvPr>
          <p:cNvSpPr>
            <a:spLocks noGrp="1"/>
          </p:cNvSpPr>
          <p:nvPr>
            <p:ph sz="half" idx="1"/>
          </p:nvPr>
        </p:nvSpPr>
        <p:spPr>
          <a:xfrm>
            <a:off x="914400" y="1814097"/>
            <a:ext cx="3515374" cy="4351338"/>
          </a:xfrm>
        </p:spPr>
        <p:txBody>
          <a:bodyPr>
            <a:normAutofit/>
          </a:bodyPr>
          <a:lstStyle/>
          <a:p>
            <a:endParaRPr lang="en-US" dirty="0"/>
          </a:p>
          <a:p>
            <a:r>
              <a:rPr lang="en-US" dirty="0" err="1"/>
              <a:t>Higiene</a:t>
            </a:r>
            <a:r>
              <a:rPr lang="en-US" dirty="0"/>
              <a:t> de Manos</a:t>
            </a:r>
          </a:p>
          <a:p>
            <a:pPr marL="0" indent="0">
              <a:buNone/>
            </a:pPr>
            <a:endParaRPr lang="en-US" dirty="0"/>
          </a:p>
          <a:p>
            <a:endParaRPr lang="es-ES" dirty="0"/>
          </a:p>
          <a:p>
            <a:r>
              <a:rPr lang="es-ES" dirty="0"/>
              <a:t>Trabajadores sanitarios deben usar equipo de protección personal adecuado</a:t>
            </a:r>
            <a:endParaRPr lang="en-US" dirty="0"/>
          </a:p>
          <a:p>
            <a:pPr marL="0" indent="0">
              <a:buNone/>
            </a:pPr>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EA8AE8C7-0F3C-4E21-A5F5-7CD6EA930466}"/>
              </a:ext>
            </a:extLst>
          </p:cNvPr>
          <p:cNvSpPr>
            <a:spLocks noGrp="1"/>
          </p:cNvSpPr>
          <p:nvPr>
            <p:ph sz="half" idx="2"/>
          </p:nvPr>
        </p:nvSpPr>
        <p:spPr>
          <a:xfrm>
            <a:off x="6096000" y="1271588"/>
            <a:ext cx="4178791" cy="4905375"/>
          </a:xfrm>
        </p:spPr>
        <p:txBody>
          <a:bodyPr>
            <a:normAutofit/>
          </a:bodyPr>
          <a:lstStyle/>
          <a:p>
            <a:endParaRPr lang="en-US" dirty="0"/>
          </a:p>
          <a:p>
            <a:endParaRPr lang="en-US" dirty="0"/>
          </a:p>
          <a:p>
            <a:r>
              <a:rPr lang="en-US" dirty="0"/>
              <a:t>La </a:t>
            </a:r>
            <a:r>
              <a:rPr lang="en-US" dirty="0" err="1"/>
              <a:t>Limpieza</a:t>
            </a:r>
            <a:endParaRPr lang="en-US" dirty="0"/>
          </a:p>
          <a:p>
            <a:endParaRPr lang="en-US" dirty="0"/>
          </a:p>
          <a:p>
            <a:endParaRPr lang="en-US" dirty="0"/>
          </a:p>
          <a:p>
            <a:r>
              <a:rPr lang="en-US" dirty="0"/>
              <a:t>La </a:t>
            </a:r>
            <a:r>
              <a:rPr lang="en-US" dirty="0" err="1"/>
              <a:t>Distancia</a:t>
            </a:r>
            <a:r>
              <a:rPr lang="en-US" dirty="0"/>
              <a:t> Social</a:t>
            </a:r>
            <a:endParaRPr lang="en-US" sz="3600" dirty="0"/>
          </a:p>
          <a:p>
            <a:endParaRPr lang="en-US" sz="3600" dirty="0"/>
          </a:p>
          <a:p>
            <a:endParaRPr lang="en-US" sz="3600" dirty="0"/>
          </a:p>
          <a:p>
            <a:r>
              <a:rPr lang="es-ES" dirty="0"/>
              <a:t>La Higiene Respiratoria</a:t>
            </a:r>
            <a:endParaRPr lang="en-US" dirty="0"/>
          </a:p>
          <a:p>
            <a:endParaRPr lang="en-US" dirty="0"/>
          </a:p>
          <a:p>
            <a:endParaRPr lang="en-US" dirty="0"/>
          </a:p>
          <a:p>
            <a:endParaRPr lang="en-US" dirty="0"/>
          </a:p>
        </p:txBody>
      </p:sp>
      <p:pic>
        <p:nvPicPr>
          <p:cNvPr id="9" name="Picture 8" descr="A close up of a logo&#10;&#10;Description automatically generated">
            <a:extLst>
              <a:ext uri="{FF2B5EF4-FFF2-40B4-BE49-F238E27FC236}">
                <a16:creationId xmlns:a16="http://schemas.microsoft.com/office/drawing/2014/main" id="{26BD7B24-4A33-4D1D-995A-ED3AAE3520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30858" y="1748252"/>
            <a:ext cx="1762484" cy="1418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close up of a mans face&#10;&#10;Description automatically generated">
            <a:extLst>
              <a:ext uri="{FF2B5EF4-FFF2-40B4-BE49-F238E27FC236}">
                <a16:creationId xmlns:a16="http://schemas.microsoft.com/office/drawing/2014/main" id="{F6F49925-3BE7-41F5-8EC2-C15F9E0A3D4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13231" y="4919863"/>
            <a:ext cx="1416583" cy="1643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A picture containing clock&#10;&#10;Description automatically generated">
            <a:extLst>
              <a:ext uri="{FF2B5EF4-FFF2-40B4-BE49-F238E27FC236}">
                <a16:creationId xmlns:a16="http://schemas.microsoft.com/office/drawing/2014/main" id="{F67D2C6A-7BD2-433A-84D8-3573C9A67299}"/>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68604"/>
          <a:stretch/>
        </p:blipFill>
        <p:spPr>
          <a:xfrm>
            <a:off x="9696206" y="3259509"/>
            <a:ext cx="1762485" cy="1340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close up of a device&#10;&#10;Description automatically generated">
            <a:extLst>
              <a:ext uri="{FF2B5EF4-FFF2-40B4-BE49-F238E27FC236}">
                <a16:creationId xmlns:a16="http://schemas.microsoft.com/office/drawing/2014/main" id="{C786134F-10E6-4EB4-8D04-21B477499248}"/>
              </a:ext>
            </a:extLst>
          </p:cNvPr>
          <p:cNvPicPr>
            <a:picLocks noChangeAspect="1"/>
          </p:cNvPicPr>
          <p:nvPr/>
        </p:nvPicPr>
        <p:blipFill rotWithShape="1">
          <a:blip r:embed="rId8">
            <a:extLst>
              <a:ext uri="{28A0092B-C50C-407E-A947-70E740481C1C}">
                <a14:useLocalDpi xmlns:a14="http://schemas.microsoft.com/office/drawing/2010/main" val="0"/>
              </a:ext>
            </a:extLst>
          </a:blip>
          <a:srcRect r="45915"/>
          <a:stretch/>
        </p:blipFill>
        <p:spPr>
          <a:xfrm>
            <a:off x="4534716" y="3618036"/>
            <a:ext cx="1214552" cy="18860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icture containing mug&#10;&#10;Description automatically generated">
            <a:extLst>
              <a:ext uri="{FF2B5EF4-FFF2-40B4-BE49-F238E27FC236}">
                <a16:creationId xmlns:a16="http://schemas.microsoft.com/office/drawing/2014/main" id="{ABF439A0-FD8A-473D-9903-546546FCD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6985" y="1825807"/>
            <a:ext cx="1359221" cy="1622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8749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b="1" kern="1200" dirty="0">
                <a:solidFill>
                  <a:srgbClr val="080808"/>
                </a:solidFill>
                <a:ea typeface="+mj-ea"/>
                <a:cs typeface="+mj-cs"/>
              </a:rPr>
              <a:t>La </a:t>
            </a:r>
            <a:r>
              <a:rPr lang="en-US" sz="3600" b="1" kern="1200" dirty="0" err="1">
                <a:solidFill>
                  <a:srgbClr val="080808"/>
                </a:solidFill>
                <a:ea typeface="+mj-ea"/>
                <a:cs typeface="+mj-cs"/>
              </a:rPr>
              <a:t>Higiene</a:t>
            </a:r>
            <a:r>
              <a:rPr lang="en-US" sz="3600" b="1" kern="1200" dirty="0">
                <a:solidFill>
                  <a:srgbClr val="080808"/>
                </a:solidFill>
                <a:ea typeface="+mj-ea"/>
                <a:cs typeface="+mj-cs"/>
              </a:rPr>
              <a:t> de Manos</a:t>
            </a: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40384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3ABF-C83C-4275-81BF-A7064B621A4E}"/>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Lávase</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frecuentemente</a:t>
            </a:r>
            <a:r>
              <a:rPr lang="en-US" b="1" dirty="0">
                <a:solidFill>
                  <a:schemeClr val="bg1"/>
                </a:solidFill>
                <a:latin typeface="+mn-lt"/>
                <a:cs typeface="Aharoni" panose="02010803020104030203" pitchFamily="2" charset="-79"/>
              </a:rPr>
              <a:t> las manos ...</a:t>
            </a:r>
          </a:p>
        </p:txBody>
      </p:sp>
      <p:sp>
        <p:nvSpPr>
          <p:cNvPr id="3" name="Content Placeholder 2">
            <a:extLst>
              <a:ext uri="{FF2B5EF4-FFF2-40B4-BE49-F238E27FC236}">
                <a16:creationId xmlns:a16="http://schemas.microsoft.com/office/drawing/2014/main" id="{FF319AEB-CEF7-46AF-BEBE-7A5A01B0D3B7}"/>
              </a:ext>
            </a:extLst>
          </p:cNvPr>
          <p:cNvSpPr>
            <a:spLocks noGrp="1"/>
          </p:cNvSpPr>
          <p:nvPr>
            <p:ph idx="1"/>
          </p:nvPr>
        </p:nvSpPr>
        <p:spPr>
          <a:xfrm>
            <a:off x="838200" y="1825625"/>
            <a:ext cx="7050437" cy="4351338"/>
          </a:xfrm>
        </p:spPr>
        <p:txBody>
          <a:bodyPr>
            <a:normAutofit/>
          </a:bodyPr>
          <a:lstStyle/>
          <a:p>
            <a:pPr marL="0" indent="0">
              <a:buNone/>
            </a:pPr>
            <a:r>
              <a:rPr lang="en-US" b="1" dirty="0" err="1"/>
              <a:t>Cuando</a:t>
            </a:r>
            <a:r>
              <a:rPr lang="en-US" b="1" dirty="0"/>
              <a:t> sus manos </a:t>
            </a:r>
            <a:r>
              <a:rPr lang="en-US" b="1" dirty="0" err="1"/>
              <a:t>están</a:t>
            </a:r>
            <a:r>
              <a:rPr lang="en-US" b="1" dirty="0"/>
              <a:t> </a:t>
            </a:r>
            <a:r>
              <a:rPr lang="en-US" b="1" dirty="0" err="1"/>
              <a:t>visiblemente</a:t>
            </a:r>
            <a:r>
              <a:rPr lang="en-US" b="1" dirty="0"/>
              <a:t> </a:t>
            </a:r>
            <a:r>
              <a:rPr lang="en-US" b="1" dirty="0" err="1"/>
              <a:t>sucias</a:t>
            </a:r>
            <a:r>
              <a:rPr lang="en-US" b="1" dirty="0"/>
              <a:t>:</a:t>
            </a:r>
          </a:p>
          <a:p>
            <a:r>
              <a:rPr lang="en-US" dirty="0"/>
              <a:t>Use </a:t>
            </a:r>
            <a:r>
              <a:rPr lang="en-US" dirty="0" err="1"/>
              <a:t>agua</a:t>
            </a:r>
            <a:r>
              <a:rPr lang="en-US" dirty="0"/>
              <a:t> y </a:t>
            </a:r>
            <a:r>
              <a:rPr lang="en-US" dirty="0" err="1"/>
              <a:t>jabon</a:t>
            </a:r>
            <a:endParaRPr lang="en-US" dirty="0"/>
          </a:p>
          <a:p>
            <a:endParaRPr lang="en-US" dirty="0"/>
          </a:p>
          <a:p>
            <a:pPr marL="0" indent="0">
              <a:buNone/>
            </a:pPr>
            <a:r>
              <a:rPr lang="en-US" b="1" dirty="0" err="1"/>
              <a:t>Cuando</a:t>
            </a:r>
            <a:r>
              <a:rPr lang="en-US" b="1" dirty="0"/>
              <a:t> sus manos no </a:t>
            </a:r>
            <a:r>
              <a:rPr lang="en-US" b="1" dirty="0" err="1"/>
              <a:t>están</a:t>
            </a:r>
            <a:r>
              <a:rPr lang="en-US" b="1" dirty="0"/>
              <a:t> </a:t>
            </a:r>
            <a:r>
              <a:rPr lang="en-US" b="1" dirty="0" err="1"/>
              <a:t>visiblemente</a:t>
            </a:r>
            <a:r>
              <a:rPr lang="en-US" b="1" dirty="0"/>
              <a:t> </a:t>
            </a:r>
            <a:r>
              <a:rPr lang="en-US" b="1" dirty="0" err="1"/>
              <a:t>sucias</a:t>
            </a:r>
            <a:r>
              <a:rPr lang="en-US" b="1" dirty="0"/>
              <a:t>:</a:t>
            </a:r>
          </a:p>
          <a:p>
            <a:r>
              <a:rPr lang="en-US" dirty="0"/>
              <a:t>Use un </a:t>
            </a:r>
            <a:r>
              <a:rPr lang="en-US" dirty="0" err="1"/>
              <a:t>desinfectante</a:t>
            </a:r>
            <a:r>
              <a:rPr lang="en-US" dirty="0"/>
              <a:t> para las manos </a:t>
            </a:r>
            <a:r>
              <a:rPr lang="en-US" dirty="0" err="1"/>
              <a:t>como</a:t>
            </a:r>
            <a:r>
              <a:rPr lang="en-US" dirty="0"/>
              <a:t> gel de alcohol (</a:t>
            </a:r>
            <a:r>
              <a:rPr lang="en-US" dirty="0" err="1"/>
              <a:t>desinfectante</a:t>
            </a:r>
            <a:r>
              <a:rPr lang="en-US" dirty="0"/>
              <a:t> para las manos) o</a:t>
            </a:r>
          </a:p>
          <a:p>
            <a:r>
              <a:rPr lang="en-US" dirty="0" err="1"/>
              <a:t>Jabón</a:t>
            </a:r>
            <a:r>
              <a:rPr lang="en-US" dirty="0"/>
              <a:t> y </a:t>
            </a:r>
            <a:r>
              <a:rPr lang="en-US" dirty="0" err="1"/>
              <a:t>agua</a:t>
            </a:r>
            <a:endParaRPr lang="en-US" sz="2800" dirty="0"/>
          </a:p>
        </p:txBody>
      </p:sp>
      <p:pic>
        <p:nvPicPr>
          <p:cNvPr id="3074" name="Picture 2">
            <a:extLst>
              <a:ext uri="{FF2B5EF4-FFF2-40B4-BE49-F238E27FC236}">
                <a16:creationId xmlns:a16="http://schemas.microsoft.com/office/drawing/2014/main" id="{D02BCEE7-8415-CB46-8187-E1E6A99C5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308" y="4206875"/>
            <a:ext cx="2857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4ED8A9-1D91-D24B-BD8C-1AD24A50A460}"/>
              </a:ext>
            </a:extLst>
          </p:cNvPr>
          <p:cNvSpPr txBox="1"/>
          <p:nvPr/>
        </p:nvSpPr>
        <p:spPr>
          <a:xfrm>
            <a:off x="8253003" y="1690688"/>
            <a:ext cx="3776110" cy="2554545"/>
          </a:xfrm>
          <a:prstGeom prst="rect">
            <a:avLst/>
          </a:prstGeom>
          <a:noFill/>
        </p:spPr>
        <p:txBody>
          <a:bodyPr wrap="square" rtlCol="0">
            <a:spAutoFit/>
          </a:bodyPr>
          <a:lstStyle/>
          <a:p>
            <a:pPr algn="ctr"/>
            <a:r>
              <a:rPr lang="en-US" sz="3200" dirty="0" err="1">
                <a:solidFill>
                  <a:schemeClr val="bg1"/>
                </a:solidFill>
              </a:rPr>
              <a:t>Lavarse</a:t>
            </a:r>
            <a:r>
              <a:rPr lang="en-US" sz="3200" dirty="0">
                <a:solidFill>
                  <a:schemeClr val="bg1"/>
                </a:solidFill>
              </a:rPr>
              <a:t> las manos es la MEJOR </a:t>
            </a:r>
            <a:r>
              <a:rPr lang="en-US" sz="3200" dirty="0" err="1">
                <a:solidFill>
                  <a:schemeClr val="bg1"/>
                </a:solidFill>
              </a:rPr>
              <a:t>manera</a:t>
            </a:r>
            <a:r>
              <a:rPr lang="en-US" sz="3200" dirty="0">
                <a:solidFill>
                  <a:schemeClr val="bg1"/>
                </a:solidFill>
              </a:rPr>
              <a:t> de </a:t>
            </a:r>
            <a:r>
              <a:rPr lang="en-US" sz="3200" dirty="0" err="1">
                <a:solidFill>
                  <a:schemeClr val="bg1"/>
                </a:solidFill>
              </a:rPr>
              <a:t>prevenir</a:t>
            </a:r>
            <a:r>
              <a:rPr lang="en-US" sz="3200" dirty="0">
                <a:solidFill>
                  <a:schemeClr val="bg1"/>
                </a:solidFill>
              </a:rPr>
              <a:t> la </a:t>
            </a:r>
            <a:r>
              <a:rPr lang="en-US" sz="3200" dirty="0" err="1">
                <a:solidFill>
                  <a:schemeClr val="bg1"/>
                </a:solidFill>
              </a:rPr>
              <a:t>propagación</a:t>
            </a:r>
            <a:r>
              <a:rPr lang="en-US" sz="3200" dirty="0">
                <a:solidFill>
                  <a:schemeClr val="bg1"/>
                </a:solidFill>
              </a:rPr>
              <a:t> de</a:t>
            </a:r>
          </a:p>
          <a:p>
            <a:pPr algn="ctr"/>
            <a:r>
              <a:rPr lang="en-US" sz="3200" dirty="0" err="1">
                <a:solidFill>
                  <a:schemeClr val="bg1"/>
                </a:solidFill>
              </a:rPr>
              <a:t>Infecciones</a:t>
            </a:r>
            <a:endParaRPr lang="en-US" sz="3200" dirty="0">
              <a:solidFill>
                <a:schemeClr val="bg1"/>
              </a:solidFill>
            </a:endParaRPr>
          </a:p>
        </p:txBody>
      </p:sp>
    </p:spTree>
    <p:extLst>
      <p:ext uri="{BB962C8B-B14F-4D97-AF65-F5344CB8AC3E}">
        <p14:creationId xmlns:p14="http://schemas.microsoft.com/office/powerpoint/2010/main" val="323162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1E7DB6-1E7F-D748-B834-A189A689DD4A}"/>
              </a:ext>
            </a:extLst>
          </p:cNvPr>
          <p:cNvGraphicFramePr>
            <a:graphicFrameLocks noGrp="1"/>
          </p:cNvGraphicFramePr>
          <p:nvPr>
            <p:extLst>
              <p:ext uri="{D42A27DB-BD31-4B8C-83A1-F6EECF244321}">
                <p14:modId xmlns:p14="http://schemas.microsoft.com/office/powerpoint/2010/main" val="414053903"/>
              </p:ext>
            </p:extLst>
          </p:nvPr>
        </p:nvGraphicFramePr>
        <p:xfrm>
          <a:off x="581193" y="1236021"/>
          <a:ext cx="11029613" cy="5425440"/>
        </p:xfrm>
        <a:graphic>
          <a:graphicData uri="http://schemas.openxmlformats.org/drawingml/2006/table">
            <a:tbl>
              <a:tblPr firstRow="1" bandRow="1">
                <a:tableStyleId>{8A107856-5554-42FB-B03E-39F5DBC370BA}</a:tableStyleId>
              </a:tblPr>
              <a:tblGrid>
                <a:gridCol w="6856516">
                  <a:extLst>
                    <a:ext uri="{9D8B030D-6E8A-4147-A177-3AD203B41FA5}">
                      <a16:colId xmlns:a16="http://schemas.microsoft.com/office/drawing/2014/main" val="411908332"/>
                    </a:ext>
                  </a:extLst>
                </a:gridCol>
                <a:gridCol w="1277247">
                  <a:extLst>
                    <a:ext uri="{9D8B030D-6E8A-4147-A177-3AD203B41FA5}">
                      <a16:colId xmlns:a16="http://schemas.microsoft.com/office/drawing/2014/main" val="1904338077"/>
                    </a:ext>
                  </a:extLst>
                </a:gridCol>
                <a:gridCol w="1337353">
                  <a:extLst>
                    <a:ext uri="{9D8B030D-6E8A-4147-A177-3AD203B41FA5}">
                      <a16:colId xmlns:a16="http://schemas.microsoft.com/office/drawing/2014/main" val="1177290058"/>
                    </a:ext>
                  </a:extLst>
                </a:gridCol>
                <a:gridCol w="1558497">
                  <a:extLst>
                    <a:ext uri="{9D8B030D-6E8A-4147-A177-3AD203B41FA5}">
                      <a16:colId xmlns:a16="http://schemas.microsoft.com/office/drawing/2014/main" val="1525761262"/>
                    </a:ext>
                  </a:extLst>
                </a:gridCol>
              </a:tblGrid>
              <a:tr h="298311">
                <a:tc>
                  <a:txBody>
                    <a:bodyPr/>
                    <a:lstStyle/>
                    <a:p>
                      <a:r>
                        <a:rPr lang="en-US" sz="2400" b="1" dirty="0">
                          <a:solidFill>
                            <a:srgbClr val="002060"/>
                          </a:solidFill>
                          <a:latin typeface="Arial" panose="020B0604020202020204" pitchFamily="34" charset="0"/>
                          <a:cs typeface="Arial" panose="020B0604020202020204" pitchFamily="34" charset="0"/>
                        </a:rPr>
                        <a:t>¿</a:t>
                      </a:r>
                      <a:r>
                        <a:rPr lang="en-US" sz="2400" b="1" dirty="0" err="1">
                          <a:solidFill>
                            <a:srgbClr val="002060"/>
                          </a:solidFill>
                          <a:latin typeface="Arial" panose="020B0604020202020204" pitchFamily="34" charset="0"/>
                          <a:cs typeface="Arial" panose="020B0604020202020204" pitchFamily="34" charset="0"/>
                        </a:rPr>
                        <a:t>Cuándo</a:t>
                      </a:r>
                      <a:r>
                        <a:rPr lang="en-US" sz="2400" b="1" dirty="0">
                          <a:solidFill>
                            <a:srgbClr val="002060"/>
                          </a:solidFill>
                          <a:latin typeface="Arial" panose="020B0604020202020204" pitchFamily="34" charset="0"/>
                          <a:cs typeface="Arial" panose="020B0604020202020204" pitchFamily="34" charset="0"/>
                        </a:rPr>
                        <a:t> debe </a:t>
                      </a:r>
                      <a:r>
                        <a:rPr lang="en-US" sz="2400" b="1" dirty="0" err="1">
                          <a:solidFill>
                            <a:srgbClr val="002060"/>
                          </a:solidFill>
                          <a:latin typeface="Arial" panose="020B0604020202020204" pitchFamily="34" charset="0"/>
                          <a:cs typeface="Arial" panose="020B0604020202020204" pitchFamily="34" charset="0"/>
                        </a:rPr>
                        <a:t>lavarse</a:t>
                      </a:r>
                      <a:r>
                        <a:rPr lang="en-US" sz="2400" b="1" dirty="0">
                          <a:solidFill>
                            <a:srgbClr val="002060"/>
                          </a:solidFill>
                          <a:latin typeface="Arial" panose="020B0604020202020204" pitchFamily="34" charset="0"/>
                          <a:cs typeface="Arial" panose="020B0604020202020204" pitchFamily="34" charset="0"/>
                        </a:rPr>
                        <a:t> las manos?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Antes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Durante </a:t>
                      </a:r>
                    </a:p>
                  </a:txBody>
                  <a:tcPr/>
                </a:tc>
                <a:tc>
                  <a:txBody>
                    <a:bodyPr/>
                    <a:lstStyle/>
                    <a:p>
                      <a:pPr algn="ctr"/>
                      <a:r>
                        <a:rPr lang="en-US" sz="2400" b="1" dirty="0" err="1">
                          <a:solidFill>
                            <a:srgbClr val="002060"/>
                          </a:solidFill>
                          <a:latin typeface="Arial" panose="020B0604020202020204" pitchFamily="34" charset="0"/>
                          <a:cs typeface="Arial" panose="020B0604020202020204" pitchFamily="34" charset="0"/>
                        </a:rPr>
                        <a:t>Despues</a:t>
                      </a:r>
                      <a:endParaRPr lang="en-US" sz="2400" b="1"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6993086"/>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Preparando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alimentos</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algn="ct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823125795"/>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Comiendo</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141680956"/>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Sonarse</a:t>
                      </a:r>
                      <a:r>
                        <a:rPr lang="en-US" sz="2400" b="1" dirty="0">
                          <a:solidFill>
                            <a:srgbClr val="002060"/>
                          </a:solidFill>
                          <a:latin typeface="Arial" panose="020B0604020202020204" pitchFamily="34" charset="0"/>
                          <a:cs typeface="Arial" panose="020B0604020202020204" pitchFamily="34" charset="0"/>
                        </a:rPr>
                        <a:t> la </a:t>
                      </a:r>
                      <a:r>
                        <a:rPr lang="en-US" sz="2400" b="1" dirty="0" err="1">
                          <a:solidFill>
                            <a:srgbClr val="002060"/>
                          </a:solidFill>
                          <a:latin typeface="Arial" panose="020B0604020202020204" pitchFamily="34" charset="0"/>
                          <a:cs typeface="Arial" panose="020B0604020202020204" pitchFamily="34" charset="0"/>
                        </a:rPr>
                        <a:t>nariz</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toser</a:t>
                      </a:r>
                      <a:r>
                        <a:rPr lang="en-US" sz="2400" b="1" dirty="0">
                          <a:solidFill>
                            <a:srgbClr val="002060"/>
                          </a:solidFill>
                          <a:latin typeface="Arial" panose="020B0604020202020204" pitchFamily="34" charset="0"/>
                          <a:cs typeface="Arial" panose="020B0604020202020204" pitchFamily="34" charset="0"/>
                        </a:rPr>
                        <a:t> y </a:t>
                      </a:r>
                      <a:r>
                        <a:rPr lang="en-US" sz="2400" b="1" dirty="0" err="1">
                          <a:solidFill>
                            <a:srgbClr val="002060"/>
                          </a:solidFill>
                          <a:latin typeface="Arial" panose="020B0604020202020204" pitchFamily="34" charset="0"/>
                          <a:cs typeface="Arial" panose="020B0604020202020204" pitchFamily="34" charset="0"/>
                        </a:rPr>
                        <a:t>estornudar</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827345501"/>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Cuidando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alguien</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153176593"/>
                  </a:ext>
                </a:extLst>
              </a:tr>
              <a:tr h="809487">
                <a:tc>
                  <a:txBody>
                    <a:bodyPr/>
                    <a:lstStyle/>
                    <a:p>
                      <a:r>
                        <a:rPr lang="en-US" sz="2400" b="1" dirty="0" err="1">
                          <a:solidFill>
                            <a:srgbClr val="002060"/>
                          </a:solidFill>
                          <a:latin typeface="Arial" panose="020B0604020202020204" pitchFamily="34" charset="0"/>
                          <a:cs typeface="Arial" panose="020B0604020202020204" pitchFamily="34" charset="0"/>
                        </a:rPr>
                        <a:t>Tocando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animales</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alimento</a:t>
                      </a:r>
                      <a:r>
                        <a:rPr lang="en-US" sz="2400" b="1" dirty="0">
                          <a:solidFill>
                            <a:srgbClr val="002060"/>
                          </a:solidFill>
                          <a:latin typeface="Arial" panose="020B0604020202020204" pitchFamily="34" charset="0"/>
                          <a:cs typeface="Arial" panose="020B0604020202020204" pitchFamily="34" charset="0"/>
                        </a:rPr>
                        <a:t> para los </a:t>
                      </a:r>
                      <a:r>
                        <a:rPr lang="en-US" sz="2400" b="1" dirty="0" err="1">
                          <a:solidFill>
                            <a:srgbClr val="002060"/>
                          </a:solidFill>
                          <a:latin typeface="Arial" panose="020B0604020202020204" pitchFamily="34" charset="0"/>
                          <a:cs typeface="Arial" panose="020B0604020202020204" pitchFamily="34" charset="0"/>
                        </a:rPr>
                        <a:t>animales</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desechos</a:t>
                      </a:r>
                      <a:r>
                        <a:rPr lang="en-US" sz="2400" b="1" dirty="0">
                          <a:solidFill>
                            <a:srgbClr val="002060"/>
                          </a:solidFill>
                          <a:latin typeface="Arial" panose="020B0604020202020204" pitchFamily="34" charset="0"/>
                          <a:cs typeface="Arial" panose="020B0604020202020204" pitchFamily="34" charset="0"/>
                        </a:rPr>
                        <a:t> de </a:t>
                      </a:r>
                      <a:r>
                        <a:rPr lang="en-US" sz="2400" b="1" dirty="0" err="1">
                          <a:solidFill>
                            <a:srgbClr val="002060"/>
                          </a:solidFill>
                          <a:latin typeface="Arial" panose="020B0604020202020204" pitchFamily="34" charset="0"/>
                          <a:cs typeface="Arial" panose="020B0604020202020204" pitchFamily="34" charset="0"/>
                        </a:rPr>
                        <a:t>animales</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903436825"/>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Tocando</a:t>
                      </a:r>
                      <a:r>
                        <a:rPr lang="en-US" sz="2400" b="1" dirty="0">
                          <a:solidFill>
                            <a:srgbClr val="002060"/>
                          </a:solidFill>
                          <a:latin typeface="Arial" panose="020B0604020202020204" pitchFamily="34" charset="0"/>
                          <a:cs typeface="Arial" panose="020B0604020202020204" pitchFamily="34" charset="0"/>
                        </a:rPr>
                        <a:t> la </a:t>
                      </a:r>
                      <a:r>
                        <a:rPr lang="en-US" sz="2400" b="1" dirty="0" err="1">
                          <a:solidFill>
                            <a:srgbClr val="002060"/>
                          </a:solidFill>
                          <a:latin typeface="Arial" panose="020B0604020202020204" pitchFamily="34" charset="0"/>
                          <a:cs typeface="Arial" panose="020B0604020202020204" pitchFamily="34" charset="0"/>
                        </a:rPr>
                        <a:t>basura</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766259012"/>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Usando</a:t>
                      </a:r>
                      <a:r>
                        <a:rPr lang="en-US" sz="2400" b="1" dirty="0">
                          <a:solidFill>
                            <a:srgbClr val="002060"/>
                          </a:solidFill>
                          <a:latin typeface="Arial" panose="020B0604020202020204" pitchFamily="34" charset="0"/>
                          <a:cs typeface="Arial" panose="020B0604020202020204" pitchFamily="34" charset="0"/>
                        </a:rPr>
                        <a:t> el </a:t>
                      </a:r>
                      <a:r>
                        <a:rPr lang="en-US" sz="2400" b="1" dirty="0" err="1">
                          <a:solidFill>
                            <a:srgbClr val="002060"/>
                          </a:solidFill>
                          <a:latin typeface="Arial" panose="020B0604020202020204" pitchFamily="34" charset="0"/>
                          <a:cs typeface="Arial" panose="020B0604020202020204" pitchFamily="34" charset="0"/>
                        </a:rPr>
                        <a:t>baño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040830095"/>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Tocando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dinero</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404539933"/>
                  </a:ext>
                </a:extLst>
              </a:tr>
              <a:tr h="509677">
                <a:tc>
                  <a:txBody>
                    <a:bodyPr/>
                    <a:lstStyle/>
                    <a:p>
                      <a:r>
                        <a:rPr lang="en-US" sz="2400" b="1" dirty="0" err="1">
                          <a:solidFill>
                            <a:srgbClr val="002060"/>
                          </a:solidFill>
                          <a:latin typeface="Arial" panose="020B0604020202020204" pitchFamily="34" charset="0"/>
                          <a:cs typeface="Arial" panose="020B0604020202020204" pitchFamily="34" charset="0"/>
                        </a:rPr>
                        <a:t>Tocarse</a:t>
                      </a:r>
                      <a:r>
                        <a:rPr lang="en-US" sz="2400" b="1" dirty="0">
                          <a:solidFill>
                            <a:srgbClr val="002060"/>
                          </a:solidFill>
                          <a:latin typeface="Arial" panose="020B0604020202020204" pitchFamily="34" charset="0"/>
                          <a:cs typeface="Arial" panose="020B0604020202020204" pitchFamily="34" charset="0"/>
                        </a:rPr>
                        <a:t> la </a:t>
                      </a:r>
                      <a:r>
                        <a:rPr lang="en-US" sz="2400" b="1" dirty="0" err="1">
                          <a:solidFill>
                            <a:srgbClr val="002060"/>
                          </a:solidFill>
                          <a:latin typeface="Arial" panose="020B0604020202020204" pitchFamily="34" charset="0"/>
                          <a:cs typeface="Arial" panose="020B0604020202020204" pitchFamily="34" charset="0"/>
                        </a:rPr>
                        <a:t>cara</a:t>
                      </a:r>
                      <a:r>
                        <a:rPr lang="en-US" sz="2400" b="1" dirty="0">
                          <a:solidFill>
                            <a:srgbClr val="002060"/>
                          </a:solidFill>
                          <a:latin typeface="Arial" panose="020B0604020202020204" pitchFamily="34" charset="0"/>
                          <a:cs typeface="Arial" panose="020B0604020202020204" pitchFamily="34" charset="0"/>
                        </a:rPr>
                        <a:t> y la </a:t>
                      </a:r>
                      <a:r>
                        <a:rPr lang="en-US" sz="2400" b="1" dirty="0" err="1">
                          <a:solidFill>
                            <a:srgbClr val="002060"/>
                          </a:solidFill>
                          <a:latin typeface="Arial" panose="020B0604020202020204" pitchFamily="34" charset="0"/>
                          <a:cs typeface="Arial" panose="020B0604020202020204" pitchFamily="34" charset="0"/>
                        </a:rPr>
                        <a:t>nariz</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265807318"/>
                  </a:ext>
                </a:extLst>
              </a:tr>
            </a:tbl>
          </a:graphicData>
        </a:graphic>
      </p:graphicFrame>
      <p:sp>
        <p:nvSpPr>
          <p:cNvPr id="6" name="TextBox 5">
            <a:extLst>
              <a:ext uri="{FF2B5EF4-FFF2-40B4-BE49-F238E27FC236}">
                <a16:creationId xmlns:a16="http://schemas.microsoft.com/office/drawing/2014/main" id="{6EEA0EF1-DAF7-4F4E-896E-C69DFE5D8DFC}"/>
              </a:ext>
            </a:extLst>
          </p:cNvPr>
          <p:cNvSpPr txBox="1"/>
          <p:nvPr/>
        </p:nvSpPr>
        <p:spPr>
          <a:xfrm>
            <a:off x="1131377" y="434707"/>
            <a:ext cx="9624448" cy="646331"/>
          </a:xfrm>
          <a:prstGeom prst="rect">
            <a:avLst/>
          </a:prstGeom>
          <a:noFill/>
        </p:spPr>
        <p:txBody>
          <a:bodyPr wrap="square" rtlCol="0">
            <a:spAutoFit/>
          </a:bodyPr>
          <a:lstStyle/>
          <a:p>
            <a:r>
              <a:rPr lang="en-US" sz="3600" b="1" dirty="0">
                <a:solidFill>
                  <a:schemeClr val="bg1"/>
                </a:solidFill>
              </a:rPr>
              <a:t>¿</a:t>
            </a:r>
            <a:r>
              <a:rPr lang="en-US" sz="3600" b="1" dirty="0" err="1">
                <a:solidFill>
                  <a:schemeClr val="bg1"/>
                </a:solidFill>
              </a:rPr>
              <a:t>Cuándo</a:t>
            </a:r>
            <a:r>
              <a:rPr lang="en-US" sz="3600" b="1" dirty="0">
                <a:solidFill>
                  <a:schemeClr val="bg1"/>
                </a:solidFill>
              </a:rPr>
              <a:t> </a:t>
            </a:r>
            <a:r>
              <a:rPr lang="en-US" sz="3600" b="1" dirty="0" err="1">
                <a:solidFill>
                  <a:schemeClr val="bg1"/>
                </a:solidFill>
              </a:rPr>
              <a:t>realizar</a:t>
            </a:r>
            <a:r>
              <a:rPr lang="en-US" sz="3600" b="1" dirty="0">
                <a:solidFill>
                  <a:schemeClr val="bg1"/>
                </a:solidFill>
              </a:rPr>
              <a:t> la </a:t>
            </a:r>
            <a:r>
              <a:rPr lang="en-US" sz="3600" b="1" dirty="0" err="1">
                <a:solidFill>
                  <a:schemeClr val="bg1"/>
                </a:solidFill>
              </a:rPr>
              <a:t>higiene</a:t>
            </a:r>
            <a:r>
              <a:rPr lang="en-US" sz="3600" b="1" dirty="0">
                <a:solidFill>
                  <a:schemeClr val="bg1"/>
                </a:solidFill>
              </a:rPr>
              <a:t> de manos?</a:t>
            </a:r>
          </a:p>
        </p:txBody>
      </p:sp>
    </p:spTree>
    <p:extLst>
      <p:ext uri="{BB962C8B-B14F-4D97-AF65-F5344CB8AC3E}">
        <p14:creationId xmlns:p14="http://schemas.microsoft.com/office/powerpoint/2010/main" val="2573940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9AE9C30-1880-4BB7-AE71-5C75BFD6912A}"/>
              </a:ext>
            </a:extLst>
          </p:cNvPr>
          <p:cNvGraphicFramePr>
            <a:graphicFrameLocks noGrp="1"/>
          </p:cNvGraphicFramePr>
          <p:nvPr>
            <p:extLst>
              <p:ext uri="{D42A27DB-BD31-4B8C-83A1-F6EECF244321}">
                <p14:modId xmlns:p14="http://schemas.microsoft.com/office/powerpoint/2010/main" val="1112537782"/>
              </p:ext>
            </p:extLst>
          </p:nvPr>
        </p:nvGraphicFramePr>
        <p:xfrm>
          <a:off x="581193" y="1208867"/>
          <a:ext cx="11029613" cy="5425440"/>
        </p:xfrm>
        <a:graphic>
          <a:graphicData uri="http://schemas.openxmlformats.org/drawingml/2006/table">
            <a:tbl>
              <a:tblPr firstRow="1" bandRow="1">
                <a:tableStyleId>{8A107856-5554-42FB-B03E-39F5DBC370BA}</a:tableStyleId>
              </a:tblPr>
              <a:tblGrid>
                <a:gridCol w="6856516">
                  <a:extLst>
                    <a:ext uri="{9D8B030D-6E8A-4147-A177-3AD203B41FA5}">
                      <a16:colId xmlns:a16="http://schemas.microsoft.com/office/drawing/2014/main" val="4003214481"/>
                    </a:ext>
                  </a:extLst>
                </a:gridCol>
                <a:gridCol w="1277247">
                  <a:extLst>
                    <a:ext uri="{9D8B030D-6E8A-4147-A177-3AD203B41FA5}">
                      <a16:colId xmlns:a16="http://schemas.microsoft.com/office/drawing/2014/main" val="784052065"/>
                    </a:ext>
                  </a:extLst>
                </a:gridCol>
                <a:gridCol w="1337353">
                  <a:extLst>
                    <a:ext uri="{9D8B030D-6E8A-4147-A177-3AD203B41FA5}">
                      <a16:colId xmlns:a16="http://schemas.microsoft.com/office/drawing/2014/main" val="417547520"/>
                    </a:ext>
                  </a:extLst>
                </a:gridCol>
                <a:gridCol w="1558497">
                  <a:extLst>
                    <a:ext uri="{9D8B030D-6E8A-4147-A177-3AD203B41FA5}">
                      <a16:colId xmlns:a16="http://schemas.microsoft.com/office/drawing/2014/main" val="2756687325"/>
                    </a:ext>
                  </a:extLst>
                </a:gridCol>
              </a:tblGrid>
              <a:tr h="335038">
                <a:tc>
                  <a:txBody>
                    <a:bodyPr/>
                    <a:lstStyle/>
                    <a:p>
                      <a:r>
                        <a:rPr lang="en-US" sz="2400" b="1" dirty="0">
                          <a:solidFill>
                            <a:srgbClr val="002060"/>
                          </a:solidFill>
                          <a:latin typeface="Arial" panose="020B0604020202020204" pitchFamily="34" charset="0"/>
                          <a:cs typeface="Arial" panose="020B0604020202020204" pitchFamily="34" charset="0"/>
                        </a:rPr>
                        <a:t>¿</a:t>
                      </a:r>
                      <a:r>
                        <a:rPr lang="en-US" sz="2400" b="1" dirty="0" err="1">
                          <a:solidFill>
                            <a:srgbClr val="002060"/>
                          </a:solidFill>
                          <a:latin typeface="Arial" panose="020B0604020202020204" pitchFamily="34" charset="0"/>
                          <a:cs typeface="Arial" panose="020B0604020202020204" pitchFamily="34" charset="0"/>
                        </a:rPr>
                        <a:t>Cuándo</a:t>
                      </a:r>
                      <a:r>
                        <a:rPr lang="en-US" sz="2400" b="1" dirty="0">
                          <a:solidFill>
                            <a:srgbClr val="002060"/>
                          </a:solidFill>
                          <a:latin typeface="Arial" panose="020B0604020202020204" pitchFamily="34" charset="0"/>
                          <a:cs typeface="Arial" panose="020B0604020202020204" pitchFamily="34" charset="0"/>
                        </a:rPr>
                        <a:t> debe </a:t>
                      </a:r>
                      <a:r>
                        <a:rPr lang="en-US" sz="2400" b="1" dirty="0" err="1">
                          <a:solidFill>
                            <a:srgbClr val="002060"/>
                          </a:solidFill>
                          <a:latin typeface="Arial" panose="020B0604020202020204" pitchFamily="34" charset="0"/>
                          <a:cs typeface="Arial" panose="020B0604020202020204" pitchFamily="34" charset="0"/>
                        </a:rPr>
                        <a:t>lavarse</a:t>
                      </a:r>
                      <a:r>
                        <a:rPr lang="en-US" sz="2400" b="1" dirty="0">
                          <a:solidFill>
                            <a:srgbClr val="002060"/>
                          </a:solidFill>
                          <a:latin typeface="Arial" panose="020B0604020202020204" pitchFamily="34" charset="0"/>
                          <a:cs typeface="Arial" panose="020B0604020202020204" pitchFamily="34" charset="0"/>
                        </a:rPr>
                        <a:t> las manos?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Antes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Durante </a:t>
                      </a:r>
                    </a:p>
                  </a:txBody>
                  <a:tcPr/>
                </a:tc>
                <a:tc>
                  <a:txBody>
                    <a:bodyPr/>
                    <a:lstStyle/>
                    <a:p>
                      <a:pPr algn="ctr"/>
                      <a:r>
                        <a:rPr lang="en-US" sz="2400" b="1" dirty="0" err="1">
                          <a:solidFill>
                            <a:srgbClr val="002060"/>
                          </a:solidFill>
                          <a:latin typeface="Arial" panose="020B0604020202020204" pitchFamily="34" charset="0"/>
                          <a:cs typeface="Arial" panose="020B0604020202020204" pitchFamily="34" charset="0"/>
                        </a:rPr>
                        <a:t>Despues</a:t>
                      </a:r>
                      <a:endParaRPr lang="en-US" sz="2400" b="1"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2807113"/>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Preparando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alimentos</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684253984"/>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Comiendo</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433600330"/>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Sonarse</a:t>
                      </a:r>
                      <a:r>
                        <a:rPr lang="en-US" sz="2400" b="1" dirty="0">
                          <a:solidFill>
                            <a:srgbClr val="002060"/>
                          </a:solidFill>
                          <a:latin typeface="Arial" panose="020B0604020202020204" pitchFamily="34" charset="0"/>
                          <a:cs typeface="Arial" panose="020B0604020202020204" pitchFamily="34" charset="0"/>
                        </a:rPr>
                        <a:t> la </a:t>
                      </a:r>
                      <a:r>
                        <a:rPr lang="en-US" sz="2400" b="1" dirty="0" err="1">
                          <a:solidFill>
                            <a:srgbClr val="002060"/>
                          </a:solidFill>
                          <a:latin typeface="Arial" panose="020B0604020202020204" pitchFamily="34" charset="0"/>
                          <a:cs typeface="Arial" panose="020B0604020202020204" pitchFamily="34" charset="0"/>
                        </a:rPr>
                        <a:t>nariz</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toser</a:t>
                      </a:r>
                      <a:r>
                        <a:rPr lang="en-US" sz="2400" b="1" dirty="0">
                          <a:solidFill>
                            <a:srgbClr val="002060"/>
                          </a:solidFill>
                          <a:latin typeface="Arial" panose="020B0604020202020204" pitchFamily="34" charset="0"/>
                          <a:cs typeface="Arial" panose="020B0604020202020204" pitchFamily="34" charset="0"/>
                        </a:rPr>
                        <a:t> y </a:t>
                      </a:r>
                      <a:r>
                        <a:rPr lang="en-US" sz="2400" b="1" dirty="0" err="1">
                          <a:solidFill>
                            <a:srgbClr val="002060"/>
                          </a:solidFill>
                          <a:latin typeface="Arial" panose="020B0604020202020204" pitchFamily="34" charset="0"/>
                          <a:cs typeface="Arial" panose="020B0604020202020204" pitchFamily="34" charset="0"/>
                        </a:rPr>
                        <a:t>estornudar</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27511295"/>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Cuidando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alguien</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23867260"/>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animales</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alimento</a:t>
                      </a:r>
                      <a:r>
                        <a:rPr lang="en-US" sz="2400" b="1" dirty="0">
                          <a:solidFill>
                            <a:srgbClr val="002060"/>
                          </a:solidFill>
                          <a:latin typeface="Arial" panose="020B0604020202020204" pitchFamily="34" charset="0"/>
                          <a:cs typeface="Arial" panose="020B0604020202020204" pitchFamily="34" charset="0"/>
                        </a:rPr>
                        <a:t> para los </a:t>
                      </a:r>
                      <a:r>
                        <a:rPr lang="en-US" sz="2400" b="1" dirty="0" err="1">
                          <a:solidFill>
                            <a:srgbClr val="002060"/>
                          </a:solidFill>
                          <a:latin typeface="Arial" panose="020B0604020202020204" pitchFamily="34" charset="0"/>
                          <a:cs typeface="Arial" panose="020B0604020202020204" pitchFamily="34" charset="0"/>
                        </a:rPr>
                        <a:t>animales</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desechos</a:t>
                      </a:r>
                      <a:r>
                        <a:rPr lang="en-US" sz="2400" b="1" dirty="0">
                          <a:solidFill>
                            <a:srgbClr val="002060"/>
                          </a:solidFill>
                          <a:latin typeface="Arial" panose="020B0604020202020204" pitchFamily="34" charset="0"/>
                          <a:cs typeface="Arial" panose="020B0604020202020204" pitchFamily="34" charset="0"/>
                        </a:rPr>
                        <a:t> de </a:t>
                      </a:r>
                      <a:r>
                        <a:rPr lang="en-US" sz="2400" b="1" dirty="0" err="1">
                          <a:solidFill>
                            <a:srgbClr val="002060"/>
                          </a:solidFill>
                          <a:latin typeface="Arial" panose="020B0604020202020204" pitchFamily="34" charset="0"/>
                          <a:cs typeface="Arial" panose="020B0604020202020204" pitchFamily="34" charset="0"/>
                        </a:rPr>
                        <a:t>animales</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802754332"/>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Tocando</a:t>
                      </a:r>
                      <a:r>
                        <a:rPr lang="en-US" sz="2400" b="1" dirty="0">
                          <a:solidFill>
                            <a:srgbClr val="002060"/>
                          </a:solidFill>
                          <a:latin typeface="Arial" panose="020B0604020202020204" pitchFamily="34" charset="0"/>
                          <a:cs typeface="Arial" panose="020B0604020202020204" pitchFamily="34" charset="0"/>
                        </a:rPr>
                        <a:t> la </a:t>
                      </a:r>
                      <a:r>
                        <a:rPr lang="en-US" sz="2400" b="1" dirty="0" err="1">
                          <a:solidFill>
                            <a:srgbClr val="002060"/>
                          </a:solidFill>
                          <a:latin typeface="Arial" panose="020B0604020202020204" pitchFamily="34" charset="0"/>
                          <a:cs typeface="Arial" panose="020B0604020202020204" pitchFamily="34" charset="0"/>
                        </a:rPr>
                        <a:t>basura</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325907294"/>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Usando</a:t>
                      </a:r>
                      <a:r>
                        <a:rPr lang="en-US" sz="2400" b="1" dirty="0">
                          <a:solidFill>
                            <a:srgbClr val="002060"/>
                          </a:solidFill>
                          <a:latin typeface="Arial" panose="020B0604020202020204" pitchFamily="34" charset="0"/>
                          <a:cs typeface="Arial" panose="020B0604020202020204" pitchFamily="34" charset="0"/>
                        </a:rPr>
                        <a:t> el </a:t>
                      </a:r>
                      <a:r>
                        <a:rPr lang="en-US" sz="2400" b="1" dirty="0" err="1">
                          <a:solidFill>
                            <a:srgbClr val="002060"/>
                          </a:solidFill>
                          <a:latin typeface="Arial" panose="020B0604020202020204" pitchFamily="34" charset="0"/>
                          <a:cs typeface="Arial" panose="020B0604020202020204" pitchFamily="34" charset="0"/>
                        </a:rPr>
                        <a:t>baño</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999588503"/>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Tocando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dinero</a:t>
                      </a:r>
                      <a:r>
                        <a:rPr lang="en-US" sz="2400" b="1" dirty="0">
                          <a:solidFill>
                            <a:srgbClr val="002060"/>
                          </a:solidFill>
                          <a:latin typeface="Arial" panose="020B0604020202020204" pitchFamily="34" charset="0"/>
                          <a:cs typeface="Arial" panose="020B0604020202020204" pitchFamily="34" charset="0"/>
                        </a:rPr>
                        <a:t> </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941492384"/>
                  </a:ext>
                </a:extLst>
              </a:tr>
              <a:tr h="502266">
                <a:tc>
                  <a:txBody>
                    <a:bodyPr/>
                    <a:lstStyle/>
                    <a:p>
                      <a:r>
                        <a:rPr lang="en-US" sz="2400" b="1" dirty="0" err="1">
                          <a:solidFill>
                            <a:srgbClr val="002060"/>
                          </a:solidFill>
                          <a:latin typeface="Arial" panose="020B0604020202020204" pitchFamily="34" charset="0"/>
                          <a:cs typeface="Arial" panose="020B0604020202020204" pitchFamily="34" charset="0"/>
                        </a:rPr>
                        <a:t>Tocarse</a:t>
                      </a:r>
                      <a:r>
                        <a:rPr lang="en-US" sz="2400" b="1" dirty="0">
                          <a:solidFill>
                            <a:srgbClr val="002060"/>
                          </a:solidFill>
                          <a:latin typeface="Arial" panose="020B0604020202020204" pitchFamily="34" charset="0"/>
                          <a:cs typeface="Arial" panose="020B0604020202020204" pitchFamily="34" charset="0"/>
                        </a:rPr>
                        <a:t> la </a:t>
                      </a:r>
                      <a:r>
                        <a:rPr lang="en-US" sz="2400" b="1" dirty="0" err="1">
                          <a:solidFill>
                            <a:srgbClr val="002060"/>
                          </a:solidFill>
                          <a:latin typeface="Arial" panose="020B0604020202020204" pitchFamily="34" charset="0"/>
                          <a:cs typeface="Arial" panose="020B0604020202020204" pitchFamily="34" charset="0"/>
                        </a:rPr>
                        <a:t>cara</a:t>
                      </a:r>
                      <a:r>
                        <a:rPr lang="en-US" sz="2400" b="1" dirty="0">
                          <a:solidFill>
                            <a:srgbClr val="002060"/>
                          </a:solidFill>
                          <a:latin typeface="Arial" panose="020B0604020202020204" pitchFamily="34" charset="0"/>
                          <a:cs typeface="Arial" panose="020B0604020202020204" pitchFamily="34" charset="0"/>
                        </a:rPr>
                        <a:t> y la </a:t>
                      </a:r>
                      <a:r>
                        <a:rPr lang="en-US" sz="2400" b="1" dirty="0" err="1">
                          <a:solidFill>
                            <a:srgbClr val="002060"/>
                          </a:solidFill>
                          <a:latin typeface="Arial" panose="020B0604020202020204" pitchFamily="34" charset="0"/>
                          <a:cs typeface="Arial" panose="020B0604020202020204" pitchFamily="34" charset="0"/>
                        </a:rPr>
                        <a:t>nariz</a:t>
                      </a:r>
                      <a:endParaRPr lang="en-US" sz="24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Wingdings" panose="05000000000000000000" pitchFamily="2" charset="2"/>
                          <a:cs typeface="Arial" panose="020B0604020202020204" pitchFamily="34" charset="0"/>
                        </a:rPr>
                        <a:t>ü</a:t>
                      </a: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36658201"/>
                  </a:ext>
                </a:extLst>
              </a:tr>
            </a:tbl>
          </a:graphicData>
        </a:graphic>
      </p:graphicFrame>
      <p:sp>
        <p:nvSpPr>
          <p:cNvPr id="3" name="TextBox 2">
            <a:extLst>
              <a:ext uri="{FF2B5EF4-FFF2-40B4-BE49-F238E27FC236}">
                <a16:creationId xmlns:a16="http://schemas.microsoft.com/office/drawing/2014/main" id="{AEAD6E91-7B04-654D-9F8F-0EC0FDE43AAF}"/>
              </a:ext>
            </a:extLst>
          </p:cNvPr>
          <p:cNvSpPr txBox="1"/>
          <p:nvPr/>
        </p:nvSpPr>
        <p:spPr>
          <a:xfrm>
            <a:off x="1177871" y="418179"/>
            <a:ext cx="9624448" cy="646331"/>
          </a:xfrm>
          <a:prstGeom prst="rect">
            <a:avLst/>
          </a:prstGeom>
          <a:noFill/>
        </p:spPr>
        <p:txBody>
          <a:bodyPr wrap="square" rtlCol="0">
            <a:spAutoFit/>
          </a:bodyPr>
          <a:lstStyle/>
          <a:p>
            <a:r>
              <a:rPr lang="en-US" sz="3600" b="1" dirty="0">
                <a:solidFill>
                  <a:schemeClr val="bg1"/>
                </a:solidFill>
              </a:rPr>
              <a:t>¿</a:t>
            </a:r>
            <a:r>
              <a:rPr lang="en-US" sz="3600" b="1" dirty="0" err="1">
                <a:solidFill>
                  <a:schemeClr val="bg1"/>
                </a:solidFill>
              </a:rPr>
              <a:t>Cuándo</a:t>
            </a:r>
            <a:r>
              <a:rPr lang="en-US" sz="3600" b="1" dirty="0">
                <a:solidFill>
                  <a:schemeClr val="bg1"/>
                </a:solidFill>
              </a:rPr>
              <a:t> </a:t>
            </a:r>
            <a:r>
              <a:rPr lang="en-US" sz="3600" b="1" dirty="0" err="1">
                <a:solidFill>
                  <a:schemeClr val="bg1"/>
                </a:solidFill>
              </a:rPr>
              <a:t>realizar</a:t>
            </a:r>
            <a:r>
              <a:rPr lang="en-US" sz="3600" b="1" dirty="0">
                <a:solidFill>
                  <a:schemeClr val="bg1"/>
                </a:solidFill>
              </a:rPr>
              <a:t> la </a:t>
            </a:r>
            <a:r>
              <a:rPr lang="en-US" sz="3600" b="1" dirty="0" err="1">
                <a:solidFill>
                  <a:schemeClr val="bg1"/>
                </a:solidFill>
              </a:rPr>
              <a:t>higiene</a:t>
            </a:r>
            <a:r>
              <a:rPr lang="en-US" sz="3600" b="1" dirty="0">
                <a:solidFill>
                  <a:schemeClr val="bg1"/>
                </a:solidFill>
              </a:rPr>
              <a:t> de manos?</a:t>
            </a:r>
          </a:p>
        </p:txBody>
      </p:sp>
    </p:spTree>
    <p:extLst>
      <p:ext uri="{BB962C8B-B14F-4D97-AF65-F5344CB8AC3E}">
        <p14:creationId xmlns:p14="http://schemas.microsoft.com/office/powerpoint/2010/main" val="3980601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6E22-FBA0-9E46-A7D5-C85DFAF330F1}"/>
              </a:ext>
            </a:extLst>
          </p:cNvPr>
          <p:cNvSpPr>
            <a:spLocks noGrp="1"/>
          </p:cNvSpPr>
          <p:nvPr>
            <p:ph type="title"/>
          </p:nvPr>
        </p:nvSpPr>
        <p:spPr/>
        <p:txBody>
          <a:bodyPr/>
          <a:lstStyle/>
          <a:p>
            <a:r>
              <a:rPr lang="en-US" b="1" dirty="0" err="1">
                <a:solidFill>
                  <a:schemeClr val="bg1"/>
                </a:solidFill>
                <a:latin typeface="+mn-lt"/>
              </a:rPr>
              <a:t>Presentación</a:t>
            </a:r>
            <a:r>
              <a:rPr lang="en-US" b="1" dirty="0">
                <a:solidFill>
                  <a:schemeClr val="bg1"/>
                </a:solidFill>
                <a:latin typeface="+mn-lt"/>
              </a:rPr>
              <a:t> </a:t>
            </a:r>
            <a:r>
              <a:rPr lang="en-US" b="1" dirty="0" err="1">
                <a:solidFill>
                  <a:schemeClr val="bg1"/>
                </a:solidFill>
                <a:latin typeface="+mn-lt"/>
              </a:rPr>
              <a:t>GloGerm</a:t>
            </a:r>
            <a:endParaRPr lang="en-US" b="1" dirty="0">
              <a:solidFill>
                <a:schemeClr val="bg1"/>
              </a:solidFill>
              <a:latin typeface="+mn-lt"/>
            </a:endParaRPr>
          </a:p>
        </p:txBody>
      </p:sp>
      <p:pic>
        <p:nvPicPr>
          <p:cNvPr id="4098" name="Picture 2">
            <a:extLst>
              <a:ext uri="{FF2B5EF4-FFF2-40B4-BE49-F238E27FC236}">
                <a16:creationId xmlns:a16="http://schemas.microsoft.com/office/drawing/2014/main" id="{63B146C5-9D05-9044-985D-D63BA829E8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0210" y="1690688"/>
            <a:ext cx="7534006" cy="4527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6CE43D-5F7B-AF40-936A-EBA0926DE869}"/>
              </a:ext>
            </a:extLst>
          </p:cNvPr>
          <p:cNvSpPr txBox="1"/>
          <p:nvPr/>
        </p:nvSpPr>
        <p:spPr>
          <a:xfrm>
            <a:off x="1392642" y="6292820"/>
            <a:ext cx="9757479" cy="400110"/>
          </a:xfrm>
          <a:prstGeom prst="rect">
            <a:avLst/>
          </a:prstGeom>
          <a:noFill/>
        </p:spPr>
        <p:txBody>
          <a:bodyPr wrap="none" rtlCol="0">
            <a:spAutoFit/>
          </a:bodyPr>
          <a:lstStyle/>
          <a:p>
            <a:r>
              <a:rPr lang="en-US" sz="2000" dirty="0" err="1">
                <a:solidFill>
                  <a:schemeClr val="bg1"/>
                </a:solidFill>
              </a:rPr>
              <a:t>Tenga</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cuenta</a:t>
            </a:r>
            <a:r>
              <a:rPr lang="en-US" sz="2000" dirty="0">
                <a:solidFill>
                  <a:schemeClr val="bg1"/>
                </a:solidFill>
              </a:rPr>
              <a:t> que a los 30 </a:t>
            </a:r>
            <a:r>
              <a:rPr lang="en-US" sz="2000" dirty="0" err="1">
                <a:solidFill>
                  <a:schemeClr val="bg1"/>
                </a:solidFill>
              </a:rPr>
              <a:t>segundos</a:t>
            </a:r>
            <a:r>
              <a:rPr lang="en-US" sz="2000" dirty="0">
                <a:solidFill>
                  <a:schemeClr val="bg1"/>
                </a:solidFill>
              </a:rPr>
              <a:t>, los </a:t>
            </a:r>
            <a:r>
              <a:rPr lang="en-US" sz="2000" dirty="0" err="1">
                <a:solidFill>
                  <a:schemeClr val="bg1"/>
                </a:solidFill>
              </a:rPr>
              <a:t>gérmenes</a:t>
            </a:r>
            <a:r>
              <a:rPr lang="en-US" sz="2000" dirty="0">
                <a:solidFill>
                  <a:schemeClr val="bg1"/>
                </a:solidFill>
              </a:rPr>
              <a:t> </a:t>
            </a:r>
            <a:r>
              <a:rPr lang="en-US" sz="2000" dirty="0" err="1">
                <a:solidFill>
                  <a:schemeClr val="bg1"/>
                </a:solidFill>
              </a:rPr>
              <a:t>todavía</a:t>
            </a:r>
            <a:r>
              <a:rPr lang="en-US" sz="2000" dirty="0">
                <a:solidFill>
                  <a:schemeClr val="bg1"/>
                </a:solidFill>
              </a:rPr>
              <a:t> </a:t>
            </a:r>
            <a:r>
              <a:rPr lang="en-US" sz="2000" dirty="0" err="1">
                <a:solidFill>
                  <a:schemeClr val="bg1"/>
                </a:solidFill>
              </a:rPr>
              <a:t>están</a:t>
            </a:r>
            <a:r>
              <a:rPr lang="en-US" sz="2000" dirty="0">
                <a:solidFill>
                  <a:schemeClr val="bg1"/>
                </a:solidFill>
              </a:rPr>
              <a:t> </a:t>
            </a:r>
            <a:r>
              <a:rPr lang="en-US" sz="2000" dirty="0" err="1">
                <a:solidFill>
                  <a:schemeClr val="bg1"/>
                </a:solidFill>
              </a:rPr>
              <a:t>presentes</a:t>
            </a:r>
            <a:r>
              <a:rPr lang="en-US" sz="2000" dirty="0">
                <a:solidFill>
                  <a:schemeClr val="bg1"/>
                </a:solidFill>
              </a:rPr>
              <a:t> </a:t>
            </a:r>
            <a:r>
              <a:rPr lang="en-US" sz="2000" dirty="0" err="1">
                <a:solidFill>
                  <a:schemeClr val="bg1"/>
                </a:solidFill>
              </a:rPr>
              <a:t>en</a:t>
            </a:r>
            <a:r>
              <a:rPr lang="en-US" sz="2000" dirty="0">
                <a:solidFill>
                  <a:schemeClr val="bg1"/>
                </a:solidFill>
              </a:rPr>
              <a:t> las manos.</a:t>
            </a:r>
          </a:p>
        </p:txBody>
      </p:sp>
    </p:spTree>
    <p:extLst>
      <p:ext uri="{BB962C8B-B14F-4D97-AF65-F5344CB8AC3E}">
        <p14:creationId xmlns:p14="http://schemas.microsoft.com/office/powerpoint/2010/main" val="3429538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err="1">
                <a:solidFill>
                  <a:schemeClr val="bg1"/>
                </a:solidFill>
                <a:latin typeface="+mn-lt"/>
                <a:cs typeface="Aharoni" panose="02010803020104030203" pitchFamily="2" charset="-79"/>
              </a:rPr>
              <a:t>Áreas</a:t>
            </a:r>
            <a:r>
              <a:rPr lang="en-US" b="1" dirty="0">
                <a:solidFill>
                  <a:schemeClr val="bg1"/>
                </a:solidFill>
                <a:latin typeface="+mn-lt"/>
                <a:cs typeface="Aharoni" panose="02010803020104030203" pitchFamily="2" charset="-79"/>
              </a:rPr>
              <a:t> de la mano que </a:t>
            </a:r>
            <a:r>
              <a:rPr lang="en-US" b="1" dirty="0" err="1">
                <a:solidFill>
                  <a:schemeClr val="bg1"/>
                </a:solidFill>
                <a:latin typeface="+mn-lt"/>
                <a:cs typeface="Aharoni" panose="02010803020104030203" pitchFamily="2" charset="-79"/>
              </a:rPr>
              <a:t>generalmente</a:t>
            </a:r>
            <a:r>
              <a:rPr lang="en-US" b="1" dirty="0">
                <a:solidFill>
                  <a:schemeClr val="bg1"/>
                </a:solidFill>
                <a:latin typeface="+mn-lt"/>
                <a:cs typeface="Aharoni" panose="02010803020104030203" pitchFamily="2" charset="-79"/>
              </a:rPr>
              <a:t> no se lava </a:t>
            </a:r>
            <a:r>
              <a:rPr lang="en-US" b="1" dirty="0" err="1">
                <a:solidFill>
                  <a:schemeClr val="bg1"/>
                </a:solidFill>
                <a:latin typeface="+mn-lt"/>
                <a:cs typeface="Aharoni" panose="02010803020104030203" pitchFamily="2" charset="-79"/>
              </a:rPr>
              <a:t>correctamente</a:t>
            </a:r>
            <a:endParaRPr lang="en-US" b="1" dirty="0">
              <a:solidFill>
                <a:schemeClr val="bg1"/>
              </a:solidFill>
              <a:latin typeface="+mn-lt"/>
              <a:cs typeface="Aharoni" panose="02010803020104030203" pitchFamily="2" charset="-79"/>
            </a:endParaRPr>
          </a:p>
        </p:txBody>
      </p:sp>
      <p:grpSp>
        <p:nvGrpSpPr>
          <p:cNvPr id="5" name="Group 4"/>
          <p:cNvGrpSpPr/>
          <p:nvPr/>
        </p:nvGrpSpPr>
        <p:grpSpPr>
          <a:xfrm>
            <a:off x="2243559" y="1857361"/>
            <a:ext cx="8808720" cy="4212609"/>
            <a:chOff x="304800" y="1371600"/>
            <a:chExt cx="8808720" cy="421260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1600"/>
              <a:ext cx="7048500" cy="3849566"/>
            </a:xfrm>
            <a:prstGeom prst="rect">
              <a:avLst/>
            </a:prstGeom>
          </p:spPr>
        </p:pic>
        <p:sp>
          <p:nvSpPr>
            <p:cNvPr id="7" name="TextBox 6"/>
            <p:cNvSpPr txBox="1"/>
            <p:nvPr/>
          </p:nvSpPr>
          <p:spPr>
            <a:xfrm>
              <a:off x="670380" y="5039444"/>
              <a:ext cx="3832653" cy="544765"/>
            </a:xfrm>
            <a:prstGeom prst="rect">
              <a:avLst/>
            </a:prstGeom>
            <a:noFill/>
          </p:spPr>
          <p:txBody>
            <a:bodyPr wrap="square" rtlCol="0">
              <a:spAutoFit/>
            </a:bodyPr>
            <a:lstStyle/>
            <a:p>
              <a:pPr>
                <a:lnSpc>
                  <a:spcPts val="4000"/>
                </a:lnSpc>
              </a:pPr>
              <a:r>
                <a:rPr lang="en-US" sz="2000" b="1" dirty="0" err="1"/>
                <a:t>Atrás</a:t>
              </a:r>
              <a:r>
                <a:rPr lang="en-US" sz="2000" b="1" dirty="0"/>
                <a:t> de la mano</a:t>
              </a:r>
            </a:p>
          </p:txBody>
        </p:sp>
        <p:sp>
          <p:nvSpPr>
            <p:cNvPr id="8" name="TextBox 7"/>
            <p:cNvSpPr txBox="1"/>
            <p:nvPr/>
          </p:nvSpPr>
          <p:spPr>
            <a:xfrm>
              <a:off x="3162673" y="5039444"/>
              <a:ext cx="2765493" cy="544765"/>
            </a:xfrm>
            <a:prstGeom prst="rect">
              <a:avLst/>
            </a:prstGeom>
            <a:noFill/>
          </p:spPr>
          <p:txBody>
            <a:bodyPr wrap="square" rtlCol="0">
              <a:spAutoFit/>
            </a:bodyPr>
            <a:lstStyle/>
            <a:p>
              <a:pPr>
                <a:lnSpc>
                  <a:spcPts val="4000"/>
                </a:lnSpc>
              </a:pPr>
              <a:r>
                <a:rPr lang="en-US" sz="2000" b="1" dirty="0" err="1"/>
                <a:t>Frente</a:t>
              </a:r>
              <a:r>
                <a:rPr lang="en-US" sz="2000" b="1" dirty="0"/>
                <a:t> de la mano</a:t>
              </a:r>
            </a:p>
          </p:txBody>
        </p:sp>
        <p:sp>
          <p:nvSpPr>
            <p:cNvPr id="9" name="TextBox 8"/>
            <p:cNvSpPr txBox="1"/>
            <p:nvPr/>
          </p:nvSpPr>
          <p:spPr>
            <a:xfrm>
              <a:off x="6355080" y="2225040"/>
              <a:ext cx="2758440" cy="544765"/>
            </a:xfrm>
            <a:prstGeom prst="rect">
              <a:avLst/>
            </a:prstGeom>
            <a:solidFill>
              <a:schemeClr val="tx1"/>
            </a:solidFill>
          </p:spPr>
          <p:txBody>
            <a:bodyPr wrap="square" rtlCol="0">
              <a:spAutoFit/>
            </a:bodyPr>
            <a:lstStyle/>
            <a:p>
              <a:pPr>
                <a:lnSpc>
                  <a:spcPts val="4000"/>
                </a:lnSpc>
              </a:pPr>
              <a:r>
                <a:rPr lang="en-US" sz="2000" dirty="0" err="1">
                  <a:solidFill>
                    <a:schemeClr val="bg2"/>
                  </a:solidFill>
                  <a:cs typeface="Arial" panose="020B0604020202020204" pitchFamily="34" charset="0"/>
                </a:rPr>
                <a:t>Áreas</a:t>
              </a:r>
              <a:r>
                <a:rPr lang="en-US" sz="2000" dirty="0">
                  <a:solidFill>
                    <a:schemeClr val="bg2"/>
                  </a:solidFill>
                  <a:cs typeface="Arial" panose="020B0604020202020204" pitchFamily="34" charset="0"/>
                </a:rPr>
                <a:t> </a:t>
              </a:r>
              <a:r>
                <a:rPr lang="en-US" sz="2000" dirty="0" err="1">
                  <a:solidFill>
                    <a:schemeClr val="bg2"/>
                  </a:solidFill>
                  <a:cs typeface="Arial" panose="020B0604020202020204" pitchFamily="34" charset="0"/>
                </a:rPr>
                <a:t>más</a:t>
              </a:r>
              <a:r>
                <a:rPr lang="en-US" sz="2000" dirty="0">
                  <a:solidFill>
                    <a:schemeClr val="bg2"/>
                  </a:solidFill>
                  <a:cs typeface="Arial" panose="020B0604020202020204" pitchFamily="34" charset="0"/>
                </a:rPr>
                <a:t> </a:t>
              </a:r>
              <a:r>
                <a:rPr lang="en-US" sz="2000" dirty="0" err="1">
                  <a:solidFill>
                    <a:schemeClr val="bg2"/>
                  </a:solidFill>
                  <a:cs typeface="Arial" panose="020B0604020202020204" pitchFamily="34" charset="0"/>
                </a:rPr>
                <a:t>frecuentes</a:t>
              </a:r>
              <a:endParaRPr lang="en-US" sz="2000" dirty="0">
                <a:solidFill>
                  <a:schemeClr val="bg2"/>
                </a:solidFill>
                <a:cs typeface="Arial" panose="020B0604020202020204" pitchFamily="34" charset="0"/>
              </a:endParaRPr>
            </a:p>
          </p:txBody>
        </p:sp>
        <p:sp>
          <p:nvSpPr>
            <p:cNvPr id="10" name="TextBox 9"/>
            <p:cNvSpPr txBox="1"/>
            <p:nvPr/>
          </p:nvSpPr>
          <p:spPr>
            <a:xfrm>
              <a:off x="6355080" y="2932560"/>
              <a:ext cx="2758440" cy="544765"/>
            </a:xfrm>
            <a:prstGeom prst="rect">
              <a:avLst/>
            </a:prstGeom>
            <a:solidFill>
              <a:schemeClr val="tx1"/>
            </a:solidFill>
          </p:spPr>
          <p:txBody>
            <a:bodyPr wrap="square" rtlCol="0">
              <a:spAutoFit/>
            </a:bodyPr>
            <a:lstStyle/>
            <a:p>
              <a:pPr>
                <a:lnSpc>
                  <a:spcPts val="4000"/>
                </a:lnSpc>
              </a:pPr>
              <a:r>
                <a:rPr lang="en-US" sz="2000" dirty="0" err="1">
                  <a:solidFill>
                    <a:schemeClr val="bg2"/>
                  </a:solidFill>
                  <a:cs typeface="Arial" panose="020B0604020202020204" pitchFamily="34" charset="0"/>
                </a:rPr>
                <a:t>Frecuentemente</a:t>
              </a:r>
              <a:endParaRPr lang="en-US" sz="2000" dirty="0">
                <a:solidFill>
                  <a:schemeClr val="bg2"/>
                </a:solidFill>
                <a:cs typeface="Arial" panose="020B0604020202020204" pitchFamily="34" charset="0"/>
              </a:endParaRPr>
            </a:p>
          </p:txBody>
        </p:sp>
        <p:sp>
          <p:nvSpPr>
            <p:cNvPr id="11" name="TextBox 10"/>
            <p:cNvSpPr txBox="1"/>
            <p:nvPr/>
          </p:nvSpPr>
          <p:spPr>
            <a:xfrm>
              <a:off x="6355080" y="3625481"/>
              <a:ext cx="2758440" cy="544765"/>
            </a:xfrm>
            <a:prstGeom prst="rect">
              <a:avLst/>
            </a:prstGeom>
            <a:solidFill>
              <a:schemeClr val="tx1"/>
            </a:solidFill>
          </p:spPr>
          <p:txBody>
            <a:bodyPr wrap="square" rtlCol="0">
              <a:spAutoFit/>
            </a:bodyPr>
            <a:lstStyle/>
            <a:p>
              <a:pPr>
                <a:lnSpc>
                  <a:spcPts val="4000"/>
                </a:lnSpc>
              </a:pPr>
              <a:r>
                <a:rPr lang="en-US" sz="2000" dirty="0" err="1">
                  <a:solidFill>
                    <a:schemeClr val="bg2"/>
                  </a:solidFill>
                  <a:cs typeface="Arial" panose="020B0604020202020204" pitchFamily="34" charset="0"/>
                </a:rPr>
                <a:t>Menos</a:t>
              </a:r>
              <a:r>
                <a:rPr lang="en-US" sz="2000" dirty="0">
                  <a:solidFill>
                    <a:schemeClr val="bg2"/>
                  </a:solidFill>
                  <a:cs typeface="Arial" panose="020B0604020202020204" pitchFamily="34" charset="0"/>
                </a:rPr>
                <a:t> </a:t>
              </a:r>
              <a:r>
                <a:rPr lang="en-US" sz="2000" dirty="0" err="1">
                  <a:solidFill>
                    <a:schemeClr val="bg2"/>
                  </a:solidFill>
                  <a:cs typeface="Arial" panose="020B0604020202020204" pitchFamily="34" charset="0"/>
                </a:rPr>
                <a:t>frecuente</a:t>
              </a:r>
              <a:endParaRPr lang="en-US" sz="2000" dirty="0">
                <a:solidFill>
                  <a:schemeClr val="bg2"/>
                </a:solidFill>
                <a:cs typeface="Arial" panose="020B0604020202020204" pitchFamily="34" charset="0"/>
              </a:endParaRPr>
            </a:p>
          </p:txBody>
        </p:sp>
      </p:grpSp>
      <p:sp>
        <p:nvSpPr>
          <p:cNvPr id="12" name="TextBox 11"/>
          <p:cNvSpPr txBox="1"/>
          <p:nvPr/>
        </p:nvSpPr>
        <p:spPr>
          <a:xfrm>
            <a:off x="1536700" y="5983526"/>
            <a:ext cx="9118600" cy="830997"/>
          </a:xfrm>
          <a:prstGeom prst="rect">
            <a:avLst/>
          </a:prstGeom>
          <a:noFill/>
        </p:spPr>
        <p:txBody>
          <a:bodyPr wrap="square" rtlCol="0">
            <a:spAutoFit/>
          </a:bodyPr>
          <a:lstStyle/>
          <a:p>
            <a:pPr algn="ctr"/>
            <a:r>
              <a:rPr lang="en-US" sz="2400" dirty="0">
                <a:solidFill>
                  <a:schemeClr val="bg1">
                    <a:lumMod val="60000"/>
                    <a:lumOff val="40000"/>
                  </a:schemeClr>
                </a:solidFill>
              </a:rPr>
              <a:t>El </a:t>
            </a:r>
            <a:r>
              <a:rPr lang="en-US" sz="2400" dirty="0" err="1">
                <a:solidFill>
                  <a:schemeClr val="bg1">
                    <a:lumMod val="60000"/>
                    <a:lumOff val="40000"/>
                  </a:schemeClr>
                </a:solidFill>
              </a:rPr>
              <a:t>uso</a:t>
            </a:r>
            <a:r>
              <a:rPr lang="en-US" sz="2400" dirty="0">
                <a:solidFill>
                  <a:schemeClr val="bg1">
                    <a:lumMod val="60000"/>
                    <a:lumOff val="40000"/>
                  </a:schemeClr>
                </a:solidFill>
              </a:rPr>
              <a:t> de </a:t>
            </a:r>
            <a:r>
              <a:rPr lang="en-US" sz="2400" dirty="0" err="1">
                <a:solidFill>
                  <a:schemeClr val="bg1">
                    <a:lumMod val="60000"/>
                    <a:lumOff val="40000"/>
                  </a:schemeClr>
                </a:solidFill>
              </a:rPr>
              <a:t>guantes</a:t>
            </a:r>
            <a:r>
              <a:rPr lang="en-US" sz="2400" dirty="0">
                <a:solidFill>
                  <a:schemeClr val="bg1">
                    <a:lumMod val="60000"/>
                    <a:lumOff val="40000"/>
                  </a:schemeClr>
                </a:solidFill>
              </a:rPr>
              <a:t> NO </a:t>
            </a:r>
            <a:r>
              <a:rPr lang="en-US" sz="2400" dirty="0" err="1">
                <a:solidFill>
                  <a:schemeClr val="bg1">
                    <a:lumMod val="60000"/>
                    <a:lumOff val="40000"/>
                  </a:schemeClr>
                </a:solidFill>
              </a:rPr>
              <a:t>reemplaza</a:t>
            </a:r>
            <a:r>
              <a:rPr lang="en-US" sz="2400" dirty="0">
                <a:solidFill>
                  <a:schemeClr val="bg1">
                    <a:lumMod val="60000"/>
                    <a:lumOff val="40000"/>
                  </a:schemeClr>
                </a:solidFill>
              </a:rPr>
              <a:t> la </a:t>
            </a:r>
            <a:r>
              <a:rPr lang="en-US" sz="2400" dirty="0" err="1">
                <a:solidFill>
                  <a:schemeClr val="bg1">
                    <a:lumMod val="60000"/>
                    <a:lumOff val="40000"/>
                  </a:schemeClr>
                </a:solidFill>
              </a:rPr>
              <a:t>necesidad</a:t>
            </a:r>
            <a:r>
              <a:rPr lang="en-US" sz="2400" dirty="0">
                <a:solidFill>
                  <a:schemeClr val="bg1">
                    <a:lumMod val="60000"/>
                    <a:lumOff val="40000"/>
                  </a:schemeClr>
                </a:solidFill>
              </a:rPr>
              <a:t> de </a:t>
            </a:r>
            <a:r>
              <a:rPr lang="en-US" sz="2400" dirty="0" err="1">
                <a:solidFill>
                  <a:schemeClr val="bg1">
                    <a:lumMod val="60000"/>
                    <a:lumOff val="40000"/>
                  </a:schemeClr>
                </a:solidFill>
              </a:rPr>
              <a:t>lavarse</a:t>
            </a:r>
            <a:r>
              <a:rPr lang="en-US" sz="2400" dirty="0">
                <a:solidFill>
                  <a:schemeClr val="bg1">
                    <a:lumMod val="60000"/>
                    <a:lumOff val="40000"/>
                  </a:schemeClr>
                </a:solidFill>
              </a:rPr>
              <a:t> las manos. La </a:t>
            </a:r>
            <a:r>
              <a:rPr lang="en-US" sz="2400" dirty="0" err="1">
                <a:solidFill>
                  <a:schemeClr val="bg1">
                    <a:lumMod val="60000"/>
                    <a:lumOff val="40000"/>
                  </a:schemeClr>
                </a:solidFill>
              </a:rPr>
              <a:t>higiene</a:t>
            </a:r>
            <a:r>
              <a:rPr lang="en-US" sz="2400" dirty="0">
                <a:solidFill>
                  <a:schemeClr val="bg1">
                    <a:lumMod val="60000"/>
                    <a:lumOff val="40000"/>
                  </a:schemeClr>
                </a:solidFill>
              </a:rPr>
              <a:t> de las manos debe </a:t>
            </a:r>
            <a:r>
              <a:rPr lang="en-US" sz="2400" dirty="0" err="1">
                <a:solidFill>
                  <a:schemeClr val="bg1">
                    <a:lumMod val="60000"/>
                    <a:lumOff val="40000"/>
                  </a:schemeClr>
                </a:solidFill>
              </a:rPr>
              <a:t>realizarse</a:t>
            </a:r>
            <a:r>
              <a:rPr lang="en-US" sz="2400" dirty="0">
                <a:solidFill>
                  <a:schemeClr val="bg1">
                    <a:lumMod val="60000"/>
                    <a:lumOff val="40000"/>
                  </a:schemeClr>
                </a:solidFill>
              </a:rPr>
              <a:t> </a:t>
            </a:r>
            <a:r>
              <a:rPr lang="en-US" sz="2400" dirty="0" err="1">
                <a:solidFill>
                  <a:schemeClr val="bg1">
                    <a:lumMod val="60000"/>
                    <a:lumOff val="40000"/>
                  </a:schemeClr>
                </a:solidFill>
              </a:rPr>
              <a:t>después</a:t>
            </a:r>
            <a:r>
              <a:rPr lang="en-US" sz="2400" dirty="0">
                <a:solidFill>
                  <a:schemeClr val="bg1">
                    <a:lumMod val="60000"/>
                    <a:lumOff val="40000"/>
                  </a:schemeClr>
                </a:solidFill>
              </a:rPr>
              <a:t> de </a:t>
            </a:r>
            <a:r>
              <a:rPr lang="en-US" sz="2400" dirty="0" err="1">
                <a:solidFill>
                  <a:schemeClr val="bg1">
                    <a:lumMod val="60000"/>
                    <a:lumOff val="40000"/>
                  </a:schemeClr>
                </a:solidFill>
              </a:rPr>
              <a:t>quitarse</a:t>
            </a:r>
            <a:r>
              <a:rPr lang="en-US" sz="2400" dirty="0">
                <a:solidFill>
                  <a:schemeClr val="bg1">
                    <a:lumMod val="60000"/>
                    <a:lumOff val="40000"/>
                  </a:schemeClr>
                </a:solidFill>
              </a:rPr>
              <a:t> los </a:t>
            </a:r>
            <a:r>
              <a:rPr lang="en-US" sz="2400" dirty="0" err="1">
                <a:solidFill>
                  <a:schemeClr val="bg1">
                    <a:lumMod val="60000"/>
                    <a:lumOff val="40000"/>
                  </a:schemeClr>
                </a:solidFill>
              </a:rPr>
              <a:t>guantes</a:t>
            </a:r>
            <a:r>
              <a:rPr lang="en-US" sz="2400" dirty="0">
                <a:solidFill>
                  <a:schemeClr val="bg1">
                    <a:lumMod val="60000"/>
                    <a:lumOff val="40000"/>
                  </a:schemeClr>
                </a:solidFill>
              </a:rPr>
              <a:t>.</a:t>
            </a:r>
          </a:p>
        </p:txBody>
      </p:sp>
    </p:spTree>
    <p:extLst>
      <p:ext uri="{BB962C8B-B14F-4D97-AF65-F5344CB8AC3E}">
        <p14:creationId xmlns:p14="http://schemas.microsoft.com/office/powerpoint/2010/main" val="4017190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F2D9B7-6683-384C-8B2A-566E40804CBD}"/>
              </a:ext>
            </a:extLst>
          </p:cNvPr>
          <p:cNvPicPr>
            <a:picLocks noChangeAspect="1"/>
          </p:cNvPicPr>
          <p:nvPr/>
        </p:nvPicPr>
        <p:blipFill rotWithShape="1">
          <a:blip r:embed="rId2"/>
          <a:srcRect b="47679"/>
          <a:stretch/>
        </p:blipFill>
        <p:spPr>
          <a:xfrm>
            <a:off x="681643" y="675223"/>
            <a:ext cx="10873047" cy="5746221"/>
          </a:xfrm>
          <a:prstGeom prst="rect">
            <a:avLst/>
          </a:prstGeom>
        </p:spPr>
      </p:pic>
    </p:spTree>
    <p:extLst>
      <p:ext uri="{BB962C8B-B14F-4D97-AF65-F5344CB8AC3E}">
        <p14:creationId xmlns:p14="http://schemas.microsoft.com/office/powerpoint/2010/main" val="124247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697D-6FAB-9044-8945-5E92B50C66FA}"/>
              </a:ext>
            </a:extLst>
          </p:cNvPr>
          <p:cNvSpPr>
            <a:spLocks noGrp="1"/>
          </p:cNvSpPr>
          <p:nvPr>
            <p:ph type="title"/>
          </p:nvPr>
        </p:nvSpPr>
        <p:spPr>
          <a:xfrm>
            <a:off x="714214" y="2251370"/>
            <a:ext cx="10515600" cy="1325563"/>
          </a:xfrm>
        </p:spPr>
        <p:txBody>
          <a:bodyPr/>
          <a:lstStyle/>
          <a:p>
            <a:r>
              <a:rPr lang="en-US" b="1" dirty="0">
                <a:solidFill>
                  <a:srgbClr val="C00000"/>
                </a:solidFill>
                <a:latin typeface="+mn-lt"/>
              </a:rPr>
              <a:t>DESCARGO DE RESPONSABILIDAD</a:t>
            </a:r>
          </a:p>
        </p:txBody>
      </p:sp>
      <p:sp>
        <p:nvSpPr>
          <p:cNvPr id="3" name="Content Placeholder 2">
            <a:extLst>
              <a:ext uri="{FF2B5EF4-FFF2-40B4-BE49-F238E27FC236}">
                <a16:creationId xmlns:a16="http://schemas.microsoft.com/office/drawing/2014/main" id="{35A80390-CC1F-CC49-8759-3273A191EEAA}"/>
              </a:ext>
            </a:extLst>
          </p:cNvPr>
          <p:cNvSpPr>
            <a:spLocks noGrp="1"/>
          </p:cNvSpPr>
          <p:nvPr>
            <p:ph idx="1"/>
          </p:nvPr>
        </p:nvSpPr>
        <p:spPr>
          <a:xfrm>
            <a:off x="497237" y="3576933"/>
            <a:ext cx="10515600" cy="4351338"/>
          </a:xfrm>
        </p:spPr>
        <p:txBody>
          <a:bodyPr/>
          <a:lstStyle/>
          <a:p>
            <a:r>
              <a:rPr lang="en-US" dirty="0"/>
              <a:t>Toda la </a:t>
            </a:r>
            <a:r>
              <a:rPr lang="en-US" dirty="0" err="1"/>
              <a:t>información</a:t>
            </a:r>
            <a:r>
              <a:rPr lang="en-US" dirty="0"/>
              <a:t> </a:t>
            </a:r>
            <a:r>
              <a:rPr lang="en-US" dirty="0" err="1"/>
              <a:t>incluida</a:t>
            </a:r>
            <a:r>
              <a:rPr lang="en-US" dirty="0"/>
              <a:t> </a:t>
            </a:r>
            <a:r>
              <a:rPr lang="en-US" dirty="0" err="1"/>
              <a:t>en</a:t>
            </a:r>
            <a:r>
              <a:rPr lang="en-US" dirty="0"/>
              <a:t> </a:t>
            </a:r>
            <a:r>
              <a:rPr lang="en-US" dirty="0" err="1"/>
              <a:t>esta</a:t>
            </a:r>
            <a:r>
              <a:rPr lang="en-US" dirty="0"/>
              <a:t> </a:t>
            </a:r>
            <a:r>
              <a:rPr lang="en-US" dirty="0" err="1"/>
              <a:t>presentación</a:t>
            </a:r>
            <a:r>
              <a:rPr lang="en-US" dirty="0"/>
              <a:t> se </a:t>
            </a:r>
            <a:r>
              <a:rPr lang="en-US" dirty="0" err="1"/>
              <a:t>deriva</a:t>
            </a:r>
            <a:r>
              <a:rPr lang="en-US" dirty="0"/>
              <a:t> del Centro para el Control y la </a:t>
            </a:r>
            <a:r>
              <a:rPr lang="en-US" dirty="0" err="1"/>
              <a:t>Prevención</a:t>
            </a:r>
            <a:r>
              <a:rPr lang="en-US" dirty="0"/>
              <a:t> de </a:t>
            </a:r>
            <a:r>
              <a:rPr lang="en-US" dirty="0" err="1"/>
              <a:t>Enfermedades</a:t>
            </a:r>
            <a:r>
              <a:rPr lang="en-US" dirty="0"/>
              <a:t> (CDC) de los </a:t>
            </a:r>
            <a:r>
              <a:rPr lang="en-US" dirty="0" err="1"/>
              <a:t>Estados</a:t>
            </a:r>
            <a:r>
              <a:rPr lang="en-US" dirty="0"/>
              <a:t> Unidos, y la </a:t>
            </a:r>
            <a:r>
              <a:rPr lang="en-US" dirty="0" err="1"/>
              <a:t>Organización</a:t>
            </a:r>
            <a:r>
              <a:rPr lang="en-US" dirty="0"/>
              <a:t> Mundial de la </a:t>
            </a:r>
            <a:r>
              <a:rPr lang="en-US" dirty="0" err="1"/>
              <a:t>Salud</a:t>
            </a:r>
            <a:r>
              <a:rPr lang="en-US" dirty="0"/>
              <a:t> (OMS).</a:t>
            </a:r>
          </a:p>
          <a:p>
            <a:r>
              <a:rPr lang="en-US" dirty="0"/>
              <a:t>La </a:t>
            </a:r>
            <a:r>
              <a:rPr lang="en-US" dirty="0" err="1"/>
              <a:t>información</a:t>
            </a:r>
            <a:r>
              <a:rPr lang="en-US" dirty="0"/>
              <a:t> </a:t>
            </a:r>
            <a:r>
              <a:rPr lang="en-US" dirty="0" err="1"/>
              <a:t>relacionada</a:t>
            </a:r>
            <a:r>
              <a:rPr lang="en-US" dirty="0"/>
              <a:t> con el coronavirus-19 </a:t>
            </a:r>
            <a:r>
              <a:rPr lang="en-US" dirty="0" err="1"/>
              <a:t>está</a:t>
            </a:r>
            <a:r>
              <a:rPr lang="en-US" dirty="0"/>
              <a:t> </a:t>
            </a:r>
            <a:r>
              <a:rPr lang="en-US" dirty="0" err="1"/>
              <a:t>sujeta</a:t>
            </a:r>
            <a:r>
              <a:rPr lang="en-US" dirty="0"/>
              <a:t> a </a:t>
            </a:r>
            <a:r>
              <a:rPr lang="en-US" dirty="0" err="1"/>
              <a:t>cambios</a:t>
            </a:r>
            <a:r>
              <a:rPr lang="en-US" dirty="0"/>
              <a:t> </a:t>
            </a:r>
            <a:r>
              <a:rPr lang="en-US" dirty="0" err="1"/>
              <a:t>según</a:t>
            </a:r>
            <a:r>
              <a:rPr lang="en-US" dirty="0"/>
              <a:t> el CDC y la </a:t>
            </a:r>
            <a:r>
              <a:rPr lang="en-US" dirty="0" err="1"/>
              <a:t>guía</a:t>
            </a:r>
            <a:r>
              <a:rPr lang="en-US" dirty="0"/>
              <a:t> de la OMS</a:t>
            </a:r>
          </a:p>
          <a:p>
            <a:r>
              <a:rPr lang="en-US" dirty="0" err="1"/>
              <a:t>Esta</a:t>
            </a:r>
            <a:r>
              <a:rPr lang="en-US" dirty="0"/>
              <a:t> </a:t>
            </a:r>
            <a:r>
              <a:rPr lang="en-US" dirty="0" err="1"/>
              <a:t>presentación</a:t>
            </a:r>
            <a:r>
              <a:rPr lang="en-US" dirty="0"/>
              <a:t> se </a:t>
            </a:r>
            <a:r>
              <a:rPr lang="en-US" dirty="0" err="1"/>
              <a:t>distribuyó</a:t>
            </a:r>
            <a:r>
              <a:rPr lang="en-US" dirty="0"/>
              <a:t> el 19 de </a:t>
            </a:r>
            <a:r>
              <a:rPr lang="en-US" dirty="0" err="1"/>
              <a:t>marzo</a:t>
            </a:r>
            <a:r>
              <a:rPr lang="en-US" dirty="0"/>
              <a:t> de 2020.</a:t>
            </a:r>
          </a:p>
        </p:txBody>
      </p:sp>
    </p:spTree>
    <p:extLst>
      <p:ext uri="{BB962C8B-B14F-4D97-AF65-F5344CB8AC3E}">
        <p14:creationId xmlns:p14="http://schemas.microsoft.com/office/powerpoint/2010/main" val="1447018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F2D9B7-6683-384C-8B2A-566E40804CBD}"/>
              </a:ext>
            </a:extLst>
          </p:cNvPr>
          <p:cNvPicPr>
            <a:picLocks noChangeAspect="1"/>
          </p:cNvPicPr>
          <p:nvPr/>
        </p:nvPicPr>
        <p:blipFill rotWithShape="1">
          <a:blip r:embed="rId2"/>
          <a:srcRect t="51908" b="11373"/>
          <a:stretch/>
        </p:blipFill>
        <p:spPr>
          <a:xfrm>
            <a:off x="690799" y="1060192"/>
            <a:ext cx="10863891" cy="5078437"/>
          </a:xfrm>
          <a:prstGeom prst="rect">
            <a:avLst/>
          </a:prstGeom>
        </p:spPr>
      </p:pic>
    </p:spTree>
    <p:extLst>
      <p:ext uri="{BB962C8B-B14F-4D97-AF65-F5344CB8AC3E}">
        <p14:creationId xmlns:p14="http://schemas.microsoft.com/office/powerpoint/2010/main" val="2355772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2B299-BE71-A045-8608-AFD50548E324}"/>
              </a:ext>
            </a:extLst>
          </p:cNvPr>
          <p:cNvPicPr>
            <a:picLocks noChangeAspect="1"/>
          </p:cNvPicPr>
          <p:nvPr/>
        </p:nvPicPr>
        <p:blipFill rotWithShape="1">
          <a:blip r:embed="rId2"/>
          <a:srcRect l="403" r="-403" b="61728"/>
          <a:stretch/>
        </p:blipFill>
        <p:spPr>
          <a:xfrm>
            <a:off x="656180" y="576469"/>
            <a:ext cx="10931762" cy="5705061"/>
          </a:xfrm>
          <a:prstGeom prst="rect">
            <a:avLst/>
          </a:prstGeom>
        </p:spPr>
      </p:pic>
    </p:spTree>
    <p:extLst>
      <p:ext uri="{BB962C8B-B14F-4D97-AF65-F5344CB8AC3E}">
        <p14:creationId xmlns:p14="http://schemas.microsoft.com/office/powerpoint/2010/main" val="1382776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AC288-04D0-D646-907F-E4E0B9545274}"/>
              </a:ext>
            </a:extLst>
          </p:cNvPr>
          <p:cNvPicPr>
            <a:picLocks noChangeAspect="1"/>
          </p:cNvPicPr>
          <p:nvPr/>
        </p:nvPicPr>
        <p:blipFill rotWithShape="1">
          <a:blip r:embed="rId2"/>
          <a:srcRect t="36505" b="15802"/>
          <a:stretch/>
        </p:blipFill>
        <p:spPr>
          <a:xfrm>
            <a:off x="665018" y="154056"/>
            <a:ext cx="10856421" cy="6549887"/>
          </a:xfrm>
          <a:prstGeom prst="rect">
            <a:avLst/>
          </a:prstGeom>
        </p:spPr>
      </p:pic>
    </p:spTree>
    <p:extLst>
      <p:ext uri="{BB962C8B-B14F-4D97-AF65-F5344CB8AC3E}">
        <p14:creationId xmlns:p14="http://schemas.microsoft.com/office/powerpoint/2010/main" val="251074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b="1" kern="1200" dirty="0">
                <a:solidFill>
                  <a:srgbClr val="080808"/>
                </a:solidFill>
                <a:ea typeface="+mj-ea"/>
                <a:cs typeface="+mj-cs"/>
              </a:rPr>
              <a:t>El </a:t>
            </a:r>
            <a:r>
              <a:rPr lang="en-US" sz="3600" b="1" kern="1200" dirty="0" err="1">
                <a:solidFill>
                  <a:srgbClr val="080808"/>
                </a:solidFill>
                <a:ea typeface="+mj-ea"/>
                <a:cs typeface="+mj-cs"/>
              </a:rPr>
              <a:t>Equipo</a:t>
            </a:r>
            <a:r>
              <a:rPr lang="en-US" sz="3600" b="1" kern="1200" dirty="0">
                <a:solidFill>
                  <a:srgbClr val="080808"/>
                </a:solidFill>
                <a:ea typeface="+mj-ea"/>
                <a:cs typeface="+mj-cs"/>
              </a:rPr>
              <a:t> de </a:t>
            </a:r>
            <a:r>
              <a:rPr lang="en-US" sz="3600" b="1" dirty="0" err="1">
                <a:solidFill>
                  <a:srgbClr val="080808"/>
                </a:solidFill>
                <a:ea typeface="+mj-ea"/>
                <a:cs typeface="+mj-cs"/>
              </a:rPr>
              <a:t>P</a:t>
            </a:r>
            <a:r>
              <a:rPr lang="en-US" sz="3600" b="1" kern="1200" dirty="0" err="1">
                <a:solidFill>
                  <a:srgbClr val="080808"/>
                </a:solidFill>
                <a:ea typeface="+mj-ea"/>
                <a:cs typeface="+mj-cs"/>
              </a:rPr>
              <a:t>rotección</a:t>
            </a:r>
            <a:r>
              <a:rPr lang="en-US" sz="3600" b="1" kern="1200" dirty="0">
                <a:solidFill>
                  <a:srgbClr val="080808"/>
                </a:solidFill>
                <a:ea typeface="+mj-ea"/>
                <a:cs typeface="+mj-cs"/>
              </a:rPr>
              <a:t> </a:t>
            </a:r>
            <a:r>
              <a:rPr lang="en-US" sz="3600" b="1" dirty="0">
                <a:solidFill>
                  <a:srgbClr val="080808"/>
                </a:solidFill>
                <a:ea typeface="+mj-ea"/>
                <a:cs typeface="+mj-cs"/>
              </a:rPr>
              <a:t>Individual</a:t>
            </a:r>
            <a:r>
              <a:rPr lang="en-US" sz="3600" b="1" kern="1200" dirty="0">
                <a:solidFill>
                  <a:srgbClr val="080808"/>
                </a:solidFill>
                <a:ea typeface="+mj-ea"/>
                <a:cs typeface="+mj-cs"/>
              </a:rPr>
              <a:t> (EPI)</a:t>
            </a:r>
          </a:p>
        </p:txBody>
      </p:sp>
      <p:sp>
        <p:nvSpPr>
          <p:cNvPr id="23"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2861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1" dirty="0">
                <a:solidFill>
                  <a:schemeClr val="bg1"/>
                </a:solidFill>
                <a:latin typeface="+mn-lt"/>
              </a:rPr>
              <a:t>¿Qué es el equipo de protección individual?</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marL="0" indent="0">
              <a:buNone/>
            </a:pPr>
            <a:r>
              <a:rPr lang="en-US" dirty="0"/>
              <a:t>EPI es </a:t>
            </a:r>
          </a:p>
          <a:p>
            <a:pPr lvl="1"/>
            <a:r>
              <a:rPr lang="es-ES" sz="2800" dirty="0"/>
              <a:t>"Ropa o equipo especializado que es usado por un empleado para la protección contra materiales infecciosos" </a:t>
            </a:r>
          </a:p>
          <a:p>
            <a:pPr marL="457200" lvl="1" indent="0" algn="ctr">
              <a:buNone/>
            </a:pPr>
            <a:r>
              <a:rPr lang="es-ES" i="1" dirty="0"/>
              <a:t>-La Administración de Seguridad y Salud Ocupacional </a:t>
            </a:r>
            <a:endParaRPr lang="en-US" altLang="en-US" dirty="0"/>
          </a:p>
          <a:p>
            <a:pPr marL="0" indent="0">
              <a:buNone/>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38" y="4001294"/>
            <a:ext cx="4048124" cy="2700337"/>
          </a:xfrm>
          <a:prstGeom prst="rect">
            <a:avLst/>
          </a:prstGeom>
        </p:spPr>
      </p:pic>
    </p:spTree>
    <p:extLst>
      <p:ext uri="{BB962C8B-B14F-4D97-AF65-F5344CB8AC3E}">
        <p14:creationId xmlns:p14="http://schemas.microsoft.com/office/powerpoint/2010/main" val="379867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1" dirty="0">
                <a:solidFill>
                  <a:schemeClr val="bg1"/>
                </a:solidFill>
                <a:latin typeface="+mn-lt"/>
              </a:rPr>
              <a:t>¿Cuál es el objetivo del uso de EPI en la industria de la salud?</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marL="457200" lvl="1" indent="0" algn="ctr">
              <a:buNone/>
            </a:pPr>
            <a:br>
              <a:rPr lang="en-US" sz="3600" dirty="0"/>
            </a:br>
            <a:r>
              <a:rPr lang="en-US" sz="3200" dirty="0" err="1"/>
              <a:t>Mejorar</a:t>
            </a:r>
            <a:r>
              <a:rPr lang="en-US" sz="3200" dirty="0"/>
              <a:t> la </a:t>
            </a:r>
            <a:r>
              <a:rPr lang="en-US" sz="3200" dirty="0" err="1"/>
              <a:t>seguridad</a:t>
            </a:r>
            <a:r>
              <a:rPr lang="en-US" sz="3200" dirty="0"/>
              <a:t> del personal </a:t>
            </a:r>
            <a:r>
              <a:rPr lang="en-US" sz="3200" dirty="0" err="1"/>
              <a:t>en</a:t>
            </a:r>
            <a:r>
              <a:rPr lang="en-US" sz="3200" dirty="0"/>
              <a:t> el </a:t>
            </a:r>
            <a:r>
              <a:rPr lang="en-US" sz="3200" dirty="0" err="1"/>
              <a:t>entorno</a:t>
            </a:r>
            <a:r>
              <a:rPr lang="en-US" sz="3200" dirty="0"/>
              <a:t> </a:t>
            </a:r>
            <a:r>
              <a:rPr lang="en-US" sz="3200" dirty="0" err="1"/>
              <a:t>sanitario</a:t>
            </a:r>
            <a:r>
              <a:rPr lang="en-US" sz="3200" dirty="0"/>
              <a:t>.</a:t>
            </a:r>
          </a:p>
          <a:p>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620" y="3263697"/>
            <a:ext cx="5740759" cy="3229178"/>
          </a:xfrm>
          <a:prstGeom prst="rect">
            <a:avLst/>
          </a:prstGeom>
        </p:spPr>
      </p:pic>
    </p:spTree>
    <p:extLst>
      <p:ext uri="{BB962C8B-B14F-4D97-AF65-F5344CB8AC3E}">
        <p14:creationId xmlns:p14="http://schemas.microsoft.com/office/powerpoint/2010/main" val="3749455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1E52-AA6A-47AA-9571-F13905E3BFFD}"/>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EPI es </a:t>
            </a:r>
            <a:r>
              <a:rPr lang="en-US" b="1" dirty="0" err="1">
                <a:solidFill>
                  <a:schemeClr val="bg1"/>
                </a:solidFill>
                <a:latin typeface="+mn-lt"/>
                <a:cs typeface="Aharoni" panose="02010803020104030203" pitchFamily="2" charset="-79"/>
              </a:rPr>
              <a:t>recomendado</a:t>
            </a:r>
            <a:r>
              <a:rPr lang="en-US" b="1" dirty="0">
                <a:solidFill>
                  <a:schemeClr val="bg1"/>
                </a:solidFill>
                <a:latin typeface="+mn-lt"/>
                <a:cs typeface="Aharoni" panose="02010803020104030203" pitchFamily="2" charset="-79"/>
              </a:rPr>
              <a:t> para COVID-19</a:t>
            </a:r>
          </a:p>
        </p:txBody>
      </p:sp>
      <p:sp>
        <p:nvSpPr>
          <p:cNvPr id="3" name="Content Placeholder 2">
            <a:extLst>
              <a:ext uri="{FF2B5EF4-FFF2-40B4-BE49-F238E27FC236}">
                <a16:creationId xmlns:a16="http://schemas.microsoft.com/office/drawing/2014/main" id="{6A7C0CBA-72F8-46D8-9614-4694A66625DF}"/>
              </a:ext>
            </a:extLst>
          </p:cNvPr>
          <p:cNvSpPr>
            <a:spLocks noGrp="1"/>
          </p:cNvSpPr>
          <p:nvPr>
            <p:ph idx="1"/>
          </p:nvPr>
        </p:nvSpPr>
        <p:spPr/>
        <p:txBody>
          <a:bodyPr>
            <a:normAutofit/>
          </a:bodyPr>
          <a:lstStyle/>
          <a:p>
            <a:pPr marL="0" indent="0">
              <a:buNone/>
            </a:pPr>
            <a:r>
              <a:rPr lang="en-US" sz="3200" dirty="0"/>
              <a:t>Los </a:t>
            </a:r>
            <a:r>
              <a:rPr lang="en-US" sz="3200" dirty="0" err="1"/>
              <a:t>trabajadores</a:t>
            </a:r>
            <a:r>
              <a:rPr lang="en-US" sz="3200" dirty="0"/>
              <a:t> de la </a:t>
            </a:r>
            <a:r>
              <a:rPr lang="en-US" sz="3200" dirty="0" err="1"/>
              <a:t>salud</a:t>
            </a:r>
            <a:r>
              <a:rPr lang="en-US" sz="3200" dirty="0"/>
              <a:t> </a:t>
            </a:r>
            <a:r>
              <a:rPr lang="en-US" sz="3200" dirty="0" err="1"/>
              <a:t>involucrados</a:t>
            </a:r>
            <a:r>
              <a:rPr lang="en-US" sz="3200" dirty="0"/>
              <a:t> </a:t>
            </a:r>
            <a:r>
              <a:rPr lang="en-US" sz="3200" dirty="0" err="1"/>
              <a:t>en</a:t>
            </a:r>
            <a:r>
              <a:rPr lang="en-US" sz="3200" dirty="0"/>
              <a:t> el </a:t>
            </a:r>
            <a:r>
              <a:rPr lang="en-US" sz="3200" dirty="0" err="1"/>
              <a:t>cuidado</a:t>
            </a:r>
            <a:r>
              <a:rPr lang="en-US" sz="3200" dirty="0"/>
              <a:t> </a:t>
            </a:r>
            <a:r>
              <a:rPr lang="en-US" sz="3200" dirty="0" err="1"/>
              <a:t>directo</a:t>
            </a:r>
            <a:r>
              <a:rPr lang="en-US" sz="3200" dirty="0"/>
              <a:t> de los </a:t>
            </a:r>
            <a:r>
              <a:rPr lang="en-US" sz="3200" dirty="0" err="1"/>
              <a:t>pacientes</a:t>
            </a:r>
            <a:r>
              <a:rPr lang="en-US" sz="3200" dirty="0"/>
              <a:t> </a:t>
            </a:r>
            <a:r>
              <a:rPr lang="en-US" sz="3200" dirty="0" err="1"/>
              <a:t>deben</a:t>
            </a:r>
            <a:r>
              <a:rPr lang="en-US" sz="3200" dirty="0"/>
              <a:t> </a:t>
            </a:r>
            <a:r>
              <a:rPr lang="en-US" sz="3200" dirty="0" err="1"/>
              <a:t>usar</a:t>
            </a:r>
            <a:r>
              <a:rPr lang="en-US" sz="3200" dirty="0"/>
              <a:t> el </a:t>
            </a:r>
            <a:r>
              <a:rPr lang="en-US" sz="3200" dirty="0" err="1"/>
              <a:t>siguiente</a:t>
            </a:r>
            <a:r>
              <a:rPr lang="en-US" sz="3200" dirty="0"/>
              <a:t> EPI: </a:t>
            </a:r>
          </a:p>
          <a:p>
            <a:pPr lvl="1"/>
            <a:r>
              <a:rPr lang="en-US" sz="2800" dirty="0"/>
              <a:t>Bata, </a:t>
            </a:r>
          </a:p>
          <a:p>
            <a:pPr lvl="1"/>
            <a:r>
              <a:rPr lang="en-US" sz="2800" dirty="0"/>
              <a:t>Guantes, </a:t>
            </a:r>
          </a:p>
          <a:p>
            <a:pPr lvl="1"/>
            <a:r>
              <a:rPr lang="en-US" sz="2800" dirty="0"/>
              <a:t>Mascarilla </a:t>
            </a:r>
            <a:r>
              <a:rPr lang="en-US" sz="2800" dirty="0" err="1"/>
              <a:t>quirúrgica</a:t>
            </a:r>
            <a:r>
              <a:rPr lang="en-US" sz="2800" dirty="0"/>
              <a:t> / </a:t>
            </a:r>
            <a:r>
              <a:rPr lang="en-US" sz="2800" dirty="0" err="1"/>
              <a:t>médica</a:t>
            </a:r>
            <a:r>
              <a:rPr lang="en-US" sz="2800" dirty="0"/>
              <a:t>, y </a:t>
            </a:r>
          </a:p>
          <a:p>
            <a:pPr lvl="1"/>
            <a:r>
              <a:rPr lang="en-US" sz="2800" dirty="0" err="1"/>
              <a:t>Protección</a:t>
            </a:r>
            <a:r>
              <a:rPr lang="en-US" sz="2800" dirty="0"/>
              <a:t> para los </a:t>
            </a:r>
            <a:r>
              <a:rPr lang="en-US" sz="2800" dirty="0" err="1"/>
              <a:t>ojos</a:t>
            </a:r>
            <a:r>
              <a:rPr lang="en-US" sz="2800" dirty="0"/>
              <a:t> (gafas o </a:t>
            </a:r>
            <a:r>
              <a:rPr lang="en-US" sz="2800" dirty="0" err="1"/>
              <a:t>careta</a:t>
            </a:r>
            <a:r>
              <a:rPr lang="en-US" sz="2800" dirty="0"/>
              <a:t> </a:t>
            </a:r>
            <a:r>
              <a:rPr lang="en-US" sz="2800" dirty="0" err="1"/>
              <a:t>médica</a:t>
            </a:r>
            <a:r>
              <a:rPr lang="en-US" sz="2800" dirty="0"/>
              <a:t>)</a:t>
            </a:r>
            <a:endParaRPr lang="en-US" sz="3200" dirty="0"/>
          </a:p>
        </p:txBody>
      </p:sp>
    </p:spTree>
    <p:extLst>
      <p:ext uri="{BB962C8B-B14F-4D97-AF65-F5344CB8AC3E}">
        <p14:creationId xmlns:p14="http://schemas.microsoft.com/office/powerpoint/2010/main" val="2491861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refrigerator&#10;&#10;Description automatically generated">
            <a:extLst>
              <a:ext uri="{FF2B5EF4-FFF2-40B4-BE49-F238E27FC236}">
                <a16:creationId xmlns:a16="http://schemas.microsoft.com/office/drawing/2014/main" id="{8CD70C2F-8DAA-4AF4-AEAD-7AB3BF5F380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1"/>
            <a:ext cx="12191980" cy="6857999"/>
          </a:xfrm>
          <a:prstGeom prst="rect">
            <a:avLst/>
          </a:prstGeom>
        </p:spPr>
      </p:pic>
      <p:sp>
        <p:nvSpPr>
          <p:cNvPr id="2" name="Title 1"/>
          <p:cNvSpPr>
            <a:spLocks noGrp="1"/>
          </p:cNvSpPr>
          <p:nvPr>
            <p:ph type="title"/>
          </p:nvPr>
        </p:nvSpPr>
        <p:spPr>
          <a:xfrm>
            <a:off x="2788101" y="1323244"/>
            <a:ext cx="6897171" cy="4457696"/>
          </a:xfrm>
        </p:spPr>
        <p:txBody>
          <a:bodyPr vert="horz" lIns="91440" tIns="45720" rIns="91440" bIns="45720" rtlCol="0" anchor="ctr">
            <a:normAutofit/>
          </a:bodyPr>
          <a:lstStyle/>
          <a:p>
            <a:pPr algn="ctr"/>
            <a:r>
              <a:rPr lang="en-US" sz="8000" b="1" dirty="0" err="1">
                <a:solidFill>
                  <a:srgbClr val="FFFFFF"/>
                </a:solidFill>
                <a:latin typeface="+mn-lt"/>
              </a:rPr>
              <a:t>Poniéndose</a:t>
            </a:r>
            <a:r>
              <a:rPr lang="en-US" sz="8000" b="1" dirty="0">
                <a:solidFill>
                  <a:srgbClr val="FFFFFF"/>
                </a:solidFill>
                <a:latin typeface="+mn-lt"/>
              </a:rPr>
              <a:t> el EPI</a:t>
            </a:r>
          </a:p>
        </p:txBody>
      </p:sp>
      <p:sp>
        <p:nvSpPr>
          <p:cNvPr id="5" name="Slide Number Placeholder 4"/>
          <p:cNvSpPr>
            <a:spLocks noGrp="1"/>
          </p:cNvSpPr>
          <p:nvPr>
            <p:ph type="sldNum" sz="quarter" idx="12"/>
          </p:nvPr>
        </p:nvSpPr>
        <p:spPr>
          <a:xfrm>
            <a:off x="10453254" y="6356350"/>
            <a:ext cx="900545" cy="365125"/>
          </a:xfrm>
        </p:spPr>
        <p:txBody>
          <a:bodyPr vert="horz" lIns="91440" tIns="45720" rIns="91440" bIns="45720" rtlCol="0" anchor="ctr">
            <a:normAutofit/>
          </a:bodyPr>
          <a:lstStyle/>
          <a:p>
            <a:pPr>
              <a:spcAft>
                <a:spcPts val="600"/>
              </a:spcAft>
              <a:defRPr/>
            </a:pPr>
            <a:endParaRPr lang="en-US" dirty="0">
              <a:solidFill>
                <a:srgbClr val="FFFFFF"/>
              </a:solidFill>
              <a:latin typeface="Calibri" panose="020F0502020204030204"/>
            </a:endParaRPr>
          </a:p>
        </p:txBody>
      </p:sp>
    </p:spTree>
    <p:extLst>
      <p:ext uri="{BB962C8B-B14F-4D97-AF65-F5344CB8AC3E}">
        <p14:creationId xmlns:p14="http://schemas.microsoft.com/office/powerpoint/2010/main" val="3811744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chemeClr val="bg1"/>
                </a:solidFill>
                <a:latin typeface="+mn-lt"/>
              </a:rPr>
            </a:br>
            <a:r>
              <a:rPr lang="en-US" b="1" dirty="0">
                <a:solidFill>
                  <a:schemeClr val="bg1"/>
                </a:solidFill>
                <a:latin typeface="+mn-lt"/>
              </a:rPr>
              <a:t>¿</a:t>
            </a:r>
            <a:r>
              <a:rPr lang="en-US" b="1" dirty="0" err="1">
                <a:solidFill>
                  <a:schemeClr val="bg1"/>
                </a:solidFill>
                <a:latin typeface="+mn-lt"/>
              </a:rPr>
              <a:t>Cuál</a:t>
            </a:r>
            <a:r>
              <a:rPr lang="en-US" b="1" dirty="0">
                <a:solidFill>
                  <a:schemeClr val="bg1"/>
                </a:solidFill>
                <a:latin typeface="+mn-lt"/>
              </a:rPr>
              <a:t> es el </a:t>
            </a:r>
            <a:r>
              <a:rPr lang="en-US" b="1" dirty="0" err="1">
                <a:solidFill>
                  <a:schemeClr val="bg1"/>
                </a:solidFill>
                <a:latin typeface="+mn-lt"/>
              </a:rPr>
              <a:t>orden</a:t>
            </a:r>
            <a:r>
              <a:rPr lang="en-US" b="1" dirty="0">
                <a:solidFill>
                  <a:schemeClr val="bg1"/>
                </a:solidFill>
                <a:latin typeface="+mn-lt"/>
              </a:rPr>
              <a:t> </a:t>
            </a:r>
            <a:r>
              <a:rPr lang="en-US" b="1" dirty="0" err="1">
                <a:solidFill>
                  <a:schemeClr val="bg1"/>
                </a:solidFill>
                <a:latin typeface="+mn-lt"/>
              </a:rPr>
              <a:t>correcto</a:t>
            </a:r>
            <a:r>
              <a:rPr lang="en-US" b="1" dirty="0">
                <a:solidFill>
                  <a:schemeClr val="bg1"/>
                </a:solidFill>
                <a:latin typeface="+mn-lt"/>
              </a:rPr>
              <a:t> para </a:t>
            </a:r>
            <a:r>
              <a:rPr lang="en-US" b="1" dirty="0" err="1">
                <a:solidFill>
                  <a:schemeClr val="bg1"/>
                </a:solidFill>
                <a:latin typeface="+mn-lt"/>
              </a:rPr>
              <a:t>ponerse</a:t>
            </a:r>
            <a:r>
              <a:rPr lang="en-US" b="1" dirty="0">
                <a:solidFill>
                  <a:schemeClr val="bg1"/>
                </a:solidFill>
                <a:latin typeface="+mn-lt"/>
              </a:rPr>
              <a:t> un EPI?</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7668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407"/>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173696" y="1766884"/>
            <a:ext cx="1709159" cy="1524000"/>
          </a:xfrm>
        </p:spPr>
      </p:pic>
      <p:sp>
        <p:nvSpPr>
          <p:cNvPr id="10" name="TextBox 9"/>
          <p:cNvSpPr txBox="1"/>
          <p:nvPr/>
        </p:nvSpPr>
        <p:spPr>
          <a:xfrm>
            <a:off x="1295400" y="2135955"/>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2173130" y="5851141"/>
            <a:ext cx="7845739"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s-ES" sz="2400" dirty="0"/>
              <a:t>* La combinación de EPI afectará la secuencia - sea práctico/a</a:t>
            </a:r>
            <a:endParaRPr lang="en-US" altLang="en-US" sz="2400" b="1" dirty="0"/>
          </a:p>
        </p:txBody>
      </p:sp>
    </p:spTree>
    <p:extLst>
      <p:ext uri="{BB962C8B-B14F-4D97-AF65-F5344CB8AC3E}">
        <p14:creationId xmlns:p14="http://schemas.microsoft.com/office/powerpoint/2010/main" val="301653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chemeClr val="bg1"/>
                </a:solidFill>
                <a:latin typeface="+mn-lt"/>
              </a:rPr>
            </a:br>
            <a:r>
              <a:rPr lang="en-US" b="1" dirty="0">
                <a:solidFill>
                  <a:schemeClr val="bg1"/>
                </a:solidFill>
                <a:latin typeface="+mn-lt"/>
              </a:rPr>
              <a:t>¿</a:t>
            </a:r>
            <a:r>
              <a:rPr lang="en-US" b="1" dirty="0" err="1">
                <a:solidFill>
                  <a:schemeClr val="bg1"/>
                </a:solidFill>
                <a:latin typeface="+mn-lt"/>
              </a:rPr>
              <a:t>Cuál</a:t>
            </a:r>
            <a:r>
              <a:rPr lang="en-US" b="1" dirty="0">
                <a:solidFill>
                  <a:schemeClr val="bg1"/>
                </a:solidFill>
                <a:latin typeface="+mn-lt"/>
              </a:rPr>
              <a:t> es el </a:t>
            </a:r>
            <a:r>
              <a:rPr lang="en-US" b="1" dirty="0" err="1">
                <a:solidFill>
                  <a:schemeClr val="bg1"/>
                </a:solidFill>
                <a:latin typeface="+mn-lt"/>
              </a:rPr>
              <a:t>orden</a:t>
            </a:r>
            <a:r>
              <a:rPr lang="en-US" b="1" dirty="0">
                <a:solidFill>
                  <a:schemeClr val="bg1"/>
                </a:solidFill>
                <a:latin typeface="+mn-lt"/>
              </a:rPr>
              <a:t> </a:t>
            </a:r>
            <a:r>
              <a:rPr lang="en-US" b="1" dirty="0" err="1">
                <a:solidFill>
                  <a:schemeClr val="bg1"/>
                </a:solidFill>
                <a:latin typeface="+mn-lt"/>
              </a:rPr>
              <a:t>correcto</a:t>
            </a:r>
            <a:r>
              <a:rPr lang="en-US" b="1" dirty="0">
                <a:solidFill>
                  <a:schemeClr val="bg1"/>
                </a:solidFill>
                <a:latin typeface="+mn-lt"/>
              </a:rPr>
              <a:t> para </a:t>
            </a:r>
            <a:r>
              <a:rPr lang="en-US" b="1" dirty="0" err="1">
                <a:solidFill>
                  <a:schemeClr val="bg1"/>
                </a:solidFill>
                <a:latin typeface="+mn-lt"/>
              </a:rPr>
              <a:t>ponerse</a:t>
            </a:r>
            <a:r>
              <a:rPr lang="en-US" b="1" dirty="0">
                <a:solidFill>
                  <a:schemeClr val="bg1"/>
                </a:solidFill>
                <a:latin typeface="+mn-lt"/>
              </a:rPr>
              <a:t> un EPI?</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7668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407"/>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173696" y="1766884"/>
            <a:ext cx="1709159" cy="1524000"/>
          </a:xfrm>
        </p:spPr>
      </p:pic>
      <p:sp>
        <p:nvSpPr>
          <p:cNvPr id="10" name="TextBox 9"/>
          <p:cNvSpPr txBox="1"/>
          <p:nvPr/>
        </p:nvSpPr>
        <p:spPr>
          <a:xfrm>
            <a:off x="838201" y="2135955"/>
            <a:ext cx="4911968" cy="2862322"/>
          </a:xfrm>
          <a:prstGeom prst="rect">
            <a:avLst/>
          </a:prstGeom>
          <a:noFill/>
        </p:spPr>
        <p:txBody>
          <a:bodyPr wrap="square" rtlCol="0">
            <a:spAutoFit/>
          </a:bodyPr>
          <a:lstStyle/>
          <a:p>
            <a:pPr marL="342900" indent="-342900">
              <a:buFont typeface="+mj-lt"/>
              <a:buAutoNum type="arabicPeriod"/>
            </a:pPr>
            <a:r>
              <a:rPr lang="en-US" sz="3600" dirty="0"/>
              <a:t>Bata de hospital</a:t>
            </a:r>
          </a:p>
          <a:p>
            <a:pPr marL="342900" indent="-342900">
              <a:buFont typeface="+mj-lt"/>
              <a:buAutoNum type="arabicPeriod"/>
            </a:pPr>
            <a:r>
              <a:rPr lang="en-US" sz="3600" dirty="0"/>
              <a:t>Mascarilla/</a:t>
            </a:r>
            <a:r>
              <a:rPr lang="en-US" sz="3600" dirty="0" err="1"/>
              <a:t>Respirador</a:t>
            </a:r>
            <a:endParaRPr lang="en-US" sz="3600" dirty="0"/>
          </a:p>
          <a:p>
            <a:pPr marL="342900" indent="-342900">
              <a:buFont typeface="+mj-lt"/>
              <a:buAutoNum type="arabicPeriod"/>
            </a:pPr>
            <a:r>
              <a:rPr lang="en-US" sz="3600" dirty="0"/>
              <a:t>Gafas/ </a:t>
            </a:r>
            <a:r>
              <a:rPr lang="en-US" sz="3600" dirty="0" err="1"/>
              <a:t>Careta</a:t>
            </a:r>
            <a:r>
              <a:rPr lang="en-US" sz="3600" dirty="0"/>
              <a:t> </a:t>
            </a:r>
            <a:r>
              <a:rPr lang="en-US" sz="3600" dirty="0" err="1"/>
              <a:t>médica</a:t>
            </a:r>
            <a:endParaRPr lang="en-US" sz="3600" dirty="0"/>
          </a:p>
          <a:p>
            <a:pPr marL="342900" indent="-342900">
              <a:buFont typeface="+mj-lt"/>
              <a:buAutoNum type="arabicPeriod"/>
            </a:pPr>
            <a:r>
              <a:rPr lang="en-US" sz="3600" dirty="0"/>
              <a:t>Guantes</a:t>
            </a:r>
          </a:p>
          <a:p>
            <a:endParaRPr lang="en-US" sz="3600" dirty="0"/>
          </a:p>
        </p:txBody>
      </p:sp>
      <p:sp>
        <p:nvSpPr>
          <p:cNvPr id="11" name="Text Box 4"/>
          <p:cNvSpPr txBox="1">
            <a:spLocks noChangeArrowheads="1"/>
          </p:cNvSpPr>
          <p:nvPr/>
        </p:nvSpPr>
        <p:spPr bwMode="auto">
          <a:xfrm>
            <a:off x="2173130" y="5851141"/>
            <a:ext cx="7845739"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s-ES" sz="2400" dirty="0"/>
              <a:t>* La combinación de EPI afectará la secuencia - sea práctico/a</a:t>
            </a:r>
            <a:endParaRPr lang="en-US" altLang="en-US" sz="2400" b="1" dirty="0"/>
          </a:p>
        </p:txBody>
      </p:sp>
    </p:spTree>
    <p:extLst>
      <p:ext uri="{BB962C8B-B14F-4D97-AF65-F5344CB8AC3E}">
        <p14:creationId xmlns:p14="http://schemas.microsoft.com/office/powerpoint/2010/main" val="352528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A10D13-FF19-4C29-AF27-56E6A0F1F989}"/>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a:t>
            </a:r>
            <a:r>
              <a:rPr lang="en-US" b="1" dirty="0" err="1">
                <a:solidFill>
                  <a:schemeClr val="bg1"/>
                </a:solidFill>
                <a:latin typeface="+mn-lt"/>
                <a:cs typeface="Aharoni" panose="02010803020104030203" pitchFamily="2" charset="-79"/>
              </a:rPr>
              <a:t>Qué</a:t>
            </a:r>
            <a:r>
              <a:rPr lang="en-US" b="1" dirty="0">
                <a:solidFill>
                  <a:schemeClr val="bg1"/>
                </a:solidFill>
                <a:latin typeface="+mn-lt"/>
                <a:cs typeface="Aharoni" panose="02010803020104030203" pitchFamily="2" charset="-79"/>
              </a:rPr>
              <a:t> es el nuevo coronavirus?</a:t>
            </a:r>
          </a:p>
        </p:txBody>
      </p:sp>
      <p:sp>
        <p:nvSpPr>
          <p:cNvPr id="8" name="Content Placeholder 7">
            <a:extLst>
              <a:ext uri="{FF2B5EF4-FFF2-40B4-BE49-F238E27FC236}">
                <a16:creationId xmlns:a16="http://schemas.microsoft.com/office/drawing/2014/main" id="{F80E10BD-7967-40AD-9B56-CE2DCC0F5491}"/>
              </a:ext>
            </a:extLst>
          </p:cNvPr>
          <p:cNvSpPr>
            <a:spLocks noGrp="1"/>
          </p:cNvSpPr>
          <p:nvPr>
            <p:ph idx="1"/>
          </p:nvPr>
        </p:nvSpPr>
        <p:spPr>
          <a:xfrm>
            <a:off x="838200" y="1825625"/>
            <a:ext cx="10515600" cy="2946400"/>
          </a:xfrm>
        </p:spPr>
        <p:txBody>
          <a:bodyPr/>
          <a:lstStyle/>
          <a:p>
            <a:pPr lvl="1"/>
            <a:r>
              <a:rPr lang="en-US" sz="2800" dirty="0"/>
              <a:t>Los coronavirus (</a:t>
            </a:r>
            <a:r>
              <a:rPr lang="en-US" sz="2800" dirty="0" err="1"/>
              <a:t>CoV</a:t>
            </a:r>
            <a:r>
              <a:rPr lang="en-US" sz="2800" dirty="0"/>
              <a:t>) son una gran </a:t>
            </a:r>
            <a:r>
              <a:rPr lang="en-US" sz="2800" dirty="0" err="1"/>
              <a:t>familia</a:t>
            </a:r>
            <a:r>
              <a:rPr lang="en-US" sz="2800" dirty="0"/>
              <a:t> de virus que causa una </a:t>
            </a:r>
            <a:r>
              <a:rPr lang="en-US" sz="2800" dirty="0" err="1"/>
              <a:t>amplia</a:t>
            </a:r>
            <a:r>
              <a:rPr lang="en-US" sz="2800" dirty="0"/>
              <a:t> </a:t>
            </a:r>
            <a:r>
              <a:rPr lang="en-US" sz="2800" dirty="0" err="1"/>
              <a:t>gama</a:t>
            </a:r>
            <a:r>
              <a:rPr lang="en-US" sz="2800" dirty="0"/>
              <a:t> de </a:t>
            </a:r>
            <a:r>
              <a:rPr lang="en-US" sz="2800" dirty="0" err="1"/>
              <a:t>enfermedades</a:t>
            </a:r>
            <a:r>
              <a:rPr lang="en-US" sz="2800" dirty="0"/>
              <a:t>, </a:t>
            </a:r>
            <a:r>
              <a:rPr lang="en-US" sz="2800" dirty="0" err="1"/>
              <a:t>desde</a:t>
            </a:r>
            <a:r>
              <a:rPr lang="en-US" sz="2800" dirty="0"/>
              <a:t> el </a:t>
            </a:r>
            <a:r>
              <a:rPr lang="en-US" sz="2800" dirty="0" err="1"/>
              <a:t>resfriado</a:t>
            </a:r>
            <a:r>
              <a:rPr lang="en-US" sz="2800" dirty="0"/>
              <a:t> </a:t>
            </a:r>
            <a:r>
              <a:rPr lang="en-US" sz="2800" dirty="0" err="1"/>
              <a:t>común</a:t>
            </a:r>
            <a:r>
              <a:rPr lang="en-US" sz="2800" dirty="0"/>
              <a:t> hasta </a:t>
            </a:r>
            <a:r>
              <a:rPr lang="en-US" sz="2800" dirty="0" err="1"/>
              <a:t>enfermedades</a:t>
            </a:r>
            <a:r>
              <a:rPr lang="en-US" sz="2800" dirty="0"/>
              <a:t> </a:t>
            </a:r>
            <a:r>
              <a:rPr lang="en-US" sz="2800" dirty="0" err="1"/>
              <a:t>más</a:t>
            </a:r>
            <a:r>
              <a:rPr lang="en-US" sz="2800" dirty="0"/>
              <a:t> graves.</a:t>
            </a:r>
          </a:p>
          <a:p>
            <a:pPr lvl="2"/>
            <a:r>
              <a:rPr lang="en-US" sz="2400" dirty="0" err="1"/>
              <a:t>Ejemplos</a:t>
            </a:r>
            <a:r>
              <a:rPr lang="en-US" sz="2400" dirty="0"/>
              <a:t>: </a:t>
            </a:r>
            <a:r>
              <a:rPr lang="en-US" sz="2400" dirty="0" err="1"/>
              <a:t>Síndrome</a:t>
            </a:r>
            <a:r>
              <a:rPr lang="en-US" sz="2400" dirty="0"/>
              <a:t> </a:t>
            </a:r>
            <a:r>
              <a:rPr lang="en-US" sz="2400" dirty="0" err="1"/>
              <a:t>Respiratorio</a:t>
            </a:r>
            <a:r>
              <a:rPr lang="en-US" sz="2400" dirty="0"/>
              <a:t> </a:t>
            </a:r>
            <a:r>
              <a:rPr lang="en-US" sz="2400" dirty="0" err="1"/>
              <a:t>Agudo</a:t>
            </a:r>
            <a:r>
              <a:rPr lang="en-US" sz="2400" dirty="0"/>
              <a:t> </a:t>
            </a:r>
            <a:r>
              <a:rPr lang="en-US" sz="2400" dirty="0" err="1"/>
              <a:t>Severo</a:t>
            </a:r>
            <a:r>
              <a:rPr lang="en-US" sz="2400" dirty="0"/>
              <a:t> (SRAS) y </a:t>
            </a:r>
            <a:r>
              <a:rPr lang="en-US" sz="2400" dirty="0" err="1"/>
              <a:t>Síndrome</a:t>
            </a:r>
            <a:r>
              <a:rPr lang="en-US" sz="2400" dirty="0"/>
              <a:t> </a:t>
            </a:r>
            <a:r>
              <a:rPr lang="en-US" sz="2400" dirty="0" err="1"/>
              <a:t>Respiratorio</a:t>
            </a:r>
            <a:r>
              <a:rPr lang="en-US" sz="2400" dirty="0"/>
              <a:t> del Medio </a:t>
            </a:r>
            <a:r>
              <a:rPr lang="en-US" sz="2400" dirty="0" err="1"/>
              <a:t>Oriente</a:t>
            </a:r>
            <a:r>
              <a:rPr lang="en-US" sz="2400" dirty="0"/>
              <a:t> (SRMO)</a:t>
            </a:r>
          </a:p>
        </p:txBody>
      </p:sp>
      <p:pic>
        <p:nvPicPr>
          <p:cNvPr id="9" name="Picture 8">
            <a:extLst>
              <a:ext uri="{FF2B5EF4-FFF2-40B4-BE49-F238E27FC236}">
                <a16:creationId xmlns:a16="http://schemas.microsoft.com/office/drawing/2014/main" id="{34EA1DF2-FE98-43CA-A920-1D94CD76A798}"/>
              </a:ext>
            </a:extLst>
          </p:cNvPr>
          <p:cNvPicPr>
            <a:picLocks noChangeAspect="1"/>
          </p:cNvPicPr>
          <p:nvPr/>
        </p:nvPicPr>
        <p:blipFill rotWithShape="1">
          <a:blip r:embed="rId2"/>
          <a:srcRect l="22288" r="20944"/>
          <a:stretch/>
        </p:blipFill>
        <p:spPr>
          <a:xfrm>
            <a:off x="8766076" y="3626753"/>
            <a:ext cx="3000376" cy="2964043"/>
          </a:xfrm>
          <a:prstGeom prst="rect">
            <a:avLst/>
          </a:prstGeom>
        </p:spPr>
      </p:pic>
      <p:sp>
        <p:nvSpPr>
          <p:cNvPr id="11" name="TextBox 10">
            <a:extLst>
              <a:ext uri="{FF2B5EF4-FFF2-40B4-BE49-F238E27FC236}">
                <a16:creationId xmlns:a16="http://schemas.microsoft.com/office/drawing/2014/main" id="{DEE860BE-4544-4BA5-9DED-FFE362ED7BF3}"/>
              </a:ext>
            </a:extLst>
          </p:cNvPr>
          <p:cNvSpPr txBox="1"/>
          <p:nvPr/>
        </p:nvSpPr>
        <p:spPr>
          <a:xfrm>
            <a:off x="838200" y="3853046"/>
            <a:ext cx="5952376" cy="1255728"/>
          </a:xfrm>
          <a:prstGeom prst="rect">
            <a:avLst/>
          </a:prstGeom>
          <a:noFill/>
        </p:spPr>
        <p:txBody>
          <a:bodyPr wrap="square" rtlCol="0">
            <a:spAutoFit/>
          </a:bodyPr>
          <a:lstStyle/>
          <a:p>
            <a:pPr marL="685800" lvl="1" indent="-228600">
              <a:lnSpc>
                <a:spcPct val="90000"/>
              </a:lnSpc>
              <a:spcBef>
                <a:spcPts val="1000"/>
              </a:spcBef>
              <a:buFont typeface="Arial" panose="020B0604020202020204" pitchFamily="34" charset="0"/>
              <a:buChar char="•"/>
            </a:pPr>
            <a:r>
              <a:rPr lang="en-US" sz="2800" dirty="0"/>
              <a:t>El nuevo coronavirus es una </a:t>
            </a:r>
            <a:r>
              <a:rPr lang="en-US" sz="2800" dirty="0" err="1"/>
              <a:t>nueva</a:t>
            </a:r>
            <a:r>
              <a:rPr lang="en-US" sz="2800" dirty="0"/>
              <a:t> </a:t>
            </a:r>
            <a:r>
              <a:rPr lang="en-US" sz="2800" dirty="0" err="1"/>
              <a:t>cepa</a:t>
            </a:r>
            <a:r>
              <a:rPr lang="en-US" sz="2800" dirty="0"/>
              <a:t> que no se ha </a:t>
            </a:r>
            <a:r>
              <a:rPr lang="en-US" sz="2800" dirty="0" err="1"/>
              <a:t>identificado</a:t>
            </a:r>
            <a:r>
              <a:rPr lang="en-US" sz="2800" dirty="0"/>
              <a:t> </a:t>
            </a:r>
            <a:r>
              <a:rPr lang="en-US" sz="2800" dirty="0" err="1"/>
              <a:t>previamente</a:t>
            </a:r>
            <a:r>
              <a:rPr lang="en-US" sz="2800" dirty="0"/>
              <a:t> </a:t>
            </a:r>
            <a:r>
              <a:rPr lang="en-US" sz="2800" dirty="0" err="1"/>
              <a:t>en</a:t>
            </a:r>
            <a:r>
              <a:rPr lang="en-US" sz="2800" dirty="0"/>
              <a:t> </a:t>
            </a:r>
            <a:r>
              <a:rPr lang="en-US" sz="2800" dirty="0" err="1"/>
              <a:t>humanos</a:t>
            </a:r>
            <a:endParaRPr lang="en-US" dirty="0"/>
          </a:p>
        </p:txBody>
      </p:sp>
    </p:spTree>
    <p:extLst>
      <p:ext uri="{BB962C8B-B14F-4D97-AF65-F5344CB8AC3E}">
        <p14:creationId xmlns:p14="http://schemas.microsoft.com/office/powerpoint/2010/main" val="730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427" y="1673734"/>
            <a:ext cx="5334000" cy="4525963"/>
          </a:xfrm>
        </p:spPr>
        <p:txBody>
          <a:bodyPr>
            <a:normAutofit/>
          </a:bodyPr>
          <a:lstStyle/>
          <a:p>
            <a:pPr>
              <a:spcBef>
                <a:spcPts val="0"/>
              </a:spcBef>
            </a:pPr>
            <a:r>
              <a:rPr lang="en-US" dirty="0" err="1"/>
              <a:t>Seleccione</a:t>
            </a:r>
            <a:r>
              <a:rPr lang="en-US" dirty="0"/>
              <a:t> el </a:t>
            </a:r>
            <a:r>
              <a:rPr lang="en-US" dirty="0" err="1"/>
              <a:t>tipo</a:t>
            </a:r>
            <a:r>
              <a:rPr lang="en-US" dirty="0"/>
              <a:t> y </a:t>
            </a:r>
            <a:r>
              <a:rPr lang="en-US" dirty="0" err="1"/>
              <a:t>tamaño</a:t>
            </a:r>
            <a:r>
              <a:rPr lang="en-US" dirty="0"/>
              <a:t> </a:t>
            </a:r>
            <a:r>
              <a:rPr lang="en-US" dirty="0" err="1"/>
              <a:t>apropiado</a:t>
            </a:r>
            <a:endParaRPr lang="en-US" dirty="0"/>
          </a:p>
          <a:p>
            <a:pPr>
              <a:spcBef>
                <a:spcPts val="0"/>
              </a:spcBef>
            </a:pPr>
            <a:r>
              <a:rPr lang="en-US" dirty="0"/>
              <a:t> La </a:t>
            </a:r>
            <a:r>
              <a:rPr lang="en-US" dirty="0" err="1"/>
              <a:t>apertura</a:t>
            </a:r>
            <a:r>
              <a:rPr lang="en-US" dirty="0"/>
              <a:t> </a:t>
            </a:r>
            <a:r>
              <a:rPr lang="en-US" dirty="0" err="1"/>
              <a:t>está</a:t>
            </a:r>
            <a:r>
              <a:rPr lang="en-US" dirty="0"/>
              <a:t> </a:t>
            </a:r>
            <a:r>
              <a:rPr lang="en-US" dirty="0" err="1"/>
              <a:t>en</a:t>
            </a:r>
            <a:r>
              <a:rPr lang="en-US" dirty="0"/>
              <a:t> la </a:t>
            </a:r>
            <a:r>
              <a:rPr lang="en-US" dirty="0" err="1"/>
              <a:t>parte</a:t>
            </a:r>
            <a:r>
              <a:rPr lang="en-US" dirty="0"/>
              <a:t> de </a:t>
            </a:r>
            <a:r>
              <a:rPr lang="en-US" dirty="0" err="1"/>
              <a:t>atrás</a:t>
            </a:r>
            <a:r>
              <a:rPr lang="en-US" dirty="0"/>
              <a:t>.</a:t>
            </a:r>
          </a:p>
          <a:p>
            <a:pPr>
              <a:spcBef>
                <a:spcPts val="0"/>
              </a:spcBef>
            </a:pPr>
            <a:r>
              <a:rPr lang="en-US" dirty="0"/>
              <a:t> </a:t>
            </a:r>
            <a:r>
              <a:rPr lang="en-US" dirty="0" err="1"/>
              <a:t>Asegure</a:t>
            </a:r>
            <a:r>
              <a:rPr lang="en-US" dirty="0"/>
              <a:t> </a:t>
            </a:r>
            <a:r>
              <a:rPr lang="en-US" dirty="0" err="1"/>
              <a:t>en</a:t>
            </a:r>
            <a:r>
              <a:rPr lang="en-US" dirty="0"/>
              <a:t> el </a:t>
            </a:r>
            <a:r>
              <a:rPr lang="en-US" dirty="0" err="1"/>
              <a:t>cuello</a:t>
            </a:r>
            <a:r>
              <a:rPr lang="en-US" dirty="0"/>
              <a:t> y la </a:t>
            </a:r>
            <a:r>
              <a:rPr lang="en-US" dirty="0" err="1"/>
              <a:t>cintura</a:t>
            </a:r>
            <a:endParaRPr lang="en-US" dirty="0"/>
          </a:p>
          <a:p>
            <a:pPr>
              <a:spcBef>
                <a:spcPts val="0"/>
              </a:spcBef>
            </a:pPr>
            <a:r>
              <a:rPr lang="en-US" dirty="0"/>
              <a:t> Si la </a:t>
            </a:r>
            <a:r>
              <a:rPr lang="en-US" dirty="0" err="1"/>
              <a:t>bata</a:t>
            </a:r>
            <a:r>
              <a:rPr lang="en-US" dirty="0"/>
              <a:t> le </a:t>
            </a:r>
            <a:r>
              <a:rPr lang="en-US" dirty="0" err="1"/>
              <a:t>queda</a:t>
            </a:r>
            <a:r>
              <a:rPr lang="en-US" dirty="0"/>
              <a:t> </a:t>
            </a:r>
            <a:r>
              <a:rPr lang="en-US" dirty="0" err="1"/>
              <a:t>pequeña</a:t>
            </a:r>
            <a:r>
              <a:rPr lang="en-US" dirty="0"/>
              <a:t>, use dos </a:t>
            </a:r>
            <a:r>
              <a:rPr lang="en-US" dirty="0" err="1"/>
              <a:t>batas</a:t>
            </a:r>
            <a:r>
              <a:rPr lang="en-US" dirty="0"/>
              <a:t> </a:t>
            </a:r>
          </a:p>
          <a:p>
            <a:pPr lvl="1">
              <a:spcBef>
                <a:spcPts val="0"/>
              </a:spcBef>
            </a:pPr>
            <a:r>
              <a:rPr lang="en-US" dirty="0"/>
              <a:t>Bata # 1 </a:t>
            </a:r>
            <a:r>
              <a:rPr lang="en-US" dirty="0" err="1"/>
              <a:t>enlancé</a:t>
            </a:r>
            <a:r>
              <a:rPr lang="en-US" dirty="0"/>
              <a:t> </a:t>
            </a:r>
            <a:r>
              <a:rPr lang="en-US" dirty="0" err="1"/>
              <a:t>en</a:t>
            </a:r>
            <a:r>
              <a:rPr lang="en-US" dirty="0"/>
              <a:t> </a:t>
            </a:r>
            <a:r>
              <a:rPr lang="en-US" dirty="0" err="1"/>
              <a:t>frente</a:t>
            </a:r>
            <a:endParaRPr lang="en-US" dirty="0"/>
          </a:p>
          <a:p>
            <a:pPr lvl="1">
              <a:spcBef>
                <a:spcPts val="0"/>
              </a:spcBef>
            </a:pPr>
            <a:r>
              <a:rPr lang="en-US" dirty="0"/>
              <a:t>Bata # 2 </a:t>
            </a:r>
            <a:r>
              <a:rPr lang="en-US" dirty="0" err="1"/>
              <a:t>enlancé</a:t>
            </a:r>
            <a:r>
              <a:rPr lang="en-US" dirty="0"/>
              <a:t> </a:t>
            </a:r>
            <a:r>
              <a:rPr lang="en-US" dirty="0" err="1"/>
              <a:t>detrás</a:t>
            </a:r>
            <a:endParaRPr lang="en-GB" dirty="0"/>
          </a:p>
        </p:txBody>
      </p:sp>
      <p:pic>
        <p:nvPicPr>
          <p:cNvPr id="6" name="Picture 5" descr="1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167" y="1690688"/>
            <a:ext cx="2287337" cy="285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024" y="3634880"/>
            <a:ext cx="2120119" cy="256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CC6B09DD-4517-2D4A-9D01-40AFF7050326}"/>
              </a:ext>
            </a:extLst>
          </p:cNvPr>
          <p:cNvSpPr>
            <a:spLocks noGrp="1" noChangeArrowheads="1"/>
          </p:cNvSpPr>
          <p:nvPr>
            <p:ph type="title"/>
          </p:nvPr>
        </p:nvSpPr>
        <p:spPr bwMode="auto">
          <a:xfrm>
            <a:off x="838200" y="613966"/>
            <a:ext cx="557203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bg1"/>
                </a:solidFill>
                <a:effectLst/>
                <a:latin typeface="+mn-lt"/>
              </a:rPr>
              <a:t>Cómo </a:t>
            </a:r>
            <a:r>
              <a:rPr kumimoji="0" lang="en-US" altLang="en-US" b="1" i="0" u="none" strike="noStrike" cap="none" normalizeH="0" baseline="0" dirty="0" err="1">
                <a:ln>
                  <a:noFill/>
                </a:ln>
                <a:solidFill>
                  <a:schemeClr val="bg1"/>
                </a:solidFill>
                <a:effectLst/>
                <a:latin typeface="+mn-lt"/>
              </a:rPr>
              <a:t>ponerse</a:t>
            </a:r>
            <a:r>
              <a:rPr kumimoji="0" lang="en-US" altLang="en-US" b="1" i="0" u="none" strike="noStrike" cap="none" normalizeH="0" baseline="0" dirty="0">
                <a:ln>
                  <a:noFill/>
                </a:ln>
                <a:solidFill>
                  <a:schemeClr val="bg1"/>
                </a:solidFill>
                <a:effectLst/>
                <a:latin typeface="+mn-lt"/>
              </a:rPr>
              <a:t> una </a:t>
            </a:r>
            <a:r>
              <a:rPr kumimoji="0" lang="en-US" altLang="en-US" b="1" i="0" u="none" strike="noStrike" cap="none" normalizeH="0" baseline="0" dirty="0" err="1">
                <a:ln>
                  <a:noFill/>
                </a:ln>
                <a:solidFill>
                  <a:schemeClr val="bg1"/>
                </a:solidFill>
                <a:effectLst/>
                <a:latin typeface="+mn-lt"/>
              </a:rPr>
              <a:t>bata</a:t>
            </a:r>
            <a:endParaRPr kumimoji="0" lang="en-US" altLang="en-US" b="1"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7651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b="1" dirty="0">
                <a:solidFill>
                  <a:schemeClr val="bg1"/>
                </a:solidFill>
                <a:latin typeface="+mn-lt"/>
              </a:rPr>
              <a:t>Cómo </a:t>
            </a:r>
            <a:r>
              <a:rPr lang="en-US" b="1" dirty="0" err="1">
                <a:solidFill>
                  <a:schemeClr val="bg1"/>
                </a:solidFill>
                <a:latin typeface="+mn-lt"/>
              </a:rPr>
              <a:t>ponerse</a:t>
            </a:r>
            <a:r>
              <a:rPr lang="en-US" b="1" dirty="0">
                <a:solidFill>
                  <a:schemeClr val="bg1"/>
                </a:solidFill>
                <a:latin typeface="+mn-lt"/>
              </a:rPr>
              <a:t> una </a:t>
            </a:r>
            <a:r>
              <a:rPr lang="en-US" b="1" dirty="0" err="1">
                <a:solidFill>
                  <a:schemeClr val="bg1"/>
                </a:solidFill>
                <a:latin typeface="+mn-lt"/>
              </a:rPr>
              <a:t>mascarilla</a:t>
            </a:r>
            <a:r>
              <a:rPr lang="en-US" b="1" dirty="0">
                <a:solidFill>
                  <a:schemeClr val="bg1"/>
                </a:solidFill>
                <a:latin typeface="+mn-lt"/>
              </a:rPr>
              <a:t> </a:t>
            </a:r>
            <a:r>
              <a:rPr lang="en-US" b="1" dirty="0" err="1">
                <a:solidFill>
                  <a:schemeClr val="bg1"/>
                </a:solidFill>
                <a:latin typeface="+mn-lt"/>
              </a:rPr>
              <a:t>quirúrgica</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a:lnSpc>
                <a:spcPct val="200000"/>
              </a:lnSpc>
              <a:spcBef>
                <a:spcPts val="0"/>
              </a:spcBef>
            </a:pPr>
            <a:r>
              <a:rPr lang="es-ES" dirty="0"/>
              <a:t>Coloque sobre la nariz, boca, y mentón </a:t>
            </a:r>
          </a:p>
          <a:p>
            <a:pPr>
              <a:lnSpc>
                <a:spcPct val="200000"/>
              </a:lnSpc>
              <a:spcBef>
                <a:spcPts val="0"/>
              </a:spcBef>
            </a:pPr>
            <a:r>
              <a:rPr lang="es-ES" dirty="0"/>
              <a:t>Coloque la pieza nasal sobre el puente nasal</a:t>
            </a:r>
          </a:p>
          <a:p>
            <a:pPr>
              <a:lnSpc>
                <a:spcPct val="200000"/>
              </a:lnSpc>
              <a:spcBef>
                <a:spcPts val="0"/>
              </a:spcBef>
            </a:pPr>
            <a:r>
              <a:rPr lang="es-ES" dirty="0"/>
              <a:t> Asegure en la cabeza con lazos o elásticos </a:t>
            </a:r>
          </a:p>
          <a:p>
            <a:pPr>
              <a:lnSpc>
                <a:spcPct val="200000"/>
              </a:lnSpc>
              <a:spcBef>
                <a:spcPts val="0"/>
              </a:spcBef>
            </a:pPr>
            <a:r>
              <a:rPr lang="es-ES" dirty="0"/>
              <a:t>Ajuste para encajar</a:t>
            </a:r>
            <a:endParaRPr lang="en-GB" dirty="0"/>
          </a:p>
        </p:txBody>
      </p:sp>
      <p:pic>
        <p:nvPicPr>
          <p:cNvPr id="6" name="Picture 6" descr="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461" y="1969532"/>
            <a:ext cx="2548788" cy="291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337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45904"/>
            <a:ext cx="10745585" cy="1325563"/>
          </a:xfrm>
        </p:spPr>
        <p:txBody>
          <a:bodyPr>
            <a:normAutofit/>
          </a:bodyPr>
          <a:lstStyle/>
          <a:p>
            <a:r>
              <a:rPr lang="es-ES" b="1" dirty="0">
                <a:solidFill>
                  <a:schemeClr val="bg1"/>
                </a:solidFill>
                <a:latin typeface="+mn-lt"/>
              </a:rPr>
              <a:t>Cómo ponerse protección para los ojos y la cara</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599" y="2095904"/>
            <a:ext cx="6553200" cy="4197611"/>
          </a:xfrm>
        </p:spPr>
        <p:txBody>
          <a:bodyPr>
            <a:normAutofit/>
          </a:bodyPr>
          <a:lstStyle/>
          <a:p>
            <a:r>
              <a:rPr lang="en-US" dirty="0" err="1"/>
              <a:t>Coloque</a:t>
            </a:r>
            <a:r>
              <a:rPr lang="en-US" dirty="0"/>
              <a:t> las gafas </a:t>
            </a:r>
            <a:r>
              <a:rPr lang="en-US" dirty="0" err="1"/>
              <a:t>sobre</a:t>
            </a:r>
            <a:r>
              <a:rPr lang="en-US" dirty="0"/>
              <a:t> los </a:t>
            </a:r>
            <a:r>
              <a:rPr lang="en-US" dirty="0" err="1"/>
              <a:t>ojos</a:t>
            </a:r>
            <a:r>
              <a:rPr lang="en-US" dirty="0"/>
              <a:t> y </a:t>
            </a:r>
            <a:r>
              <a:rPr lang="en-US" dirty="0" err="1"/>
              <a:t>asegúrelas</a:t>
            </a:r>
            <a:r>
              <a:rPr lang="en-US" dirty="0"/>
              <a:t> </a:t>
            </a:r>
            <a:r>
              <a:rPr lang="en-US" dirty="0" err="1"/>
              <a:t>en</a:t>
            </a:r>
            <a:r>
              <a:rPr lang="en-US" dirty="0"/>
              <a:t> la cabeza  </a:t>
            </a:r>
          </a:p>
          <a:p>
            <a:r>
              <a:rPr lang="en-US" dirty="0" err="1"/>
              <a:t>Coloque</a:t>
            </a:r>
            <a:r>
              <a:rPr lang="en-US" dirty="0"/>
              <a:t> el protector facial </a:t>
            </a:r>
            <a:r>
              <a:rPr lang="en-US" dirty="0" err="1"/>
              <a:t>sobre</a:t>
            </a:r>
            <a:r>
              <a:rPr lang="en-US" dirty="0"/>
              <a:t> la </a:t>
            </a:r>
            <a:r>
              <a:rPr lang="en-US" dirty="0" err="1"/>
              <a:t>cara</a:t>
            </a:r>
            <a:r>
              <a:rPr lang="en-US" dirty="0"/>
              <a:t> y </a:t>
            </a:r>
            <a:r>
              <a:rPr lang="en-US" dirty="0" err="1"/>
              <a:t>asegúrelo</a:t>
            </a:r>
            <a:r>
              <a:rPr lang="en-US" dirty="0"/>
              <a:t> </a:t>
            </a:r>
            <a:r>
              <a:rPr lang="en-US" dirty="0" err="1"/>
              <a:t>en</a:t>
            </a:r>
            <a:r>
              <a:rPr lang="en-US" dirty="0"/>
              <a:t> la </a:t>
            </a:r>
            <a:r>
              <a:rPr lang="en-US" dirty="0" err="1"/>
              <a:t>frente</a:t>
            </a:r>
            <a:r>
              <a:rPr lang="en-US" dirty="0"/>
              <a:t> </a:t>
            </a:r>
          </a:p>
          <a:p>
            <a:r>
              <a:rPr lang="en-US" dirty="0" err="1"/>
              <a:t>Ajuste</a:t>
            </a:r>
            <a:r>
              <a:rPr lang="en-US" dirty="0"/>
              <a:t> para que se lo </a:t>
            </a:r>
            <a:r>
              <a:rPr lang="en-US" dirty="0" err="1"/>
              <a:t>adapté</a:t>
            </a:r>
            <a:r>
              <a:rPr lang="en-US" dirty="0"/>
              <a:t> </a:t>
            </a:r>
            <a:r>
              <a:rPr lang="en-US" dirty="0" err="1"/>
              <a:t>cómodamente</a:t>
            </a:r>
            <a:endParaRPr lang="en-GB" dirty="0"/>
          </a:p>
        </p:txBody>
      </p:sp>
      <p:pic>
        <p:nvPicPr>
          <p:cNvPr id="6" name="Picture 5" descr="3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21997" y="2101889"/>
            <a:ext cx="2607093" cy="26542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4B_up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723841" y="4194710"/>
            <a:ext cx="2358189" cy="25133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843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389077" cy="4351338"/>
          </a:xfrm>
        </p:spPr>
        <p:txBody>
          <a:bodyPr>
            <a:normAutofit/>
          </a:bodyPr>
          <a:lstStyle/>
          <a:p>
            <a:pPr>
              <a:lnSpc>
                <a:spcPct val="200000"/>
              </a:lnSpc>
              <a:spcBef>
                <a:spcPts val="0"/>
              </a:spcBef>
            </a:pPr>
            <a:r>
              <a:rPr lang="es-ES" dirty="0"/>
              <a:t>Póngase los guantes al final </a:t>
            </a:r>
          </a:p>
          <a:p>
            <a:pPr>
              <a:lnSpc>
                <a:spcPct val="200000"/>
              </a:lnSpc>
              <a:spcBef>
                <a:spcPts val="0"/>
              </a:spcBef>
            </a:pPr>
            <a:r>
              <a:rPr lang="es-ES" dirty="0"/>
              <a:t>Seleccione el tipo y tamaño correcto</a:t>
            </a:r>
          </a:p>
          <a:p>
            <a:pPr>
              <a:lnSpc>
                <a:spcPct val="200000"/>
              </a:lnSpc>
              <a:spcBef>
                <a:spcPts val="0"/>
              </a:spcBef>
            </a:pPr>
            <a:r>
              <a:rPr lang="es-ES" dirty="0"/>
              <a:t>Meta las manos en los guantes </a:t>
            </a:r>
          </a:p>
          <a:p>
            <a:pPr>
              <a:lnSpc>
                <a:spcPct val="110000"/>
              </a:lnSpc>
              <a:spcBef>
                <a:spcPts val="0"/>
              </a:spcBef>
            </a:pPr>
            <a:r>
              <a:rPr lang="es-ES" dirty="0"/>
              <a:t>Extienda los guantes sobre las manos</a:t>
            </a:r>
            <a:endParaRPr lang="en-US" dirty="0"/>
          </a:p>
          <a:p>
            <a:pPr>
              <a:spcBef>
                <a:spcPts val="0"/>
              </a:spcBef>
            </a:pPr>
            <a:endParaRPr lang="en-US" dirty="0"/>
          </a:p>
          <a:p>
            <a:pPr>
              <a:spcBef>
                <a:spcPts val="0"/>
              </a:spcBef>
            </a:pPr>
            <a:endParaRPr lang="en-US" dirty="0"/>
          </a:p>
          <a:p>
            <a:endParaRPr lang="en-GB" dirty="0"/>
          </a:p>
        </p:txBody>
      </p:sp>
      <p:pic>
        <p:nvPicPr>
          <p:cNvPr id="6" name="Picture 5" descr="5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24403" y="1982014"/>
            <a:ext cx="3962400" cy="29513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
            <a:extLst>
              <a:ext uri="{FF2B5EF4-FFF2-40B4-BE49-F238E27FC236}">
                <a16:creationId xmlns:a16="http://schemas.microsoft.com/office/drawing/2014/main" id="{091BA0B9-567C-A948-BA40-3150267B3061}"/>
              </a:ext>
            </a:extLst>
          </p:cNvPr>
          <p:cNvSpPr>
            <a:spLocks noGrp="1" noChangeArrowheads="1"/>
          </p:cNvSpPr>
          <p:nvPr>
            <p:ph type="title"/>
          </p:nvPr>
        </p:nvSpPr>
        <p:spPr bwMode="auto">
          <a:xfrm>
            <a:off x="838200" y="73799"/>
            <a:ext cx="5357492"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1" i="0" u="none" strike="noStrike" cap="none" normalizeH="0" baseline="0" dirty="0">
                <a:ln>
                  <a:noFill/>
                </a:ln>
                <a:solidFill>
                  <a:schemeClr val="bg1"/>
                </a:solidFill>
                <a:effectLst/>
                <a:latin typeface="+mn-lt"/>
              </a:rPr>
            </a:br>
            <a:r>
              <a:rPr kumimoji="0" lang="en-US" altLang="en-US" b="1" i="0" u="none" strike="noStrike" cap="none" normalizeH="0" baseline="0" dirty="0">
                <a:ln>
                  <a:noFill/>
                </a:ln>
                <a:solidFill>
                  <a:schemeClr val="bg1"/>
                </a:solidFill>
                <a:effectLst/>
                <a:latin typeface="+mn-lt"/>
              </a:rPr>
              <a:t>Cómo </a:t>
            </a:r>
            <a:r>
              <a:rPr kumimoji="0" lang="en-US" altLang="en-US" b="1" i="0" u="none" strike="noStrike" cap="none" normalizeH="0" baseline="0" dirty="0" err="1">
                <a:ln>
                  <a:noFill/>
                </a:ln>
                <a:solidFill>
                  <a:schemeClr val="bg1"/>
                </a:solidFill>
                <a:effectLst/>
                <a:latin typeface="+mn-lt"/>
              </a:rPr>
              <a:t>ponerse</a:t>
            </a:r>
            <a:r>
              <a:rPr kumimoji="0" lang="en-US" altLang="en-US" b="1" i="0" u="none" strike="noStrike" cap="none" normalizeH="0" baseline="0" dirty="0">
                <a:ln>
                  <a:noFill/>
                </a:ln>
                <a:solidFill>
                  <a:schemeClr val="bg1"/>
                </a:solidFill>
                <a:effectLst/>
                <a:latin typeface="+mn-lt"/>
              </a:rPr>
              <a:t> </a:t>
            </a:r>
            <a:r>
              <a:rPr kumimoji="0" lang="en-US" altLang="en-US" b="1" i="0" u="none" strike="noStrike" cap="none" normalizeH="0" baseline="0" dirty="0" err="1">
                <a:ln>
                  <a:noFill/>
                </a:ln>
                <a:solidFill>
                  <a:schemeClr val="bg1"/>
                </a:solidFill>
                <a:effectLst/>
                <a:latin typeface="+mn-lt"/>
              </a:rPr>
              <a:t>guantes</a:t>
            </a:r>
            <a:endParaRPr kumimoji="0" lang="en-US" altLang="en-US" b="1"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01774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28" t="371" r="-1573" b="5943"/>
          <a:stretch/>
        </p:blipFill>
        <p:spPr>
          <a:xfrm>
            <a:off x="0" y="0"/>
            <a:ext cx="12421772" cy="7100634"/>
          </a:xfrm>
          <a:prstGeom prst="rect">
            <a:avLst/>
          </a:prstGeom>
        </p:spPr>
      </p:pic>
      <p:sp>
        <p:nvSpPr>
          <p:cNvPr id="2" name="Title 1"/>
          <p:cNvSpPr>
            <a:spLocks noGrp="1"/>
          </p:cNvSpPr>
          <p:nvPr>
            <p:ph type="title"/>
          </p:nvPr>
        </p:nvSpPr>
        <p:spPr>
          <a:xfrm>
            <a:off x="404553" y="3091928"/>
            <a:ext cx="9078562" cy="2387600"/>
          </a:xfrm>
        </p:spPr>
        <p:txBody>
          <a:bodyPr vert="horz" lIns="91440" tIns="45720" rIns="91440" bIns="45720" rtlCol="0" anchor="b">
            <a:normAutofit/>
          </a:bodyPr>
          <a:lstStyle/>
          <a:p>
            <a:r>
              <a:rPr lang="es-ES" sz="6600" b="1" dirty="0">
                <a:latin typeface="+mn-lt"/>
              </a:rPr>
              <a:t>Quitándose el EPI</a:t>
            </a:r>
            <a:endParaRPr lang="en-US" sz="6600" b="1" dirty="0">
              <a:latin typeface="+mn-lt"/>
            </a:endParaRPr>
          </a:p>
        </p:txBody>
      </p:sp>
    </p:spTree>
    <p:extLst>
      <p:ext uri="{BB962C8B-B14F-4D97-AF65-F5344CB8AC3E}">
        <p14:creationId xmlns:p14="http://schemas.microsoft.com/office/powerpoint/2010/main" val="3784094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b="1" dirty="0">
                <a:solidFill>
                  <a:schemeClr val="bg1"/>
                </a:solidFill>
                <a:latin typeface="+mn-lt"/>
              </a:rPr>
            </a:br>
            <a:r>
              <a:rPr lang="en-US" b="1" dirty="0">
                <a:solidFill>
                  <a:schemeClr val="bg1"/>
                </a:solidFill>
                <a:latin typeface="+mn-lt"/>
              </a:rPr>
              <a:t>¿</a:t>
            </a:r>
            <a:r>
              <a:rPr lang="en-US" b="1" dirty="0" err="1">
                <a:solidFill>
                  <a:schemeClr val="bg1"/>
                </a:solidFill>
                <a:latin typeface="+mn-lt"/>
              </a:rPr>
              <a:t>Cuál</a:t>
            </a:r>
            <a:r>
              <a:rPr lang="en-US" b="1" dirty="0">
                <a:solidFill>
                  <a:schemeClr val="bg1"/>
                </a:solidFill>
                <a:latin typeface="+mn-lt"/>
              </a:rPr>
              <a:t> es el </a:t>
            </a:r>
            <a:r>
              <a:rPr lang="en-US" b="1" dirty="0" err="1">
                <a:solidFill>
                  <a:schemeClr val="bg1"/>
                </a:solidFill>
                <a:latin typeface="+mn-lt"/>
              </a:rPr>
              <a:t>orden</a:t>
            </a:r>
            <a:r>
              <a:rPr lang="en-US" b="1" dirty="0">
                <a:solidFill>
                  <a:schemeClr val="bg1"/>
                </a:solidFill>
                <a:latin typeface="+mn-lt"/>
              </a:rPr>
              <a:t> </a:t>
            </a:r>
            <a:r>
              <a:rPr lang="en-US" b="1" dirty="0" err="1">
                <a:solidFill>
                  <a:schemeClr val="bg1"/>
                </a:solidFill>
                <a:latin typeface="+mn-lt"/>
              </a:rPr>
              <a:t>correcto</a:t>
            </a:r>
            <a:r>
              <a:rPr lang="en-US" b="1" dirty="0">
                <a:solidFill>
                  <a:schemeClr val="bg1"/>
                </a:solidFill>
                <a:latin typeface="+mn-lt"/>
              </a:rPr>
              <a:t> para </a:t>
            </a:r>
            <a:r>
              <a:rPr lang="en-US" b="1" dirty="0" err="1">
                <a:solidFill>
                  <a:schemeClr val="bg1"/>
                </a:solidFill>
                <a:latin typeface="+mn-lt"/>
              </a:rPr>
              <a:t>quitarse</a:t>
            </a:r>
            <a:r>
              <a:rPr lang="en-US" b="1" dirty="0">
                <a:solidFill>
                  <a:schemeClr val="bg1"/>
                </a:solidFill>
                <a:latin typeface="+mn-lt"/>
              </a:rPr>
              <a:t> el EPI?</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5459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223" y="3457054"/>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3781645"/>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609600" y="2144146"/>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2371377" y="5600248"/>
            <a:ext cx="7845738"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s-ES" sz="2400" dirty="0"/>
              <a:t>* La combinación de EPI afectará la secuencia - sea práctico/a</a:t>
            </a:r>
            <a:endParaRPr lang="en-US" altLang="en-US" sz="3200" b="1" dirty="0"/>
          </a:p>
        </p:txBody>
      </p:sp>
    </p:spTree>
    <p:extLst>
      <p:ext uri="{BB962C8B-B14F-4D97-AF65-F5344CB8AC3E}">
        <p14:creationId xmlns:p14="http://schemas.microsoft.com/office/powerpoint/2010/main" val="3502235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b="1" dirty="0">
                <a:solidFill>
                  <a:schemeClr val="bg1"/>
                </a:solidFill>
                <a:latin typeface="+mn-lt"/>
              </a:rPr>
            </a:br>
            <a:r>
              <a:rPr lang="en-US" b="1" dirty="0">
                <a:solidFill>
                  <a:schemeClr val="bg1"/>
                </a:solidFill>
                <a:latin typeface="+mn-lt"/>
              </a:rPr>
              <a:t>¿</a:t>
            </a:r>
            <a:r>
              <a:rPr lang="en-US" b="1" dirty="0" err="1">
                <a:solidFill>
                  <a:schemeClr val="bg1"/>
                </a:solidFill>
                <a:latin typeface="+mn-lt"/>
              </a:rPr>
              <a:t>Cuál</a:t>
            </a:r>
            <a:r>
              <a:rPr lang="en-US" b="1" dirty="0">
                <a:solidFill>
                  <a:schemeClr val="bg1"/>
                </a:solidFill>
                <a:latin typeface="+mn-lt"/>
              </a:rPr>
              <a:t> es el </a:t>
            </a:r>
            <a:r>
              <a:rPr lang="en-US" b="1" dirty="0" err="1">
                <a:solidFill>
                  <a:schemeClr val="bg1"/>
                </a:solidFill>
                <a:latin typeface="+mn-lt"/>
              </a:rPr>
              <a:t>orden</a:t>
            </a:r>
            <a:r>
              <a:rPr lang="en-US" b="1" dirty="0">
                <a:solidFill>
                  <a:schemeClr val="bg1"/>
                </a:solidFill>
                <a:latin typeface="+mn-lt"/>
              </a:rPr>
              <a:t> </a:t>
            </a:r>
            <a:r>
              <a:rPr lang="en-US" b="1" dirty="0" err="1">
                <a:solidFill>
                  <a:schemeClr val="bg1"/>
                </a:solidFill>
                <a:latin typeface="+mn-lt"/>
              </a:rPr>
              <a:t>correcto</a:t>
            </a:r>
            <a:r>
              <a:rPr lang="en-US" b="1" dirty="0">
                <a:solidFill>
                  <a:schemeClr val="bg1"/>
                </a:solidFill>
                <a:latin typeface="+mn-lt"/>
              </a:rPr>
              <a:t> para </a:t>
            </a:r>
            <a:r>
              <a:rPr lang="en-US" b="1" dirty="0" err="1">
                <a:solidFill>
                  <a:schemeClr val="bg1"/>
                </a:solidFill>
                <a:latin typeface="+mn-lt"/>
              </a:rPr>
              <a:t>quitarse</a:t>
            </a:r>
            <a:r>
              <a:rPr lang="en-US" b="1" dirty="0">
                <a:solidFill>
                  <a:schemeClr val="bg1"/>
                </a:solidFill>
                <a:latin typeface="+mn-lt"/>
              </a:rPr>
              <a:t> el EPI?</a:t>
            </a:r>
            <a:endParaRPr lang="en-GB" b="1" dirty="0">
              <a:solidFill>
                <a:schemeClr val="bg1"/>
              </a:solidFill>
              <a:latin typeface="+mn-lt"/>
              <a:cs typeface="Aharoni" panose="02010803020104030203" pitchFamily="2" charset="-79"/>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5459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223" y="3457054"/>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3781645"/>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609600" y="2144146"/>
            <a:ext cx="5486400" cy="2862322"/>
          </a:xfrm>
          <a:prstGeom prst="rect">
            <a:avLst/>
          </a:prstGeom>
          <a:noFill/>
        </p:spPr>
        <p:txBody>
          <a:bodyPr wrap="square" rtlCol="0">
            <a:spAutoFit/>
          </a:bodyPr>
          <a:lstStyle/>
          <a:p>
            <a:pPr marL="342900" indent="-342900">
              <a:buFont typeface="+mj-lt"/>
              <a:buAutoNum type="arabicPeriod"/>
            </a:pPr>
            <a:r>
              <a:rPr lang="en-US" sz="3600" dirty="0"/>
              <a:t>Guantes</a:t>
            </a:r>
          </a:p>
          <a:p>
            <a:pPr marL="342900" indent="-342900">
              <a:buFont typeface="+mj-lt"/>
              <a:buAutoNum type="arabicPeriod"/>
            </a:pPr>
            <a:r>
              <a:rPr lang="en-US" sz="3600" dirty="0"/>
              <a:t>Gafas/ </a:t>
            </a:r>
            <a:r>
              <a:rPr lang="en-US" sz="3600" dirty="0" err="1"/>
              <a:t>Careta</a:t>
            </a:r>
            <a:r>
              <a:rPr lang="en-US" sz="3600" dirty="0"/>
              <a:t> </a:t>
            </a:r>
            <a:r>
              <a:rPr lang="en-US" sz="3600" dirty="0" err="1"/>
              <a:t>médica</a:t>
            </a:r>
            <a:endParaRPr lang="en-US" sz="3600" dirty="0"/>
          </a:p>
          <a:p>
            <a:pPr marL="342900" indent="-342900">
              <a:buFont typeface="+mj-lt"/>
              <a:buAutoNum type="arabicPeriod"/>
            </a:pPr>
            <a:r>
              <a:rPr lang="en-US" sz="3600" dirty="0"/>
              <a:t>Bata de hospital</a:t>
            </a:r>
          </a:p>
          <a:p>
            <a:pPr marL="342900" indent="-342900">
              <a:buFont typeface="+mj-lt"/>
              <a:buAutoNum type="arabicPeriod"/>
            </a:pPr>
            <a:r>
              <a:rPr lang="en-US" sz="3600" dirty="0"/>
              <a:t>Mascarilla/</a:t>
            </a:r>
            <a:r>
              <a:rPr lang="en-US" sz="3600" dirty="0" err="1"/>
              <a:t>Respirador</a:t>
            </a:r>
            <a:endParaRPr lang="en-US" sz="3600" dirty="0"/>
          </a:p>
          <a:p>
            <a:pPr marL="342900" indent="-342900">
              <a:buFont typeface="+mj-lt"/>
              <a:buAutoNum type="arabicPeriod"/>
            </a:pPr>
            <a:endParaRPr lang="en-US" sz="3600" dirty="0"/>
          </a:p>
        </p:txBody>
      </p:sp>
      <p:sp>
        <p:nvSpPr>
          <p:cNvPr id="11" name="Text Box 4"/>
          <p:cNvSpPr txBox="1">
            <a:spLocks noChangeArrowheads="1"/>
          </p:cNvSpPr>
          <p:nvPr/>
        </p:nvSpPr>
        <p:spPr bwMode="auto">
          <a:xfrm>
            <a:off x="2371377" y="5600248"/>
            <a:ext cx="7845738"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s-ES" sz="2400" dirty="0"/>
              <a:t>* La combinación de EPI afectará la secuencia - sea práctico/a</a:t>
            </a:r>
            <a:endParaRPr lang="en-US" altLang="en-US" sz="3200" b="1" dirty="0"/>
          </a:p>
        </p:txBody>
      </p:sp>
    </p:spTree>
    <p:extLst>
      <p:ext uri="{BB962C8B-B14F-4D97-AF65-F5344CB8AC3E}">
        <p14:creationId xmlns:p14="http://schemas.microsoft.com/office/powerpoint/2010/main" val="3022640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solidFill>
                  <a:schemeClr val="bg1"/>
                </a:solidFill>
                <a:latin typeface="+mn-lt"/>
              </a:rPr>
              <a:t>Cómo quitarse los guantes</a:t>
            </a:r>
            <a:endParaRPr lang="en-GB" b="1" dirty="0">
              <a:solidFill>
                <a:schemeClr val="bg1"/>
              </a:solidFill>
              <a:latin typeface="+mn-lt"/>
            </a:endParaRPr>
          </a:p>
        </p:txBody>
      </p:sp>
      <p:pic>
        <p:nvPicPr>
          <p:cNvPr id="6" name="Picture 4" descr="6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51073" y="1760537"/>
            <a:ext cx="2819400" cy="40755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a:extLst>
              <a:ext uri="{FF2B5EF4-FFF2-40B4-BE49-F238E27FC236}">
                <a16:creationId xmlns:a16="http://schemas.microsoft.com/office/drawing/2014/main" id="{82A5D258-1E83-7849-9740-39CCBA0190C3}"/>
              </a:ext>
            </a:extLst>
          </p:cNvPr>
          <p:cNvSpPr>
            <a:spLocks noGrp="1" noChangeArrowheads="1"/>
          </p:cNvSpPr>
          <p:nvPr>
            <p:ph idx="1"/>
          </p:nvPr>
        </p:nvSpPr>
        <p:spPr bwMode="auto">
          <a:xfrm>
            <a:off x="5172930" y="2428726"/>
            <a:ext cx="618087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b="0" i="0" u="none" strike="noStrike" cap="none" normalizeH="0" baseline="0" dirty="0" err="1">
                <a:ln>
                  <a:noFill/>
                </a:ln>
                <a:solidFill>
                  <a:schemeClr val="tx1"/>
                </a:solidFill>
                <a:effectLst/>
                <a:latin typeface="inherit"/>
              </a:rPr>
              <a:t>Agarre</a:t>
            </a:r>
            <a:r>
              <a:rPr kumimoji="0" lang="en-US" altLang="en-US" b="0" i="0" u="none" strike="noStrike" cap="none" normalizeH="0" baseline="0" dirty="0">
                <a:ln>
                  <a:noFill/>
                </a:ln>
                <a:solidFill>
                  <a:schemeClr val="tx1"/>
                </a:solidFill>
                <a:effectLst/>
                <a:latin typeface="inherit"/>
              </a:rPr>
              <a:t> el exterior </a:t>
            </a:r>
            <a:r>
              <a:rPr kumimoji="0" lang="en-US" altLang="en-US" b="0" i="0" u="none" strike="noStrike" cap="none" normalizeH="0" baseline="0" dirty="0" err="1">
                <a:ln>
                  <a:noFill/>
                </a:ln>
                <a:solidFill>
                  <a:schemeClr val="tx1"/>
                </a:solidFill>
                <a:effectLst/>
                <a:latin typeface="inherit"/>
              </a:rPr>
              <a:t>cerca</a:t>
            </a:r>
            <a:r>
              <a:rPr kumimoji="0" lang="en-US" altLang="en-US" b="0" i="0" u="none" strike="noStrike" cap="none" normalizeH="0" baseline="0" dirty="0">
                <a:ln>
                  <a:noFill/>
                </a:ln>
                <a:solidFill>
                  <a:schemeClr val="tx1"/>
                </a:solidFill>
                <a:effectLst/>
                <a:latin typeface="inherit"/>
              </a:rPr>
              <a:t> de la </a:t>
            </a:r>
            <a:r>
              <a:rPr kumimoji="0" lang="en-US" altLang="en-US" b="0" i="0" u="none" strike="noStrike" cap="none" normalizeH="0" baseline="0" dirty="0" err="1">
                <a:ln>
                  <a:noFill/>
                </a:ln>
                <a:solidFill>
                  <a:schemeClr val="tx1"/>
                </a:solidFill>
                <a:effectLst/>
                <a:latin typeface="inherit"/>
              </a:rPr>
              <a:t>muñeca</a:t>
            </a:r>
            <a:r>
              <a:rPr kumimoji="0" lang="en-US" altLang="en-US" b="0" i="0" u="none" strike="noStrike" cap="none" normalizeH="0" baseline="0" dirty="0">
                <a:ln>
                  <a:noFill/>
                </a:ln>
                <a:solidFill>
                  <a:schemeClr val="tx1"/>
                </a:solidFill>
                <a:effectLst/>
                <a:latin typeface="inherit"/>
              </a:rPr>
              <a:t> </a:t>
            </a:r>
          </a:p>
          <a:p>
            <a:pPr eaLnBrk="0" fontAlgn="base" hangingPunct="0">
              <a:lnSpc>
                <a:spcPct val="100000"/>
              </a:lnSpc>
              <a:spcBef>
                <a:spcPct val="0"/>
              </a:spcBef>
              <a:spcAft>
                <a:spcPct val="0"/>
              </a:spcAft>
            </a:pPr>
            <a:r>
              <a:rPr kumimoji="0" lang="en-US" altLang="en-US" b="0" i="0" u="none" strike="noStrike" cap="none" normalizeH="0" baseline="0" dirty="0" err="1">
                <a:ln>
                  <a:noFill/>
                </a:ln>
                <a:solidFill>
                  <a:schemeClr val="tx1"/>
                </a:solidFill>
                <a:effectLst/>
                <a:latin typeface="inherit"/>
              </a:rPr>
              <a:t>Despege</a:t>
            </a:r>
            <a:r>
              <a:rPr kumimoji="0" lang="en-US" altLang="en-US" b="0" i="0" u="none" strike="noStrike" cap="none" normalizeH="0" baseline="0" dirty="0">
                <a:ln>
                  <a:noFill/>
                </a:ln>
                <a:solidFill>
                  <a:schemeClr val="tx1"/>
                </a:solidFill>
                <a:effectLst/>
                <a:latin typeface="inherit"/>
              </a:rPr>
              <a:t> de la mano, </a:t>
            </a:r>
            <a:r>
              <a:rPr kumimoji="0" lang="en-US" altLang="en-US" b="0" i="0" u="none" strike="noStrike" cap="none" normalizeH="0" baseline="0" dirty="0" err="1">
                <a:ln>
                  <a:noFill/>
                </a:ln>
                <a:solidFill>
                  <a:schemeClr val="tx1"/>
                </a:solidFill>
                <a:effectLst/>
                <a:latin typeface="inherit"/>
              </a:rPr>
              <a:t>girando</a:t>
            </a:r>
            <a:r>
              <a:rPr kumimoji="0" lang="en-US" altLang="en-US" b="0" i="0" u="none" strike="noStrike" cap="none" normalizeH="0" baseline="0" dirty="0">
                <a:ln>
                  <a:noFill/>
                </a:ln>
                <a:solidFill>
                  <a:schemeClr val="tx1"/>
                </a:solidFill>
                <a:effectLst/>
                <a:latin typeface="inherit"/>
              </a:rPr>
              <a:t> el </a:t>
            </a:r>
            <a:r>
              <a:rPr kumimoji="0" lang="en-US" altLang="en-US" b="0" i="0" u="none" strike="noStrike" cap="none" normalizeH="0" baseline="0" dirty="0" err="1">
                <a:ln>
                  <a:noFill/>
                </a:ln>
                <a:solidFill>
                  <a:schemeClr val="tx1"/>
                </a:solidFill>
                <a:effectLst/>
                <a:latin typeface="inherit"/>
              </a:rPr>
              <a:t>guante</a:t>
            </a:r>
            <a:r>
              <a:rPr kumimoji="0" lang="en-US" altLang="en-US" b="0" i="0" u="none" strike="noStrike" cap="none" normalizeH="0" baseline="0" dirty="0">
                <a:ln>
                  <a:noFill/>
                </a:ln>
                <a:solidFill>
                  <a:schemeClr val="tx1"/>
                </a:solidFill>
                <a:effectLst/>
                <a:latin typeface="inherit"/>
              </a:rPr>
              <a:t> de </a:t>
            </a:r>
            <a:r>
              <a:rPr kumimoji="0" lang="en-US" altLang="en-US" b="0" i="0" u="none" strike="noStrike" cap="none" normalizeH="0" baseline="0" dirty="0" err="1">
                <a:ln>
                  <a:noFill/>
                </a:ln>
                <a:solidFill>
                  <a:schemeClr val="tx1"/>
                </a:solidFill>
                <a:effectLst/>
                <a:latin typeface="inherit"/>
              </a:rPr>
              <a:t>adentro</a:t>
            </a:r>
            <a:r>
              <a:rPr kumimoji="0" lang="en-US" altLang="en-US" b="0" i="0" u="none" strike="noStrike" cap="none" normalizeH="0" baseline="0" dirty="0">
                <a:ln>
                  <a:noFill/>
                </a:ln>
                <a:solidFill>
                  <a:schemeClr val="tx1"/>
                </a:solidFill>
                <a:effectLst/>
                <a:latin typeface="inherit"/>
              </a:rPr>
              <a:t> </a:t>
            </a:r>
            <a:r>
              <a:rPr kumimoji="0" lang="en-US" altLang="en-US" b="0" i="0" u="none" strike="noStrike" cap="none" normalizeH="0" baseline="0" dirty="0" err="1">
                <a:ln>
                  <a:noFill/>
                </a:ln>
                <a:solidFill>
                  <a:schemeClr val="tx1"/>
                </a:solidFill>
                <a:effectLst/>
                <a:latin typeface="inherit"/>
              </a:rPr>
              <a:t>hacia</a:t>
            </a:r>
            <a:r>
              <a:rPr kumimoji="0" lang="en-US" altLang="en-US" b="0" i="0" u="none" strike="noStrike" cap="none" normalizeH="0" baseline="0" dirty="0">
                <a:ln>
                  <a:noFill/>
                </a:ln>
                <a:solidFill>
                  <a:schemeClr val="tx1"/>
                </a:solidFill>
                <a:effectLst/>
                <a:latin typeface="inherit"/>
              </a:rPr>
              <a:t> </a:t>
            </a:r>
            <a:r>
              <a:rPr kumimoji="0" lang="en-US" altLang="en-US" b="0" i="0" u="none" strike="noStrike" cap="none" normalizeH="0" baseline="0" dirty="0" err="1">
                <a:ln>
                  <a:noFill/>
                </a:ln>
                <a:solidFill>
                  <a:schemeClr val="tx1"/>
                </a:solidFill>
                <a:effectLst/>
                <a:latin typeface="inherit"/>
              </a:rPr>
              <a:t>afuera</a:t>
            </a:r>
            <a:r>
              <a:rPr kumimoji="0" lang="en-US" altLang="en-US" b="0" i="0" u="none" strike="noStrike" cap="none" normalizeH="0" baseline="0" dirty="0">
                <a:ln>
                  <a:noFill/>
                </a:ln>
                <a:solidFill>
                  <a:schemeClr val="tx1"/>
                </a:solidFill>
                <a:effectLst/>
                <a:latin typeface="inherit"/>
              </a:rPr>
              <a:t> </a:t>
            </a:r>
          </a:p>
          <a:p>
            <a:pPr eaLnBrk="0" fontAlgn="base" hangingPunct="0">
              <a:lnSpc>
                <a:spcPct val="100000"/>
              </a:lnSpc>
              <a:spcBef>
                <a:spcPct val="0"/>
              </a:spcBef>
              <a:spcAft>
                <a:spcPct val="0"/>
              </a:spcAft>
            </a:pPr>
            <a:r>
              <a:rPr kumimoji="0" lang="en-US" altLang="en-US" b="0" i="0" u="none" strike="noStrike" cap="none" normalizeH="0" baseline="0" dirty="0" err="1">
                <a:ln>
                  <a:noFill/>
                </a:ln>
                <a:solidFill>
                  <a:schemeClr val="tx1"/>
                </a:solidFill>
                <a:effectLst/>
                <a:latin typeface="inherit"/>
              </a:rPr>
              <a:t>Sostenga</a:t>
            </a:r>
            <a:r>
              <a:rPr kumimoji="0" lang="en-US" altLang="en-US" b="0" i="0" u="none" strike="noStrike" cap="none" normalizeH="0" baseline="0" dirty="0">
                <a:ln>
                  <a:noFill/>
                </a:ln>
                <a:solidFill>
                  <a:schemeClr val="tx1"/>
                </a:solidFill>
                <a:effectLst/>
                <a:latin typeface="inherit"/>
              </a:rPr>
              <a:t> </a:t>
            </a:r>
            <a:r>
              <a:rPr kumimoji="0" lang="en-US" altLang="en-US" b="0" i="0" u="none" strike="noStrike" cap="none" normalizeH="0" baseline="0" dirty="0" err="1">
                <a:ln>
                  <a:noFill/>
                </a:ln>
                <a:solidFill>
                  <a:schemeClr val="tx1"/>
                </a:solidFill>
                <a:effectLst/>
                <a:latin typeface="inherit"/>
              </a:rPr>
              <a:t>en</a:t>
            </a:r>
            <a:r>
              <a:rPr kumimoji="0" lang="en-US" altLang="en-US" b="0" i="0" u="none" strike="noStrike" cap="none" normalizeH="0" baseline="0" dirty="0">
                <a:ln>
                  <a:noFill/>
                </a:ln>
                <a:solidFill>
                  <a:schemeClr val="tx1"/>
                </a:solidFill>
                <a:effectLst/>
                <a:latin typeface="inherit"/>
              </a:rPr>
              <a:t> la mano </a:t>
            </a:r>
            <a:r>
              <a:rPr kumimoji="0" lang="en-US" altLang="en-US" b="0" i="0" u="none" strike="noStrike" cap="none" normalizeH="0" baseline="0" dirty="0" err="1">
                <a:ln>
                  <a:noFill/>
                </a:ln>
                <a:solidFill>
                  <a:schemeClr val="tx1"/>
                </a:solidFill>
                <a:effectLst/>
                <a:latin typeface="inherit"/>
              </a:rPr>
              <a:t>enguantada</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8097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solidFill>
                  <a:schemeClr val="bg1"/>
                </a:solidFill>
                <a:latin typeface="+mn-lt"/>
              </a:rPr>
              <a:t>Cómo quitarse los guantes (Parte 2)</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09152" y="1690688"/>
            <a:ext cx="4620060" cy="4525963"/>
          </a:xfrm>
        </p:spPr>
        <p:txBody>
          <a:bodyPr>
            <a:normAutofit/>
          </a:bodyPr>
          <a:lstStyle/>
          <a:p>
            <a:pPr>
              <a:spcBef>
                <a:spcPts val="0"/>
              </a:spcBef>
            </a:pPr>
            <a:r>
              <a:rPr lang="es-ES" dirty="0"/>
              <a:t>Deslice el dedo sin guantes debajo de la muñeca del guante restante </a:t>
            </a:r>
          </a:p>
          <a:p>
            <a:pPr>
              <a:spcBef>
                <a:spcPts val="0"/>
              </a:spcBef>
            </a:pPr>
            <a:endParaRPr lang="es-ES" dirty="0"/>
          </a:p>
          <a:p>
            <a:pPr>
              <a:spcBef>
                <a:spcPts val="0"/>
              </a:spcBef>
            </a:pPr>
            <a:r>
              <a:rPr lang="es-ES" dirty="0" err="1"/>
              <a:t>Despege</a:t>
            </a:r>
            <a:r>
              <a:rPr lang="es-ES" dirty="0"/>
              <a:t> desde el interior, creando una bolsa para ambos guantes</a:t>
            </a:r>
          </a:p>
          <a:p>
            <a:pPr>
              <a:spcBef>
                <a:spcPts val="0"/>
              </a:spcBef>
            </a:pPr>
            <a:endParaRPr lang="es-ES" dirty="0"/>
          </a:p>
          <a:p>
            <a:pPr>
              <a:spcBef>
                <a:spcPts val="0"/>
              </a:spcBef>
            </a:pPr>
            <a:r>
              <a:rPr lang="es-ES" dirty="0"/>
              <a:t> Descarte</a:t>
            </a:r>
            <a:endParaRPr lang="en-US" dirty="0"/>
          </a:p>
        </p:txBody>
      </p:sp>
      <p:pic>
        <p:nvPicPr>
          <p:cNvPr id="6" name="Picture 6" descr="6B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48" y="1690688"/>
            <a:ext cx="2487822" cy="39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3251200" y="2615007"/>
            <a:ext cx="2844800" cy="3741343"/>
          </a:xfrm>
          <a:prstGeom prst="rect">
            <a:avLst/>
          </a:prstGeom>
        </p:spPr>
      </p:pic>
    </p:spTree>
    <p:extLst>
      <p:ext uri="{BB962C8B-B14F-4D97-AF65-F5344CB8AC3E}">
        <p14:creationId xmlns:p14="http://schemas.microsoft.com/office/powerpoint/2010/main" val="580795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rPr>
              <a:t>Cómo </a:t>
            </a:r>
            <a:r>
              <a:rPr lang="en-US" b="1" dirty="0" err="1">
                <a:solidFill>
                  <a:schemeClr val="bg1"/>
                </a:solidFill>
                <a:latin typeface="+mn-lt"/>
              </a:rPr>
              <a:t>quitarse</a:t>
            </a:r>
            <a:r>
              <a:rPr lang="en-US" b="1" dirty="0">
                <a:solidFill>
                  <a:schemeClr val="bg1"/>
                </a:solidFill>
                <a:latin typeface="+mn-lt"/>
              </a:rPr>
              <a:t> las gafas/</a:t>
            </a:r>
            <a:r>
              <a:rPr lang="en-US" b="1" dirty="0" err="1">
                <a:solidFill>
                  <a:schemeClr val="bg1"/>
                </a:solidFill>
                <a:latin typeface="+mn-lt"/>
              </a:rPr>
              <a:t>careta</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400800" y="1600200"/>
            <a:ext cx="4800600" cy="4525963"/>
          </a:xfrm>
        </p:spPr>
        <p:txBody>
          <a:bodyPr>
            <a:normAutofit/>
          </a:bodyPr>
          <a:lstStyle/>
          <a:p>
            <a:pPr>
              <a:lnSpc>
                <a:spcPct val="100000"/>
              </a:lnSpc>
              <a:spcBef>
                <a:spcPts val="0"/>
              </a:spcBef>
            </a:pPr>
            <a:r>
              <a:rPr lang="es-ES" dirty="0"/>
              <a:t>Agarre los hilos o las piezas cerca de la cabeza con las manos sin guantes </a:t>
            </a:r>
          </a:p>
          <a:p>
            <a:pPr>
              <a:lnSpc>
                <a:spcPct val="150000"/>
              </a:lnSpc>
              <a:spcBef>
                <a:spcPts val="0"/>
              </a:spcBef>
            </a:pPr>
            <a:r>
              <a:rPr lang="es-ES" dirty="0"/>
              <a:t>Levante de la cara </a:t>
            </a:r>
          </a:p>
          <a:p>
            <a:pPr>
              <a:lnSpc>
                <a:spcPct val="100000"/>
              </a:lnSpc>
              <a:spcBef>
                <a:spcPts val="0"/>
              </a:spcBef>
            </a:pPr>
            <a:r>
              <a:rPr lang="es-ES" dirty="0"/>
              <a:t>Coloque en el receptáculo designado para el reprocesamiento o la  eliminación</a:t>
            </a:r>
            <a:endParaRPr lang="en-GB" dirty="0"/>
          </a:p>
        </p:txBody>
      </p:sp>
      <p:pic>
        <p:nvPicPr>
          <p:cNvPr id="6" name="Picture 6" descr="7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95" y="1600200"/>
            <a:ext cx="2628900" cy="27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7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6" y="3886200"/>
            <a:ext cx="3200457" cy="229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01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E166-784F-429F-BB9F-B7FA75272A33}"/>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Historía</a:t>
            </a:r>
            <a:r>
              <a:rPr lang="en-US" b="1" dirty="0">
                <a:solidFill>
                  <a:schemeClr val="bg1"/>
                </a:solidFill>
                <a:latin typeface="+mn-lt"/>
                <a:cs typeface="Aharoni" panose="02010803020104030203" pitchFamily="2" charset="-79"/>
              </a:rPr>
              <a:t>: COVID-19</a:t>
            </a:r>
          </a:p>
        </p:txBody>
      </p:sp>
      <p:sp>
        <p:nvSpPr>
          <p:cNvPr id="3" name="Content Placeholder 2">
            <a:extLst>
              <a:ext uri="{FF2B5EF4-FFF2-40B4-BE49-F238E27FC236}">
                <a16:creationId xmlns:a16="http://schemas.microsoft.com/office/drawing/2014/main" id="{02E92699-68D5-477F-9CCE-C0C389A75B43}"/>
              </a:ext>
            </a:extLst>
          </p:cNvPr>
          <p:cNvSpPr>
            <a:spLocks noGrp="1"/>
          </p:cNvSpPr>
          <p:nvPr>
            <p:ph idx="1"/>
          </p:nvPr>
        </p:nvSpPr>
        <p:spPr/>
        <p:txBody>
          <a:bodyPr>
            <a:normAutofit fontScale="92500" lnSpcReduction="20000"/>
          </a:bodyPr>
          <a:lstStyle/>
          <a:p>
            <a:r>
              <a:rPr lang="en-US" dirty="0">
                <a:solidFill>
                  <a:schemeClr val="bg1"/>
                </a:solidFill>
              </a:rPr>
              <a:t>31 de </a:t>
            </a:r>
            <a:r>
              <a:rPr lang="en-US" dirty="0" err="1">
                <a:solidFill>
                  <a:schemeClr val="bg1"/>
                </a:solidFill>
              </a:rPr>
              <a:t>diciembre</a:t>
            </a:r>
            <a:r>
              <a:rPr lang="en-US" dirty="0">
                <a:solidFill>
                  <a:schemeClr val="bg1"/>
                </a:solidFill>
              </a:rPr>
              <a:t> de 2019: </a:t>
            </a:r>
            <a:r>
              <a:rPr lang="en-US" dirty="0"/>
              <a:t>La </a:t>
            </a:r>
            <a:r>
              <a:rPr lang="en-US" dirty="0" err="1"/>
              <a:t>Organización</a:t>
            </a:r>
            <a:r>
              <a:rPr lang="en-US" dirty="0"/>
              <a:t> Mundial de la </a:t>
            </a:r>
            <a:r>
              <a:rPr lang="en-US" dirty="0" err="1"/>
              <a:t>Salud</a:t>
            </a:r>
            <a:r>
              <a:rPr lang="en-US" dirty="0"/>
              <a:t> (OMS) </a:t>
            </a:r>
            <a:r>
              <a:rPr lang="en-US" dirty="0" err="1"/>
              <a:t>fue</a:t>
            </a:r>
            <a:r>
              <a:rPr lang="en-US" dirty="0"/>
              <a:t> </a:t>
            </a:r>
            <a:r>
              <a:rPr lang="en-US" dirty="0" err="1"/>
              <a:t>informada</a:t>
            </a:r>
            <a:r>
              <a:rPr lang="en-US" dirty="0"/>
              <a:t> de </a:t>
            </a:r>
            <a:r>
              <a:rPr lang="en-US" dirty="0" err="1"/>
              <a:t>casos</a:t>
            </a:r>
            <a:r>
              <a:rPr lang="en-US" dirty="0"/>
              <a:t> de </a:t>
            </a:r>
            <a:r>
              <a:rPr lang="en-US" dirty="0" err="1"/>
              <a:t>neumonía</a:t>
            </a:r>
            <a:r>
              <a:rPr lang="en-US" dirty="0"/>
              <a:t> por </a:t>
            </a:r>
            <a:r>
              <a:rPr lang="en-US" dirty="0" err="1"/>
              <a:t>causas</a:t>
            </a:r>
            <a:r>
              <a:rPr lang="en-US" dirty="0"/>
              <a:t> </a:t>
            </a:r>
            <a:r>
              <a:rPr lang="en-US" dirty="0" err="1"/>
              <a:t>desconocidas</a:t>
            </a:r>
            <a:r>
              <a:rPr lang="en-US" dirty="0"/>
              <a:t> </a:t>
            </a:r>
            <a:r>
              <a:rPr lang="en-US" dirty="0" err="1"/>
              <a:t>en</a:t>
            </a:r>
            <a:r>
              <a:rPr lang="en-US" dirty="0"/>
              <a:t> la ciudad de Wuhan</a:t>
            </a:r>
          </a:p>
          <a:p>
            <a:r>
              <a:rPr lang="en-US" dirty="0">
                <a:solidFill>
                  <a:schemeClr val="bg1"/>
                </a:solidFill>
              </a:rPr>
              <a:t>7 de </a:t>
            </a:r>
            <a:r>
              <a:rPr lang="en-US" dirty="0" err="1">
                <a:solidFill>
                  <a:schemeClr val="bg1"/>
                </a:solidFill>
              </a:rPr>
              <a:t>enero</a:t>
            </a:r>
            <a:r>
              <a:rPr lang="en-US" dirty="0">
                <a:solidFill>
                  <a:schemeClr val="bg1"/>
                </a:solidFill>
              </a:rPr>
              <a:t> de 2020: </a:t>
            </a:r>
            <a:r>
              <a:rPr lang="en-US" dirty="0"/>
              <a:t>Se </a:t>
            </a:r>
            <a:r>
              <a:rPr lang="en-US" dirty="0" err="1"/>
              <a:t>encontró</a:t>
            </a:r>
            <a:r>
              <a:rPr lang="en-US" dirty="0"/>
              <a:t> un nuevo coronavirus </a:t>
            </a:r>
            <a:r>
              <a:rPr lang="en-US" dirty="0" err="1"/>
              <a:t>como</a:t>
            </a:r>
            <a:r>
              <a:rPr lang="en-US" dirty="0"/>
              <a:t> la causa</a:t>
            </a:r>
          </a:p>
          <a:p>
            <a:r>
              <a:rPr lang="en-US" dirty="0">
                <a:solidFill>
                  <a:schemeClr val="bg1"/>
                </a:solidFill>
              </a:rPr>
              <a:t>21 de </a:t>
            </a:r>
            <a:r>
              <a:rPr lang="en-US" dirty="0" err="1">
                <a:solidFill>
                  <a:schemeClr val="bg1"/>
                </a:solidFill>
              </a:rPr>
              <a:t>enero</a:t>
            </a:r>
            <a:r>
              <a:rPr lang="en-US" dirty="0">
                <a:solidFill>
                  <a:schemeClr val="bg1"/>
                </a:solidFill>
              </a:rPr>
              <a:t> de 2020: </a:t>
            </a:r>
            <a:r>
              <a:rPr lang="en-US" dirty="0"/>
              <a:t>Primer </a:t>
            </a:r>
            <a:r>
              <a:rPr lang="en-US" dirty="0" err="1"/>
              <a:t>caso</a:t>
            </a:r>
            <a:r>
              <a:rPr lang="en-US" dirty="0"/>
              <a:t> de COVID-19 </a:t>
            </a:r>
            <a:r>
              <a:rPr lang="en-US" dirty="0" err="1"/>
              <a:t>en</a:t>
            </a:r>
            <a:r>
              <a:rPr lang="en-US" dirty="0"/>
              <a:t> los </a:t>
            </a:r>
            <a:r>
              <a:rPr lang="en-US" dirty="0" err="1"/>
              <a:t>Estados</a:t>
            </a:r>
            <a:r>
              <a:rPr lang="en-US" dirty="0"/>
              <a:t> Unidos </a:t>
            </a:r>
            <a:r>
              <a:rPr lang="en-US" dirty="0" err="1"/>
              <a:t>fue</a:t>
            </a:r>
            <a:r>
              <a:rPr lang="en-US" dirty="0"/>
              <a:t> </a:t>
            </a:r>
            <a:r>
              <a:rPr lang="en-US" dirty="0" err="1"/>
              <a:t>detectado</a:t>
            </a:r>
            <a:endParaRPr lang="en-US" dirty="0"/>
          </a:p>
          <a:p>
            <a:r>
              <a:rPr lang="en-US" dirty="0">
                <a:solidFill>
                  <a:schemeClr val="bg1"/>
                </a:solidFill>
              </a:rPr>
              <a:t>30 de </a:t>
            </a:r>
            <a:r>
              <a:rPr lang="en-US" dirty="0" err="1">
                <a:solidFill>
                  <a:schemeClr val="bg1"/>
                </a:solidFill>
              </a:rPr>
              <a:t>enero</a:t>
            </a:r>
            <a:r>
              <a:rPr lang="en-US" dirty="0">
                <a:solidFill>
                  <a:schemeClr val="bg1"/>
                </a:solidFill>
              </a:rPr>
              <a:t> de 2020: </a:t>
            </a:r>
            <a:r>
              <a:rPr lang="en-US" dirty="0"/>
              <a:t>La OMS </a:t>
            </a:r>
            <a:r>
              <a:rPr lang="en-US" dirty="0" err="1"/>
              <a:t>declaró</a:t>
            </a:r>
            <a:r>
              <a:rPr lang="en-US" dirty="0"/>
              <a:t> "</a:t>
            </a:r>
            <a:r>
              <a:rPr lang="en-US" dirty="0" err="1"/>
              <a:t>Emergencia</a:t>
            </a:r>
            <a:r>
              <a:rPr lang="en-US" dirty="0"/>
              <a:t> de </a:t>
            </a:r>
            <a:r>
              <a:rPr lang="en-US" dirty="0" err="1"/>
              <a:t>Salud</a:t>
            </a:r>
            <a:r>
              <a:rPr lang="en-US" dirty="0"/>
              <a:t> </a:t>
            </a:r>
            <a:r>
              <a:rPr lang="en-US" dirty="0" err="1"/>
              <a:t>Pública</a:t>
            </a:r>
            <a:r>
              <a:rPr lang="en-US" dirty="0"/>
              <a:t> de </a:t>
            </a:r>
            <a:r>
              <a:rPr lang="en-US" dirty="0" err="1"/>
              <a:t>Preocupación</a:t>
            </a:r>
            <a:r>
              <a:rPr lang="en-US" dirty="0"/>
              <a:t> </a:t>
            </a:r>
            <a:r>
              <a:rPr lang="en-US" dirty="0" err="1"/>
              <a:t>Internacional</a:t>
            </a:r>
            <a:r>
              <a:rPr lang="en-US" dirty="0"/>
              <a:t>"</a:t>
            </a:r>
          </a:p>
          <a:p>
            <a:pPr fontAlgn="base"/>
            <a:r>
              <a:rPr lang="en-US" dirty="0">
                <a:solidFill>
                  <a:schemeClr val="bg1"/>
                </a:solidFill>
              </a:rPr>
              <a:t>11 de </a:t>
            </a:r>
            <a:r>
              <a:rPr lang="en-US" dirty="0" err="1">
                <a:solidFill>
                  <a:schemeClr val="bg1"/>
                </a:solidFill>
              </a:rPr>
              <a:t>marzo</a:t>
            </a:r>
            <a:r>
              <a:rPr lang="en-US" dirty="0">
                <a:solidFill>
                  <a:schemeClr val="bg1"/>
                </a:solidFill>
              </a:rPr>
              <a:t> de 2020: </a:t>
            </a:r>
            <a:r>
              <a:rPr lang="en-US" dirty="0"/>
              <a:t>la OMS </a:t>
            </a:r>
            <a:r>
              <a:rPr lang="en-US" dirty="0" err="1"/>
              <a:t>declara</a:t>
            </a:r>
            <a:r>
              <a:rPr lang="en-US" dirty="0"/>
              <a:t> COVID-19 </a:t>
            </a:r>
            <a:r>
              <a:rPr lang="en-US" dirty="0" err="1"/>
              <a:t>como</a:t>
            </a:r>
            <a:r>
              <a:rPr lang="en-US" dirty="0"/>
              <a:t> una </a:t>
            </a:r>
            <a:r>
              <a:rPr lang="en-US" dirty="0" err="1"/>
              <a:t>pandemia</a:t>
            </a:r>
            <a:endParaRPr lang="en-US" dirty="0"/>
          </a:p>
          <a:p>
            <a:pPr marL="0" indent="0" fontAlgn="base">
              <a:buNone/>
            </a:pPr>
            <a:endParaRPr lang="en-US" dirty="0"/>
          </a:p>
          <a:p>
            <a:pPr lvl="1" fontAlgn="base"/>
            <a:r>
              <a:rPr lang="en-US" dirty="0"/>
              <a:t>Más de 118,000 </a:t>
            </a:r>
            <a:r>
              <a:rPr lang="en-US" dirty="0" err="1"/>
              <a:t>casos</a:t>
            </a:r>
            <a:r>
              <a:rPr lang="en-US" dirty="0"/>
              <a:t> de la </a:t>
            </a:r>
            <a:r>
              <a:rPr lang="en-US" dirty="0" err="1"/>
              <a:t>enfermedad</a:t>
            </a:r>
            <a:r>
              <a:rPr lang="en-US" dirty="0"/>
              <a:t> de coronavirus-19 </a:t>
            </a:r>
            <a:r>
              <a:rPr lang="en-US" dirty="0" err="1"/>
              <a:t>en</a:t>
            </a:r>
            <a:r>
              <a:rPr lang="en-US" dirty="0"/>
              <a:t> </a:t>
            </a:r>
            <a:r>
              <a:rPr lang="en-US" dirty="0" err="1"/>
              <a:t>más</a:t>
            </a:r>
            <a:r>
              <a:rPr lang="en-US" dirty="0"/>
              <a:t> de 110 </a:t>
            </a:r>
            <a:r>
              <a:rPr lang="en-US" dirty="0" err="1"/>
              <a:t>países</a:t>
            </a:r>
            <a:r>
              <a:rPr lang="en-US" dirty="0"/>
              <a:t> y </a:t>
            </a:r>
            <a:r>
              <a:rPr lang="en-US" dirty="0" err="1"/>
              <a:t>territorios</a:t>
            </a:r>
            <a:r>
              <a:rPr lang="en-US" dirty="0"/>
              <a:t> entre </a:t>
            </a:r>
            <a:r>
              <a:rPr lang="en-US" dirty="0" err="1"/>
              <a:t>todo</a:t>
            </a:r>
            <a:r>
              <a:rPr lang="en-US" dirty="0"/>
              <a:t> el </a:t>
            </a:r>
            <a:r>
              <a:rPr lang="en-US" dirty="0" err="1"/>
              <a:t>mundo</a:t>
            </a:r>
            <a:r>
              <a:rPr lang="en-US" dirty="0"/>
              <a:t>, y </a:t>
            </a:r>
            <a:r>
              <a:rPr lang="en-US" dirty="0" err="1"/>
              <a:t>existe</a:t>
            </a:r>
            <a:r>
              <a:rPr lang="en-US" dirty="0"/>
              <a:t> un </a:t>
            </a:r>
            <a:r>
              <a:rPr lang="en-US" dirty="0" err="1"/>
              <a:t>riesgo</a:t>
            </a:r>
            <a:r>
              <a:rPr lang="en-US" dirty="0"/>
              <a:t> </a:t>
            </a:r>
            <a:r>
              <a:rPr lang="en-US" dirty="0" err="1"/>
              <a:t>sostenido</a:t>
            </a:r>
            <a:r>
              <a:rPr lang="en-US" dirty="0"/>
              <a:t> de un </a:t>
            </a:r>
            <a:r>
              <a:rPr lang="en-US" dirty="0" err="1"/>
              <a:t>aumento</a:t>
            </a:r>
            <a:r>
              <a:rPr lang="en-US" dirty="0"/>
              <a:t> de </a:t>
            </a:r>
            <a:r>
              <a:rPr lang="en-US" dirty="0" err="1"/>
              <a:t>propagación</a:t>
            </a:r>
            <a:r>
              <a:rPr lang="en-US" dirty="0"/>
              <a:t> </a:t>
            </a:r>
            <a:r>
              <a:rPr lang="en-US" dirty="0" err="1"/>
              <a:t>mundial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095051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b="1" dirty="0">
                <a:solidFill>
                  <a:schemeClr val="bg1"/>
                </a:solidFill>
                <a:latin typeface="+mn-lt"/>
              </a:rPr>
            </a:br>
            <a:r>
              <a:rPr lang="en-US" b="1" dirty="0">
                <a:solidFill>
                  <a:schemeClr val="bg1"/>
                </a:solidFill>
                <a:latin typeface="+mn-lt"/>
              </a:rPr>
              <a:t>Cómo </a:t>
            </a:r>
            <a:r>
              <a:rPr lang="en-US" b="1" dirty="0" err="1">
                <a:solidFill>
                  <a:schemeClr val="bg1"/>
                </a:solidFill>
                <a:latin typeface="+mn-lt"/>
              </a:rPr>
              <a:t>quitarse</a:t>
            </a:r>
            <a:r>
              <a:rPr lang="en-US" b="1" dirty="0">
                <a:solidFill>
                  <a:schemeClr val="bg1"/>
                </a:solidFill>
                <a:latin typeface="+mn-lt"/>
              </a:rPr>
              <a:t> una </a:t>
            </a:r>
            <a:r>
              <a:rPr lang="en-US" b="1" dirty="0" err="1">
                <a:solidFill>
                  <a:schemeClr val="bg1"/>
                </a:solidFill>
                <a:latin typeface="+mn-lt"/>
              </a:rPr>
              <a:t>bata</a:t>
            </a:r>
            <a:r>
              <a:rPr lang="en-US" b="1" dirty="0">
                <a:solidFill>
                  <a:schemeClr val="bg1"/>
                </a:solidFill>
                <a:latin typeface="+mn-lt"/>
              </a:rPr>
              <a:t> de </a:t>
            </a:r>
            <a:r>
              <a:rPr lang="en-US" b="1" dirty="0" err="1">
                <a:solidFill>
                  <a:schemeClr val="bg1"/>
                </a:solidFill>
                <a:latin typeface="+mn-lt"/>
              </a:rPr>
              <a:t>aislamiento</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824556" y="1613820"/>
            <a:ext cx="4572000" cy="4525963"/>
          </a:xfrm>
        </p:spPr>
        <p:txBody>
          <a:bodyPr>
            <a:normAutofit/>
          </a:bodyPr>
          <a:lstStyle/>
          <a:p>
            <a:r>
              <a:rPr lang="en-US" dirty="0" err="1"/>
              <a:t>Desate</a:t>
            </a:r>
            <a:r>
              <a:rPr lang="en-US" dirty="0"/>
              <a:t> los </a:t>
            </a:r>
            <a:r>
              <a:rPr lang="en-US" dirty="0" err="1"/>
              <a:t>hilos</a:t>
            </a:r>
            <a:r>
              <a:rPr lang="en-US" dirty="0"/>
              <a:t> </a:t>
            </a:r>
          </a:p>
          <a:p>
            <a:r>
              <a:rPr lang="en-US" dirty="0" err="1"/>
              <a:t>Quítese</a:t>
            </a:r>
            <a:r>
              <a:rPr lang="en-US" dirty="0"/>
              <a:t> la </a:t>
            </a:r>
            <a:r>
              <a:rPr lang="en-US" dirty="0" err="1"/>
              <a:t>bata</a:t>
            </a:r>
            <a:r>
              <a:rPr lang="en-US" dirty="0"/>
              <a:t> </a:t>
            </a:r>
            <a:r>
              <a:rPr lang="en-US" dirty="0" err="1"/>
              <a:t>lejos</a:t>
            </a:r>
            <a:r>
              <a:rPr lang="en-US" dirty="0"/>
              <a:t> del </a:t>
            </a:r>
            <a:r>
              <a:rPr lang="en-US" dirty="0" err="1"/>
              <a:t>cuello</a:t>
            </a:r>
            <a:r>
              <a:rPr lang="en-US" dirty="0"/>
              <a:t> y el </a:t>
            </a:r>
            <a:r>
              <a:rPr lang="en-US" dirty="0" err="1"/>
              <a:t>hombro</a:t>
            </a:r>
            <a:endParaRPr lang="en-US" dirty="0"/>
          </a:p>
          <a:p>
            <a:r>
              <a:rPr lang="en-US" dirty="0"/>
              <a:t> </a:t>
            </a:r>
            <a:r>
              <a:rPr lang="en-US" dirty="0" err="1"/>
              <a:t>Voltea</a:t>
            </a:r>
            <a:r>
              <a:rPr lang="en-US" dirty="0"/>
              <a:t> el </a:t>
            </a:r>
            <a:r>
              <a:rPr lang="en-US" dirty="0" err="1"/>
              <a:t>lado</a:t>
            </a:r>
            <a:r>
              <a:rPr lang="en-US" dirty="0"/>
              <a:t> </a:t>
            </a:r>
            <a:r>
              <a:rPr lang="en-US" dirty="0" err="1"/>
              <a:t>contaminado</a:t>
            </a:r>
            <a:r>
              <a:rPr lang="en-US" dirty="0"/>
              <a:t> </a:t>
            </a:r>
            <a:r>
              <a:rPr lang="en-US" dirty="0" err="1"/>
              <a:t>hacia</a:t>
            </a:r>
            <a:r>
              <a:rPr lang="en-US" dirty="0"/>
              <a:t> </a:t>
            </a:r>
            <a:r>
              <a:rPr lang="en-US" dirty="0" err="1"/>
              <a:t>adentro</a:t>
            </a:r>
            <a:r>
              <a:rPr lang="en-US" dirty="0"/>
              <a:t> </a:t>
            </a:r>
          </a:p>
          <a:p>
            <a:r>
              <a:rPr lang="en-US" dirty="0" err="1"/>
              <a:t>Doble</a:t>
            </a:r>
            <a:r>
              <a:rPr lang="en-US" dirty="0"/>
              <a:t> o </a:t>
            </a:r>
            <a:r>
              <a:rPr lang="en-US" dirty="0" err="1"/>
              <a:t>enrolle</a:t>
            </a:r>
            <a:r>
              <a:rPr lang="en-US" dirty="0"/>
              <a:t> </a:t>
            </a:r>
          </a:p>
          <a:p>
            <a:r>
              <a:rPr lang="en-US" dirty="0" err="1"/>
              <a:t>Descarte</a:t>
            </a:r>
            <a:endParaRPr lang="en-GB" dirty="0"/>
          </a:p>
        </p:txBody>
      </p:sp>
      <p:grpSp>
        <p:nvGrpSpPr>
          <p:cNvPr id="6" name="Group 9"/>
          <p:cNvGrpSpPr>
            <a:grpSpLocks/>
          </p:cNvGrpSpPr>
          <p:nvPr/>
        </p:nvGrpSpPr>
        <p:grpSpPr bwMode="auto">
          <a:xfrm>
            <a:off x="990600" y="1606097"/>
            <a:ext cx="3365841" cy="2661103"/>
            <a:chOff x="601" y="1084"/>
            <a:chExt cx="1577" cy="1554"/>
          </a:xfrm>
        </p:grpSpPr>
        <p:pic>
          <p:nvPicPr>
            <p:cNvPr id="7" name="Picture 6" descr="8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1084"/>
              <a:ext cx="880"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 y="1084"/>
              <a:ext cx="643"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8C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95" y="3172820"/>
            <a:ext cx="2112970" cy="307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960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Cómo </a:t>
            </a:r>
            <a:r>
              <a:rPr lang="en-US" b="1" dirty="0" err="1">
                <a:solidFill>
                  <a:schemeClr val="bg1"/>
                </a:solidFill>
                <a:latin typeface="+mn-lt"/>
                <a:cs typeface="Aharoni" panose="02010803020104030203" pitchFamily="2" charset="-79"/>
              </a:rPr>
              <a:t>quitarse</a:t>
            </a:r>
            <a:r>
              <a:rPr lang="en-US" b="1" dirty="0">
                <a:solidFill>
                  <a:schemeClr val="bg1"/>
                </a:solidFill>
                <a:latin typeface="+mn-lt"/>
                <a:cs typeface="Aharoni" panose="02010803020104030203" pitchFamily="2" charset="-79"/>
              </a:rPr>
              <a:t> una </a:t>
            </a:r>
            <a:r>
              <a:rPr lang="en-US" b="1" dirty="0" err="1">
                <a:solidFill>
                  <a:schemeClr val="bg1"/>
                </a:solidFill>
                <a:latin typeface="+mn-lt"/>
                <a:cs typeface="Aharoni" panose="02010803020104030203" pitchFamily="2" charset="-79"/>
              </a:rPr>
              <a:t>mascarilla</a:t>
            </a:r>
            <a:r>
              <a:rPr lang="en-US" b="1" dirty="0">
                <a:solidFill>
                  <a:schemeClr val="bg1"/>
                </a:solidFill>
                <a:latin typeface="+mn-lt"/>
                <a:cs typeface="Aharoni" panose="02010803020104030203" pitchFamily="2" charset="-79"/>
              </a:rPr>
              <a:t> </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53801" y="1830388"/>
            <a:ext cx="4547937" cy="4525963"/>
          </a:xfrm>
        </p:spPr>
        <p:txBody>
          <a:bodyPr/>
          <a:lstStyle/>
          <a:p>
            <a:r>
              <a:rPr lang="en-US" dirty="0" err="1"/>
              <a:t>Desate</a:t>
            </a:r>
            <a:r>
              <a:rPr lang="en-US" dirty="0"/>
              <a:t> la </a:t>
            </a:r>
            <a:r>
              <a:rPr lang="en-US" dirty="0" err="1"/>
              <a:t>parte</a:t>
            </a:r>
            <a:r>
              <a:rPr lang="en-US" dirty="0"/>
              <a:t> inferior, </a:t>
            </a:r>
            <a:r>
              <a:rPr lang="en-US" dirty="0" err="1"/>
              <a:t>luego</a:t>
            </a:r>
            <a:r>
              <a:rPr lang="en-US" dirty="0"/>
              <a:t> la </a:t>
            </a:r>
            <a:r>
              <a:rPr lang="en-US" dirty="0" err="1"/>
              <a:t>parte</a:t>
            </a:r>
            <a:r>
              <a:rPr lang="en-US" dirty="0"/>
              <a:t> superior</a:t>
            </a:r>
          </a:p>
          <a:p>
            <a:r>
              <a:rPr lang="en-US" dirty="0"/>
              <a:t> Retire de la </a:t>
            </a:r>
            <a:r>
              <a:rPr lang="en-US" dirty="0" err="1"/>
              <a:t>cara</a:t>
            </a:r>
            <a:r>
              <a:rPr lang="en-US" dirty="0"/>
              <a:t> y </a:t>
            </a:r>
            <a:r>
              <a:rPr lang="en-US" dirty="0" err="1"/>
              <a:t>deseche</a:t>
            </a:r>
            <a:r>
              <a:rPr lang="en-US" dirty="0"/>
              <a:t> la </a:t>
            </a:r>
            <a:r>
              <a:rPr lang="en-US" dirty="0" err="1"/>
              <a:t>mascarilla</a:t>
            </a:r>
            <a:endParaRPr lang="en-US" dirty="0"/>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83138" y="3450416"/>
            <a:ext cx="2879725" cy="30724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 y="1580148"/>
            <a:ext cx="268128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225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b="1" dirty="0">
                <a:solidFill>
                  <a:srgbClr val="080808"/>
                </a:solidFill>
                <a:ea typeface="+mj-ea"/>
                <a:cs typeface="+mj-cs"/>
              </a:rPr>
              <a:t>La </a:t>
            </a:r>
            <a:r>
              <a:rPr lang="en-US" sz="3600" b="1" kern="1200" dirty="0" err="1">
                <a:solidFill>
                  <a:srgbClr val="080808"/>
                </a:solidFill>
                <a:ea typeface="+mj-ea"/>
                <a:cs typeface="+mj-cs"/>
              </a:rPr>
              <a:t>Limpieza</a:t>
            </a:r>
            <a:endParaRPr lang="en-US" sz="3600" b="1" kern="1200" dirty="0">
              <a:solidFill>
                <a:srgbClr val="080808"/>
              </a:solidFill>
              <a:ea typeface="+mj-ea"/>
              <a:cs typeface="+mj-cs"/>
            </a:endParaRPr>
          </a:p>
        </p:txBody>
      </p:sp>
      <p:sp>
        <p:nvSpPr>
          <p:cNvPr id="23" name="Rectangle 22">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46985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1" dirty="0">
                <a:solidFill>
                  <a:schemeClr val="bg1"/>
                </a:solidFill>
                <a:latin typeface="+mn-lt"/>
              </a:rPr>
              <a:t>¿Por qué es importante la limpieza?</a:t>
            </a:r>
            <a:endParaRPr lang="en-US" b="1" dirty="0">
              <a:solidFill>
                <a:schemeClr val="bg1"/>
              </a:solidFill>
              <a:latin typeface="+mn-lt"/>
              <a:cs typeface="Aharoni" panose="02010803020104030203" pitchFamily="2" charset="-79"/>
            </a:endParaRPr>
          </a:p>
        </p:txBody>
      </p:sp>
      <p:sp>
        <p:nvSpPr>
          <p:cNvPr id="3" name="Content Placeholder 2"/>
          <p:cNvSpPr>
            <a:spLocks noGrp="1"/>
          </p:cNvSpPr>
          <p:nvPr>
            <p:ph sz="quarter" idx="1"/>
          </p:nvPr>
        </p:nvSpPr>
        <p:spPr/>
        <p:txBody>
          <a:bodyPr>
            <a:noAutofit/>
          </a:bodyPr>
          <a:lstStyle/>
          <a:p>
            <a:r>
              <a:rPr lang="es-ES" sz="3200" dirty="0"/>
              <a:t>Se cree que el coronavirus-19 vive en superficies (mesas, sillas)</a:t>
            </a:r>
          </a:p>
          <a:p>
            <a:r>
              <a:rPr lang="es-ES" sz="3200" dirty="0"/>
              <a:t> se cree que el coronavirus-19 vive en equipos médicos (termómetro, estetoscopio) </a:t>
            </a:r>
          </a:p>
          <a:p>
            <a:r>
              <a:rPr lang="es-ES" sz="3200" dirty="0"/>
              <a:t>Usted puede matar el coronavirus-19 a través de una limpieza adecuada</a:t>
            </a:r>
            <a:endParaRPr lang="en-US" sz="3200" dirty="0"/>
          </a:p>
        </p:txBody>
      </p:sp>
    </p:spTree>
    <p:extLst>
      <p:ext uri="{BB962C8B-B14F-4D97-AF65-F5344CB8AC3E}">
        <p14:creationId xmlns:p14="http://schemas.microsoft.com/office/powerpoint/2010/main" val="3716632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solidFill>
                  <a:schemeClr val="bg1"/>
                </a:solidFill>
                <a:latin typeface="+mn-lt"/>
                <a:cs typeface="Aharoni" panose="02010803020104030203" pitchFamily="2" charset="-79"/>
              </a:rPr>
              <a:t>Fortalezas</a:t>
            </a:r>
            <a:r>
              <a:rPr lang="en-US" b="1" dirty="0">
                <a:solidFill>
                  <a:schemeClr val="bg1"/>
                </a:solidFill>
                <a:latin typeface="+mn-lt"/>
                <a:cs typeface="Aharoni" panose="02010803020104030203" pitchFamily="2" charset="-79"/>
              </a:rPr>
              <a:t> de la </a:t>
            </a:r>
            <a:r>
              <a:rPr lang="en-US" b="1" dirty="0" err="1">
                <a:solidFill>
                  <a:schemeClr val="bg1"/>
                </a:solidFill>
                <a:latin typeface="+mn-lt"/>
                <a:cs typeface="Aharoni" panose="02010803020104030203" pitchFamily="2" charset="-79"/>
              </a:rPr>
              <a:t>solución</a:t>
            </a:r>
            <a:r>
              <a:rPr lang="en-US" b="1" dirty="0">
                <a:solidFill>
                  <a:schemeClr val="bg1"/>
                </a:solidFill>
                <a:latin typeface="+mn-lt"/>
                <a:cs typeface="Aharoni" panose="02010803020104030203" pitchFamily="2" charset="-79"/>
              </a:rPr>
              <a:t> de </a:t>
            </a:r>
            <a:r>
              <a:rPr lang="en-US" b="1" dirty="0" err="1">
                <a:solidFill>
                  <a:schemeClr val="bg1"/>
                </a:solidFill>
                <a:latin typeface="+mn-lt"/>
                <a:cs typeface="Aharoni" panose="02010803020104030203" pitchFamily="2" charset="-79"/>
              </a:rPr>
              <a:t>cloro</a:t>
            </a:r>
            <a:endParaRPr lang="en-US" b="1" dirty="0">
              <a:solidFill>
                <a:schemeClr val="bg1"/>
              </a:solidFill>
              <a:latin typeface="+mn-lt"/>
              <a:cs typeface="Aharoni" panose="02010803020104030203" pitchFamily="2" charset="-79"/>
            </a:endParaRPr>
          </a:p>
        </p:txBody>
      </p:sp>
      <p:sp>
        <p:nvSpPr>
          <p:cNvPr id="3" name="Content Placeholder 2"/>
          <p:cNvSpPr>
            <a:spLocks noGrp="1"/>
          </p:cNvSpPr>
          <p:nvPr>
            <p:ph sz="quarter" idx="1"/>
          </p:nvPr>
        </p:nvSpPr>
        <p:spPr>
          <a:xfrm>
            <a:off x="618978" y="1600200"/>
            <a:ext cx="10972800" cy="4572000"/>
          </a:xfrm>
        </p:spPr>
        <p:txBody>
          <a:bodyPr>
            <a:noAutofit/>
          </a:bodyPr>
          <a:lstStyle/>
          <a:p>
            <a:pPr>
              <a:spcAft>
                <a:spcPts val="1200"/>
              </a:spcAft>
            </a:pPr>
            <a:r>
              <a:rPr lang="en-US" dirty="0" err="1"/>
              <a:t>Solución</a:t>
            </a:r>
            <a:r>
              <a:rPr lang="en-US" dirty="0"/>
              <a:t> </a:t>
            </a:r>
            <a:r>
              <a:rPr lang="en-US" dirty="0" err="1"/>
              <a:t>fuerte</a:t>
            </a:r>
            <a:r>
              <a:rPr lang="en-US" dirty="0"/>
              <a:t> de </a:t>
            </a:r>
            <a:r>
              <a:rPr lang="en-US" dirty="0" err="1"/>
              <a:t>cloro</a:t>
            </a:r>
            <a:r>
              <a:rPr lang="en-US" dirty="0"/>
              <a:t> (0.5%) </a:t>
            </a:r>
          </a:p>
          <a:p>
            <a:pPr>
              <a:spcAft>
                <a:spcPts val="1200"/>
              </a:spcAft>
            </a:pPr>
            <a:r>
              <a:rPr lang="en-US" dirty="0"/>
              <a:t>Para </a:t>
            </a:r>
            <a:r>
              <a:rPr lang="en-US" dirty="0" err="1"/>
              <a:t>limpiar</a:t>
            </a:r>
            <a:r>
              <a:rPr lang="en-US" dirty="0"/>
              <a:t> (</a:t>
            </a:r>
            <a:r>
              <a:rPr lang="en-US" dirty="0" err="1"/>
              <a:t>cubos</a:t>
            </a:r>
            <a:r>
              <a:rPr lang="en-US" dirty="0"/>
              <a:t>, </a:t>
            </a:r>
            <a:r>
              <a:rPr lang="en-US" dirty="0" err="1"/>
              <a:t>equipo</a:t>
            </a:r>
            <a:r>
              <a:rPr lang="en-US" dirty="0"/>
              <a:t> </a:t>
            </a:r>
            <a:r>
              <a:rPr lang="en-US" dirty="0" err="1"/>
              <a:t>médico</a:t>
            </a:r>
            <a:r>
              <a:rPr lang="en-US" dirty="0"/>
              <a:t>)</a:t>
            </a:r>
          </a:p>
          <a:p>
            <a:pPr>
              <a:spcAft>
                <a:spcPts val="1200"/>
              </a:spcAft>
            </a:pPr>
            <a:r>
              <a:rPr lang="en-US" dirty="0"/>
              <a:t>Para </a:t>
            </a:r>
            <a:r>
              <a:rPr lang="en-US" dirty="0" err="1"/>
              <a:t>limpiar</a:t>
            </a:r>
            <a:r>
              <a:rPr lang="en-US" dirty="0"/>
              <a:t> </a:t>
            </a:r>
            <a:r>
              <a:rPr lang="en-US" dirty="0" err="1"/>
              <a:t>derrames</a:t>
            </a:r>
            <a:r>
              <a:rPr lang="en-US" dirty="0"/>
              <a:t> (</a:t>
            </a:r>
            <a:r>
              <a:rPr lang="en-US" dirty="0" err="1"/>
              <a:t>sangre</a:t>
            </a:r>
            <a:r>
              <a:rPr lang="en-US" dirty="0"/>
              <a:t>, </a:t>
            </a:r>
            <a:r>
              <a:rPr lang="en-US" dirty="0" err="1"/>
              <a:t>orina</a:t>
            </a:r>
            <a:r>
              <a:rPr lang="en-US" dirty="0"/>
              <a:t>, </a:t>
            </a:r>
            <a:r>
              <a:rPr lang="en-US" dirty="0" err="1"/>
              <a:t>vómito</a:t>
            </a:r>
            <a:r>
              <a:rPr lang="en-US" dirty="0"/>
              <a:t>, </a:t>
            </a:r>
            <a:r>
              <a:rPr lang="en-US" dirty="0" err="1"/>
              <a:t>heces</a:t>
            </a:r>
            <a:r>
              <a:rPr lang="en-US" dirty="0"/>
              <a:t>)</a:t>
            </a:r>
          </a:p>
          <a:p>
            <a:pPr>
              <a:spcAft>
                <a:spcPts val="1200"/>
              </a:spcAft>
            </a:pPr>
            <a:r>
              <a:rPr lang="en-US" dirty="0" err="1"/>
              <a:t>Solución</a:t>
            </a:r>
            <a:r>
              <a:rPr lang="en-US" dirty="0"/>
              <a:t> de </a:t>
            </a:r>
            <a:r>
              <a:rPr lang="en-US" dirty="0" err="1"/>
              <a:t>cloro</a:t>
            </a:r>
            <a:r>
              <a:rPr lang="en-US" dirty="0"/>
              <a:t> </a:t>
            </a:r>
            <a:r>
              <a:rPr lang="en-US" dirty="0" err="1"/>
              <a:t>débil</a:t>
            </a:r>
            <a:r>
              <a:rPr lang="en-US" dirty="0"/>
              <a:t> (0.05%)</a:t>
            </a:r>
          </a:p>
          <a:p>
            <a:pPr>
              <a:spcAft>
                <a:spcPts val="1200"/>
              </a:spcAft>
            </a:pPr>
            <a:r>
              <a:rPr lang="en-US" dirty="0" err="1"/>
              <a:t>Principalmente</a:t>
            </a:r>
            <a:r>
              <a:rPr lang="en-US" dirty="0"/>
              <a:t> para </a:t>
            </a:r>
            <a:r>
              <a:rPr lang="en-US" dirty="0" err="1"/>
              <a:t>lavarse</a:t>
            </a:r>
            <a:r>
              <a:rPr lang="en-US" dirty="0"/>
              <a:t> las manos</a:t>
            </a:r>
          </a:p>
          <a:p>
            <a:pPr>
              <a:spcAft>
                <a:spcPts val="1200"/>
              </a:spcAft>
            </a:pPr>
            <a:r>
              <a:rPr lang="en-US" dirty="0"/>
              <a:t>Para </a:t>
            </a:r>
            <a:r>
              <a:rPr lang="en-US" dirty="0" err="1"/>
              <a:t>remojar</a:t>
            </a:r>
            <a:r>
              <a:rPr lang="en-US" dirty="0"/>
              <a:t> el EPI </a:t>
            </a:r>
            <a:r>
              <a:rPr lang="en-US" dirty="0" err="1"/>
              <a:t>reutilizable</a:t>
            </a:r>
            <a:r>
              <a:rPr lang="en-US" dirty="0"/>
              <a:t> (</a:t>
            </a:r>
            <a:r>
              <a:rPr lang="en-US" dirty="0" err="1"/>
              <a:t>delantales</a:t>
            </a:r>
            <a:r>
              <a:rPr lang="en-US" dirty="0"/>
              <a:t>, </a:t>
            </a:r>
            <a:r>
              <a:rPr lang="en-US" dirty="0" err="1"/>
              <a:t>guantes</a:t>
            </a:r>
            <a:r>
              <a:rPr lang="en-US" dirty="0"/>
              <a:t>, </a:t>
            </a:r>
            <a:r>
              <a:rPr lang="en-US" dirty="0" err="1"/>
              <a:t>botas</a:t>
            </a:r>
            <a:r>
              <a:rPr lang="en-US" dirty="0"/>
              <a:t>, gafas)</a:t>
            </a:r>
            <a:endParaRPr lang="en-US" sz="3200" dirty="0"/>
          </a:p>
        </p:txBody>
      </p:sp>
    </p:spTree>
    <p:extLst>
      <p:ext uri="{BB962C8B-B14F-4D97-AF65-F5344CB8AC3E}">
        <p14:creationId xmlns:p14="http://schemas.microsoft.com/office/powerpoint/2010/main" val="4141317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err="1">
                <a:solidFill>
                  <a:schemeClr val="bg1"/>
                </a:solidFill>
                <a:latin typeface="+mn-lt"/>
                <a:cs typeface="Aharoni" panose="02010803020104030203" pitchFamily="2" charset="-79"/>
              </a:rPr>
              <a:t>Solución</a:t>
            </a:r>
            <a:r>
              <a:rPr lang="en-US" b="1" dirty="0">
                <a:solidFill>
                  <a:schemeClr val="bg1"/>
                </a:solidFill>
                <a:latin typeface="+mn-lt"/>
                <a:cs typeface="Aharoni" panose="02010803020104030203" pitchFamily="2" charset="-79"/>
              </a:rPr>
              <a:t> de </a:t>
            </a:r>
            <a:r>
              <a:rPr lang="en-US" b="1" dirty="0" err="1">
                <a:solidFill>
                  <a:schemeClr val="bg1"/>
                </a:solidFill>
                <a:latin typeface="+mn-lt"/>
                <a:cs typeface="Aharoni" panose="02010803020104030203" pitchFamily="2" charset="-79"/>
              </a:rPr>
              <a:t>cloro</a:t>
            </a:r>
            <a:r>
              <a:rPr lang="en-US" b="1" dirty="0">
                <a:solidFill>
                  <a:schemeClr val="bg1"/>
                </a:solidFill>
                <a:latin typeface="+mn-lt"/>
                <a:cs typeface="Aharoni" panose="02010803020104030203" pitchFamily="2" charset="-79"/>
              </a:rPr>
              <a:t> </a:t>
            </a:r>
          </a:p>
        </p:txBody>
      </p:sp>
      <p:sp>
        <p:nvSpPr>
          <p:cNvPr id="3" name="Content Placeholder 2"/>
          <p:cNvSpPr>
            <a:spLocks noGrp="1"/>
          </p:cNvSpPr>
          <p:nvPr>
            <p:ph sz="quarter" idx="1"/>
          </p:nvPr>
        </p:nvSpPr>
        <p:spPr/>
        <p:txBody>
          <a:bodyPr>
            <a:noAutofit/>
          </a:bodyPr>
          <a:lstStyle/>
          <a:p>
            <a:pPr marL="0" indent="0">
              <a:spcAft>
                <a:spcPts val="1200"/>
              </a:spcAft>
              <a:buNone/>
            </a:pPr>
            <a:r>
              <a:rPr lang="es-ES" sz="3200" dirty="0"/>
              <a:t>El cloro pierde su fuerza con el tiempo </a:t>
            </a:r>
          </a:p>
          <a:p>
            <a:pPr lvl="1">
              <a:spcAft>
                <a:spcPts val="1200"/>
              </a:spcAft>
            </a:pPr>
            <a:r>
              <a:rPr lang="es-ES" sz="2800" dirty="0"/>
              <a:t>Todos los días deseche la solución de cloro anterior</a:t>
            </a:r>
          </a:p>
          <a:p>
            <a:pPr lvl="1">
              <a:spcAft>
                <a:spcPts val="1200"/>
              </a:spcAft>
            </a:pPr>
            <a:r>
              <a:rPr lang="es-ES" sz="2800" dirty="0"/>
              <a:t>Todos los días haga una nueva solución de cloro</a:t>
            </a:r>
          </a:p>
          <a:p>
            <a:pPr marL="0" indent="0">
              <a:spcAft>
                <a:spcPts val="1200"/>
              </a:spcAft>
              <a:buNone/>
            </a:pPr>
            <a:endParaRPr lang="es-ES" sz="3200" dirty="0"/>
          </a:p>
          <a:p>
            <a:pPr marL="0" indent="0">
              <a:spcAft>
                <a:spcPts val="1200"/>
              </a:spcAft>
              <a:buNone/>
            </a:pPr>
            <a:r>
              <a:rPr lang="es-ES" sz="3200" dirty="0"/>
              <a:t>La luz solar debilita la solución de cloro </a:t>
            </a:r>
          </a:p>
          <a:p>
            <a:pPr lvl="1">
              <a:spcAft>
                <a:spcPts val="1200"/>
              </a:spcAft>
            </a:pPr>
            <a:r>
              <a:rPr lang="es-ES" sz="2800" dirty="0"/>
              <a:t>Mantiene la solución de cloro lejos de la luz solar</a:t>
            </a:r>
            <a:endParaRPr lang="en-US" sz="2800" dirty="0"/>
          </a:p>
        </p:txBody>
      </p:sp>
    </p:spTree>
    <p:extLst>
      <p:ext uri="{BB962C8B-B14F-4D97-AF65-F5344CB8AC3E}">
        <p14:creationId xmlns:p14="http://schemas.microsoft.com/office/powerpoint/2010/main" val="3236472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895" y="94220"/>
            <a:ext cx="11000936" cy="769441"/>
          </a:xfrm>
          <a:prstGeom prst="rect">
            <a:avLst/>
          </a:prstGeom>
          <a:noFill/>
          <a:ln>
            <a:solidFill>
              <a:schemeClr val="accent1"/>
            </a:solidFill>
          </a:ln>
        </p:spPr>
        <p:txBody>
          <a:bodyPr wrap="square" rtlCol="0">
            <a:spAutoFit/>
          </a:bodyPr>
          <a:lstStyle/>
          <a:p>
            <a:pPr algn="ctr"/>
            <a:r>
              <a:rPr lang="en-US" sz="4400" b="1" dirty="0">
                <a:solidFill>
                  <a:schemeClr val="bg1"/>
                </a:solidFill>
                <a:latin typeface="+mj-lt"/>
                <a:ea typeface="+mj-ea"/>
                <a:cs typeface="Aharoni" panose="02010803020104030203" pitchFamily="2" charset="-79"/>
              </a:rPr>
              <a:t>Cómo </a:t>
            </a:r>
            <a:r>
              <a:rPr lang="en-US" sz="4400" b="1" dirty="0" err="1">
                <a:solidFill>
                  <a:schemeClr val="bg1"/>
                </a:solidFill>
                <a:latin typeface="+mj-lt"/>
                <a:ea typeface="+mj-ea"/>
                <a:cs typeface="Aharoni" panose="02010803020104030203" pitchFamily="2" charset="-79"/>
              </a:rPr>
              <a:t>hacer</a:t>
            </a:r>
            <a:r>
              <a:rPr lang="en-US" sz="4400" b="1" dirty="0">
                <a:solidFill>
                  <a:schemeClr val="bg1"/>
                </a:solidFill>
                <a:latin typeface="+mj-lt"/>
                <a:ea typeface="+mj-ea"/>
                <a:cs typeface="Aharoni" panose="02010803020104030203" pitchFamily="2" charset="-79"/>
              </a:rPr>
              <a:t> una </a:t>
            </a:r>
            <a:r>
              <a:rPr lang="en-US" sz="4400" b="1" dirty="0" err="1">
                <a:solidFill>
                  <a:schemeClr val="bg1"/>
                </a:solidFill>
                <a:latin typeface="+mj-lt"/>
                <a:ea typeface="+mj-ea"/>
                <a:cs typeface="Aharoni" panose="02010803020104030203" pitchFamily="2" charset="-79"/>
              </a:rPr>
              <a:t>solución</a:t>
            </a:r>
            <a:r>
              <a:rPr lang="en-US" sz="4400" b="1" dirty="0">
                <a:solidFill>
                  <a:schemeClr val="bg1"/>
                </a:solidFill>
                <a:latin typeface="+mj-lt"/>
                <a:ea typeface="+mj-ea"/>
                <a:cs typeface="Aharoni" panose="02010803020104030203" pitchFamily="2" charset="-79"/>
              </a:rPr>
              <a:t> </a:t>
            </a:r>
            <a:r>
              <a:rPr lang="en-US" sz="4400" b="1" dirty="0" err="1">
                <a:solidFill>
                  <a:schemeClr val="bg1"/>
                </a:solidFill>
                <a:latin typeface="+mj-lt"/>
                <a:ea typeface="+mj-ea"/>
                <a:cs typeface="Aharoni" panose="02010803020104030203" pitchFamily="2" charset="-79"/>
              </a:rPr>
              <a:t>fuerte</a:t>
            </a:r>
            <a:r>
              <a:rPr lang="en-US" sz="4400" b="1" dirty="0">
                <a:solidFill>
                  <a:schemeClr val="bg1"/>
                </a:solidFill>
                <a:latin typeface="+mj-lt"/>
                <a:ea typeface="+mj-ea"/>
                <a:cs typeface="Aharoni" panose="02010803020104030203" pitchFamily="2" charset="-79"/>
              </a:rPr>
              <a:t> de </a:t>
            </a:r>
            <a:r>
              <a:rPr lang="en-US" sz="4400" b="1" dirty="0" err="1">
                <a:solidFill>
                  <a:schemeClr val="bg1"/>
                </a:solidFill>
                <a:latin typeface="+mj-lt"/>
                <a:ea typeface="+mj-ea"/>
                <a:cs typeface="Aharoni" panose="02010803020104030203" pitchFamily="2" charset="-79"/>
              </a:rPr>
              <a:t>cloro</a:t>
            </a:r>
            <a:r>
              <a:rPr lang="en-US" sz="4400" b="1" dirty="0">
                <a:solidFill>
                  <a:schemeClr val="bg1"/>
                </a:solidFill>
                <a:latin typeface="+mj-lt"/>
                <a:ea typeface="+mj-ea"/>
                <a:cs typeface="Aharoni" panose="02010803020104030203" pitchFamily="2" charset="-79"/>
              </a:rPr>
              <a:t> (0.5%)</a:t>
            </a:r>
          </a:p>
        </p:txBody>
      </p:sp>
      <p:sp>
        <p:nvSpPr>
          <p:cNvPr id="3" name="TextBox 2"/>
          <p:cNvSpPr txBox="1"/>
          <p:nvPr/>
        </p:nvSpPr>
        <p:spPr>
          <a:xfrm>
            <a:off x="1676399" y="811352"/>
            <a:ext cx="8972843" cy="1200329"/>
          </a:xfrm>
          <a:prstGeom prst="rect">
            <a:avLst/>
          </a:prstGeom>
          <a:solidFill>
            <a:schemeClr val="accent1">
              <a:alpha val="28000"/>
            </a:schemeClr>
          </a:solidFill>
          <a:ln w="12700">
            <a:solidFill>
              <a:schemeClr val="tx1"/>
            </a:solidFill>
          </a:ln>
        </p:spPr>
        <p:txBody>
          <a:bodyPr wrap="square" rtlCol="0">
            <a:spAutoFit/>
          </a:bodyPr>
          <a:lstStyle/>
          <a:p>
            <a:r>
              <a:rPr lang="en-US" dirty="0"/>
              <a:t>Se </a:t>
            </a:r>
            <a:r>
              <a:rPr lang="en-US" dirty="0" err="1"/>
              <a:t>deben</a:t>
            </a:r>
            <a:r>
              <a:rPr lang="en-US" dirty="0"/>
              <a:t> </a:t>
            </a:r>
            <a:r>
              <a:rPr lang="en-US" dirty="0" err="1"/>
              <a:t>usar</a:t>
            </a:r>
            <a:r>
              <a:rPr lang="en-US" dirty="0"/>
              <a:t> </a:t>
            </a:r>
            <a:r>
              <a:rPr lang="en-US" dirty="0" err="1"/>
              <a:t>soluciones</a:t>
            </a:r>
            <a:r>
              <a:rPr lang="en-US" dirty="0"/>
              <a:t> de </a:t>
            </a:r>
            <a:r>
              <a:rPr lang="en-US" dirty="0" err="1"/>
              <a:t>cloro</a:t>
            </a:r>
            <a:r>
              <a:rPr lang="en-US" dirty="0"/>
              <a:t> de 0.5% para DESINFECTAR OBJETOS (</a:t>
            </a:r>
            <a:r>
              <a:rPr lang="en-US" dirty="0" err="1"/>
              <a:t>pisos</a:t>
            </a:r>
            <a:r>
              <a:rPr lang="en-US" dirty="0"/>
              <a:t>, </a:t>
            </a:r>
            <a:r>
              <a:rPr lang="en-US" dirty="0" err="1"/>
              <a:t>mostradores</a:t>
            </a:r>
            <a:r>
              <a:rPr lang="en-US" dirty="0"/>
              <a:t>, </a:t>
            </a:r>
            <a:r>
              <a:rPr lang="en-US" dirty="0" err="1"/>
              <a:t>barandas</a:t>
            </a:r>
            <a:r>
              <a:rPr lang="en-US" dirty="0"/>
              <a:t>, </a:t>
            </a:r>
            <a:r>
              <a:rPr lang="en-US" dirty="0" err="1"/>
              <a:t>equipo</a:t>
            </a:r>
            <a:r>
              <a:rPr lang="en-US" dirty="0"/>
              <a:t> </a:t>
            </a:r>
            <a:r>
              <a:rPr lang="en-US" dirty="0" err="1"/>
              <a:t>médico</a:t>
            </a:r>
            <a:r>
              <a:rPr lang="en-US" dirty="0"/>
              <a:t>)</a:t>
            </a:r>
          </a:p>
          <a:p>
            <a:endParaRPr lang="en-US" dirty="0"/>
          </a:p>
          <a:p>
            <a:r>
              <a:rPr lang="en-US" dirty="0"/>
              <a:t> </a:t>
            </a:r>
            <a:r>
              <a:rPr lang="en-US" dirty="0" err="1"/>
              <a:t>Haga</a:t>
            </a:r>
            <a:r>
              <a:rPr lang="en-US" dirty="0"/>
              <a:t> una </a:t>
            </a:r>
            <a:r>
              <a:rPr lang="en-US" dirty="0" err="1"/>
              <a:t>solución</a:t>
            </a:r>
            <a:r>
              <a:rPr lang="en-US" dirty="0"/>
              <a:t> de </a:t>
            </a:r>
            <a:r>
              <a:rPr lang="en-US" dirty="0" err="1"/>
              <a:t>cloro</a:t>
            </a:r>
            <a:r>
              <a:rPr lang="en-US" dirty="0"/>
              <a:t> </a:t>
            </a:r>
            <a:r>
              <a:rPr lang="en-US" dirty="0" err="1"/>
              <a:t>todos</a:t>
            </a:r>
            <a:r>
              <a:rPr lang="en-US" dirty="0"/>
              <a:t> los </a:t>
            </a:r>
            <a:r>
              <a:rPr lang="en-US" dirty="0" err="1"/>
              <a:t>días</a:t>
            </a:r>
            <a:r>
              <a:rPr lang="en-US" dirty="0"/>
              <a:t>. Si la </a:t>
            </a:r>
            <a:r>
              <a:rPr lang="en-US" dirty="0" err="1"/>
              <a:t>solución</a:t>
            </a:r>
            <a:r>
              <a:rPr lang="en-US" dirty="0"/>
              <a:t> de </a:t>
            </a:r>
            <a:r>
              <a:rPr lang="en-US" dirty="0" err="1"/>
              <a:t>cloro</a:t>
            </a:r>
            <a:r>
              <a:rPr lang="en-US" dirty="0"/>
              <a:t> </a:t>
            </a:r>
            <a:r>
              <a:rPr lang="en-US" dirty="0" err="1"/>
              <a:t>tiene</a:t>
            </a:r>
            <a:r>
              <a:rPr lang="en-US" dirty="0"/>
              <a:t> </a:t>
            </a:r>
            <a:r>
              <a:rPr lang="en-US" dirty="0" err="1"/>
              <a:t>más</a:t>
            </a:r>
            <a:r>
              <a:rPr lang="en-US" dirty="0"/>
              <a:t> de 1 </a:t>
            </a:r>
            <a:r>
              <a:rPr lang="en-US" dirty="0" err="1"/>
              <a:t>día</a:t>
            </a:r>
            <a:r>
              <a:rPr lang="en-US" dirty="0"/>
              <a:t>, </a:t>
            </a:r>
            <a:r>
              <a:rPr lang="en-US" dirty="0" err="1"/>
              <a:t>deséchela</a:t>
            </a:r>
            <a:endParaRPr lang="en-US" dirty="0"/>
          </a:p>
        </p:txBody>
      </p:sp>
      <p:pic>
        <p:nvPicPr>
          <p:cNvPr id="1027" name="Picture 3" descr="C:\Users\whz2\AppData\Local\Microsoft\Windows\Temporary Internet Files\Content.IE5\8YL1AWDD\MC9002900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183" y="2032881"/>
            <a:ext cx="1550698" cy="18369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76399" y="4201180"/>
            <a:ext cx="2167474" cy="523220"/>
          </a:xfrm>
          <a:prstGeom prst="rect">
            <a:avLst/>
          </a:prstGeom>
          <a:noFill/>
        </p:spPr>
        <p:txBody>
          <a:bodyPr wrap="square" rtlCol="0">
            <a:spAutoFit/>
          </a:bodyPr>
          <a:lstStyle/>
          <a:p>
            <a:r>
              <a:rPr lang="en-US" sz="2800" b="1" dirty="0"/>
              <a:t>20</a:t>
            </a:r>
            <a:r>
              <a:rPr lang="en-US" b="1" dirty="0"/>
              <a:t> </a:t>
            </a:r>
            <a:r>
              <a:rPr lang="en-US" b="1" dirty="0" err="1"/>
              <a:t>Litros</a:t>
            </a:r>
            <a:r>
              <a:rPr lang="en-US" b="1" dirty="0"/>
              <a:t> de </a:t>
            </a:r>
            <a:r>
              <a:rPr lang="en-US" b="1" dirty="0" err="1"/>
              <a:t>agua</a:t>
            </a:r>
            <a:endParaRPr lang="en-US" b="1" dirty="0"/>
          </a:p>
        </p:txBody>
      </p:sp>
      <p:sp>
        <p:nvSpPr>
          <p:cNvPr id="19" name="Plus 18"/>
          <p:cNvSpPr/>
          <p:nvPr/>
        </p:nvSpPr>
        <p:spPr>
          <a:xfrm>
            <a:off x="3810000" y="2723444"/>
            <a:ext cx="914400" cy="914400"/>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604004" y="3281756"/>
            <a:ext cx="983926" cy="787925"/>
          </a:xfrm>
          <a:prstGeom prst="rect">
            <a:avLst/>
          </a:prstGeom>
        </p:spPr>
      </p:pic>
      <p:sp>
        <p:nvSpPr>
          <p:cNvPr id="42" name="TextBox 41"/>
          <p:cNvSpPr txBox="1"/>
          <p:nvPr/>
        </p:nvSpPr>
        <p:spPr>
          <a:xfrm>
            <a:off x="1406769" y="5967943"/>
            <a:ext cx="9411286" cy="646331"/>
          </a:xfrm>
          <a:prstGeom prst="rect">
            <a:avLst/>
          </a:prstGeom>
          <a:noFill/>
          <a:ln w="25400" cmpd="sng">
            <a:solidFill>
              <a:srgbClr val="FF0000"/>
            </a:solidFill>
          </a:ln>
        </p:spPr>
        <p:txBody>
          <a:bodyPr wrap="square" rtlCol="0">
            <a:spAutoFit/>
          </a:bodyPr>
          <a:lstStyle/>
          <a:p>
            <a:pPr algn="ctr"/>
            <a:r>
              <a:rPr lang="es-ES" b="1" dirty="0">
                <a:solidFill>
                  <a:srgbClr val="FF0000"/>
                </a:solidFill>
              </a:rPr>
              <a:t>PRECAUCIÓN</a:t>
            </a:r>
            <a:r>
              <a:rPr lang="es-ES" b="1" dirty="0">
                <a:solidFill>
                  <a:srgbClr val="C00000"/>
                </a:solidFill>
              </a:rPr>
              <a:t>: </a:t>
            </a:r>
            <a:r>
              <a:rPr lang="es-ES" dirty="0"/>
              <a:t>El cloro puede arder. ¡Siempre use guantes y gafas protectoras cerca de gránulos de cloro y soluciones fuertes! Esta mezcla es variable debido a la concentración de lejía utilizada.</a:t>
            </a:r>
            <a:endParaRPr lang="en-US" b="1"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905775" y="3281756"/>
            <a:ext cx="983926" cy="78792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76432" y="3281756"/>
            <a:ext cx="983926" cy="78792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537796" y="3245521"/>
            <a:ext cx="983926" cy="78792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604004" y="2192632"/>
            <a:ext cx="983926" cy="78792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402127" y="2214956"/>
            <a:ext cx="983926" cy="78792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42107" y="2214956"/>
            <a:ext cx="983926" cy="78792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862821" y="2214956"/>
            <a:ext cx="983926" cy="78792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499695" y="2178721"/>
            <a:ext cx="983926" cy="78792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377461" y="3226156"/>
            <a:ext cx="1070638" cy="857364"/>
          </a:xfrm>
          <a:prstGeom prst="rect">
            <a:avLst/>
          </a:prstGeom>
        </p:spPr>
      </p:pic>
      <p:sp>
        <p:nvSpPr>
          <p:cNvPr id="4" name="TextBox 3"/>
          <p:cNvSpPr txBox="1"/>
          <p:nvPr/>
        </p:nvSpPr>
        <p:spPr>
          <a:xfrm>
            <a:off x="8767946" y="2395299"/>
            <a:ext cx="1695266" cy="1938992"/>
          </a:xfrm>
          <a:prstGeom prst="rect">
            <a:avLst/>
          </a:prstGeom>
          <a:noFill/>
        </p:spPr>
        <p:txBody>
          <a:bodyPr wrap="square" rtlCol="0">
            <a:spAutoFit/>
          </a:bodyPr>
          <a:lstStyle/>
          <a:p>
            <a:r>
              <a:rPr lang="en-US" sz="2400" b="1" dirty="0"/>
              <a:t>REVUELVA CON UN UTENSILIO POR 10 SEGUNDOS</a:t>
            </a:r>
          </a:p>
        </p:txBody>
      </p:sp>
      <p:sp>
        <p:nvSpPr>
          <p:cNvPr id="5" name="TextBox 4"/>
          <p:cNvSpPr txBox="1"/>
          <p:nvPr/>
        </p:nvSpPr>
        <p:spPr>
          <a:xfrm>
            <a:off x="2223903" y="4876800"/>
            <a:ext cx="7620000" cy="1077218"/>
          </a:xfrm>
          <a:prstGeom prst="rect">
            <a:avLst/>
          </a:prstGeom>
          <a:noFill/>
        </p:spPr>
        <p:txBody>
          <a:bodyPr wrap="square" rtlCol="0">
            <a:spAutoFit/>
          </a:bodyPr>
          <a:lstStyle/>
          <a:p>
            <a:pPr algn="ctr"/>
            <a:r>
              <a:rPr lang="en-US" sz="2400" dirty="0"/>
              <a:t>Escribe </a:t>
            </a:r>
            <a:r>
              <a:rPr lang="en-US" sz="2400" dirty="0" err="1"/>
              <a:t>en</a:t>
            </a:r>
            <a:r>
              <a:rPr lang="en-US" sz="2400" dirty="0"/>
              <a:t> el </a:t>
            </a:r>
            <a:r>
              <a:rPr lang="en-US" sz="2400" dirty="0" err="1"/>
              <a:t>cubo</a:t>
            </a:r>
            <a:r>
              <a:rPr lang="en-US" sz="2400" dirty="0"/>
              <a:t>: </a:t>
            </a:r>
            <a:r>
              <a:rPr lang="en-US" sz="2400" b="1" dirty="0"/>
              <a:t>“SOLUCIÓN FUERTE DE CLORO (0.5%)”</a:t>
            </a:r>
          </a:p>
          <a:p>
            <a:pPr algn="ctr"/>
            <a:endParaRPr lang="en-US" sz="800" b="1" dirty="0"/>
          </a:p>
          <a:p>
            <a:pPr algn="ctr"/>
            <a:endParaRPr lang="en-US" sz="800" b="1" dirty="0"/>
          </a:p>
          <a:p>
            <a:pPr algn="ctr"/>
            <a:r>
              <a:rPr lang="en-US" sz="2400" b="1" dirty="0"/>
              <a:t>ESPERE 30 MINUTOS ANTES DE USAR</a:t>
            </a:r>
          </a:p>
        </p:txBody>
      </p:sp>
      <p:sp>
        <p:nvSpPr>
          <p:cNvPr id="30" name="TextBox 29"/>
          <p:cNvSpPr txBox="1"/>
          <p:nvPr/>
        </p:nvSpPr>
        <p:spPr>
          <a:xfrm>
            <a:off x="4805269" y="4221967"/>
            <a:ext cx="5038633" cy="523220"/>
          </a:xfrm>
          <a:prstGeom prst="rect">
            <a:avLst/>
          </a:prstGeom>
          <a:noFill/>
        </p:spPr>
        <p:txBody>
          <a:bodyPr wrap="square" rtlCol="0">
            <a:spAutoFit/>
          </a:bodyPr>
          <a:lstStyle/>
          <a:p>
            <a:r>
              <a:rPr lang="en-US" sz="2800" b="1" dirty="0"/>
              <a:t>10</a:t>
            </a:r>
            <a:r>
              <a:rPr lang="en-US" b="1" dirty="0"/>
              <a:t> CUCHARADAS DE LEJÍA</a:t>
            </a:r>
          </a:p>
        </p:txBody>
      </p:sp>
    </p:spTree>
    <p:extLst>
      <p:ext uri="{BB962C8B-B14F-4D97-AF65-F5344CB8AC3E}">
        <p14:creationId xmlns:p14="http://schemas.microsoft.com/office/powerpoint/2010/main" val="1571827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err="1">
                <a:solidFill>
                  <a:schemeClr val="bg1"/>
                </a:solidFill>
                <a:latin typeface="+mn-lt"/>
                <a:cs typeface="Aharoni" panose="02010803020104030203" pitchFamily="2" charset="-79"/>
              </a:rPr>
              <a:t>Cosas</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importantes</a:t>
            </a:r>
            <a:r>
              <a:rPr lang="en-US" b="1" dirty="0">
                <a:solidFill>
                  <a:schemeClr val="bg1"/>
                </a:solidFill>
                <a:latin typeface="+mn-lt"/>
                <a:cs typeface="Aharoni" panose="02010803020104030203" pitchFamily="2" charset="-79"/>
              </a:rPr>
              <a:t> para recorder al </a:t>
            </a:r>
            <a:r>
              <a:rPr lang="en-US" b="1" dirty="0" err="1">
                <a:solidFill>
                  <a:schemeClr val="bg1"/>
                </a:solidFill>
                <a:latin typeface="+mn-lt"/>
                <a:cs typeface="Aharoni" panose="02010803020104030203" pitchFamily="2" charset="-79"/>
              </a:rPr>
              <a:t>limpiar</a:t>
            </a:r>
            <a:endParaRPr lang="en-US" b="1" dirty="0">
              <a:solidFill>
                <a:schemeClr val="bg1"/>
              </a:solidFill>
              <a:latin typeface="+mn-lt"/>
              <a:cs typeface="Aharoni" panose="02010803020104030203" pitchFamily="2" charset="-79"/>
            </a:endParaRPr>
          </a:p>
        </p:txBody>
      </p:sp>
      <p:sp>
        <p:nvSpPr>
          <p:cNvPr id="3" name="Content Placeholder 2"/>
          <p:cNvSpPr>
            <a:spLocks noGrp="1"/>
          </p:cNvSpPr>
          <p:nvPr>
            <p:ph sz="quarter" idx="1"/>
          </p:nvPr>
        </p:nvSpPr>
        <p:spPr>
          <a:xfrm>
            <a:off x="618977" y="1600201"/>
            <a:ext cx="10958733" cy="4525963"/>
          </a:xfrm>
        </p:spPr>
        <p:txBody>
          <a:bodyPr/>
          <a:lstStyle/>
          <a:p>
            <a:pPr>
              <a:lnSpc>
                <a:spcPct val="200000"/>
              </a:lnSpc>
            </a:pPr>
            <a:r>
              <a:rPr lang="es-ES" b="1" dirty="0"/>
              <a:t>NUNCA</a:t>
            </a:r>
            <a:r>
              <a:rPr lang="es-ES" dirty="0"/>
              <a:t> sumerge una toalla sucia en un cubo de cloro</a:t>
            </a:r>
          </a:p>
          <a:p>
            <a:pPr>
              <a:lnSpc>
                <a:spcPct val="200000"/>
              </a:lnSpc>
            </a:pPr>
            <a:r>
              <a:rPr lang="es-ES" b="1" dirty="0"/>
              <a:t>NO</a:t>
            </a:r>
            <a:r>
              <a:rPr lang="es-ES" dirty="0"/>
              <a:t> limpie ni pase las superficies con una toalla seca.</a:t>
            </a:r>
          </a:p>
          <a:p>
            <a:pPr>
              <a:lnSpc>
                <a:spcPct val="200000"/>
              </a:lnSpc>
            </a:pPr>
            <a:r>
              <a:rPr lang="es-ES" dirty="0"/>
              <a:t>NO reutilice las toallas, use solo toallas desechables </a:t>
            </a:r>
          </a:p>
          <a:p>
            <a:pPr>
              <a:lnSpc>
                <a:spcPct val="200000"/>
              </a:lnSpc>
            </a:pPr>
            <a:r>
              <a:rPr lang="es-ES" dirty="0"/>
              <a:t>Muévase lentamente, </a:t>
            </a:r>
            <a:r>
              <a:rPr lang="es-ES" b="1" dirty="0"/>
              <a:t>NO</a:t>
            </a:r>
            <a:r>
              <a:rPr lang="es-ES" dirty="0"/>
              <a:t> salpique ni rocíe</a:t>
            </a:r>
            <a:endParaRPr lang="en-US" dirty="0"/>
          </a:p>
        </p:txBody>
      </p:sp>
    </p:spTree>
    <p:extLst>
      <p:ext uri="{BB962C8B-B14F-4D97-AF65-F5344CB8AC3E}">
        <p14:creationId xmlns:p14="http://schemas.microsoft.com/office/powerpoint/2010/main" val="2211747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A443440B-5210-9A4A-8F7E-56ECA8F3E064}"/>
              </a:ext>
            </a:extLst>
          </p:cNvPr>
          <p:cNvSpPr>
            <a:spLocks noGrp="1"/>
          </p:cNvSpPr>
          <p:nvPr>
            <p:ph type="title"/>
          </p:nvPr>
        </p:nvSpPr>
        <p:spPr>
          <a:xfrm>
            <a:off x="3483616" y="2212730"/>
            <a:ext cx="5782716" cy="2150719"/>
          </a:xfrm>
          <a:noFill/>
        </p:spPr>
        <p:txBody>
          <a:bodyPr vert="horz" lIns="91440" tIns="45720" rIns="91440" bIns="45720" rtlCol="0" anchor="ctr">
            <a:normAutofit/>
          </a:bodyPr>
          <a:lstStyle/>
          <a:p>
            <a:pPr algn="ctr"/>
            <a:br>
              <a:rPr lang="en-US" sz="3600" b="1" dirty="0">
                <a:solidFill>
                  <a:schemeClr val="bg2">
                    <a:lumMod val="50000"/>
                  </a:schemeClr>
                </a:solidFill>
                <a:latin typeface="+mn-lt"/>
              </a:rPr>
            </a:br>
            <a:r>
              <a:rPr lang="en-US" b="1" dirty="0">
                <a:solidFill>
                  <a:schemeClr val="bg2">
                    <a:lumMod val="50000"/>
                  </a:schemeClr>
                </a:solidFill>
                <a:latin typeface="+mn-lt"/>
              </a:rPr>
              <a:t>El </a:t>
            </a:r>
            <a:r>
              <a:rPr lang="en-US" b="1" dirty="0" err="1">
                <a:solidFill>
                  <a:schemeClr val="bg2">
                    <a:lumMod val="50000"/>
                  </a:schemeClr>
                </a:solidFill>
                <a:latin typeface="+mn-lt"/>
              </a:rPr>
              <a:t>Distanciamiento</a:t>
            </a:r>
            <a:r>
              <a:rPr lang="en-US" b="1" dirty="0">
                <a:solidFill>
                  <a:schemeClr val="bg2">
                    <a:lumMod val="50000"/>
                  </a:schemeClr>
                </a:solidFill>
                <a:latin typeface="+mn-lt"/>
              </a:rPr>
              <a:t> Social</a:t>
            </a:r>
            <a:endParaRPr lang="en-US" sz="3600" b="1" kern="1200" dirty="0">
              <a:solidFill>
                <a:schemeClr val="bg2">
                  <a:lumMod val="50000"/>
                </a:schemeClr>
              </a:solidFill>
              <a:latin typeface="+mn-lt"/>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3">
            <a:extLst>
              <a:ext uri="{FF2B5EF4-FFF2-40B4-BE49-F238E27FC236}">
                <a16:creationId xmlns:a16="http://schemas.microsoft.com/office/drawing/2014/main" id="{F84BD9EE-FF1E-394E-8639-638C7CAD8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945" y="4047603"/>
            <a:ext cx="492919" cy="90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Left-Right Arrow 6">
            <a:extLst>
              <a:ext uri="{FF2B5EF4-FFF2-40B4-BE49-F238E27FC236}">
                <a16:creationId xmlns:a16="http://schemas.microsoft.com/office/drawing/2014/main" id="{56E08CAC-6426-CE4C-AC2B-6E6C0CDF8AF5}"/>
              </a:ext>
            </a:extLst>
          </p:cNvPr>
          <p:cNvSpPr/>
          <p:nvPr/>
        </p:nvSpPr>
        <p:spPr>
          <a:xfrm>
            <a:off x="5663628" y="4279494"/>
            <a:ext cx="1372756" cy="546360"/>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9" name="Picture 2">
            <a:extLst>
              <a:ext uri="{FF2B5EF4-FFF2-40B4-BE49-F238E27FC236}">
                <a16:creationId xmlns:a16="http://schemas.microsoft.com/office/drawing/2014/main" id="{63D586D9-9F7B-EB45-A94D-2141897E3B6F}"/>
              </a:ext>
            </a:extLst>
          </p:cNvPr>
          <p:cNvPicPr>
            <a:picLocks noGrp="1" noChangeAspect="1" noChangeArrowheads="1"/>
          </p:cNvPicPr>
          <p:nvPr>
            <p:ph idx="1"/>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28" r="-2752"/>
          <a:stretch/>
        </p:blipFill>
        <p:spPr bwMode="auto">
          <a:xfrm>
            <a:off x="7060517" y="3994672"/>
            <a:ext cx="623930" cy="101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009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bg1"/>
                </a:solidFill>
                <a:latin typeface="+mn-lt"/>
                <a:cs typeface="Aharoni" panose="02010803020104030203" pitchFamily="2" charset="-79"/>
              </a:rPr>
              <a:t>Distanciamiento</a:t>
            </a:r>
            <a:r>
              <a:rPr lang="en-US" b="1" dirty="0">
                <a:solidFill>
                  <a:schemeClr val="bg1"/>
                </a:solidFill>
                <a:latin typeface="+mn-lt"/>
                <a:cs typeface="Aharoni" panose="02010803020104030203" pitchFamily="2" charset="-79"/>
              </a:rPr>
              <a:t> social: Centro de </a:t>
            </a:r>
            <a:r>
              <a:rPr lang="en-US" b="1" dirty="0" err="1">
                <a:solidFill>
                  <a:schemeClr val="bg1"/>
                </a:solidFill>
                <a:latin typeface="+mn-lt"/>
                <a:cs typeface="Aharoni" panose="02010803020104030203" pitchFamily="2" charset="-79"/>
              </a:rPr>
              <a:t>salud</a:t>
            </a:r>
            <a:endParaRPr lang="en-US" b="1" dirty="0">
              <a:solidFill>
                <a:schemeClr val="bg1"/>
              </a:solidFill>
              <a:latin typeface="+mn-lt"/>
              <a:cs typeface="Aharoni" panose="02010803020104030203" pitchFamily="2" charset="-79"/>
            </a:endParaRPr>
          </a:p>
        </p:txBody>
      </p:sp>
      <p:sp>
        <p:nvSpPr>
          <p:cNvPr id="4" name="Content Placeholder 4"/>
          <p:cNvSpPr txBox="1">
            <a:spLocks/>
          </p:cNvSpPr>
          <p:nvPr/>
        </p:nvSpPr>
        <p:spPr>
          <a:xfrm>
            <a:off x="619432" y="1600200"/>
            <a:ext cx="11179278" cy="4800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pPr>
            <a:r>
              <a:rPr lang="es-ES" sz="3600" dirty="0"/>
              <a:t>Use equipo de protección individual (EPI) adecuado</a:t>
            </a:r>
          </a:p>
          <a:p>
            <a:pPr>
              <a:buClr>
                <a:schemeClr val="accent2"/>
              </a:buClr>
            </a:pPr>
            <a:r>
              <a:rPr lang="es-ES" sz="3600" dirty="0"/>
              <a:t>Minimice el contacto cercano innecesario con los pacientes. </a:t>
            </a:r>
          </a:p>
          <a:p>
            <a:pPr>
              <a:buClr>
                <a:schemeClr val="accent2"/>
              </a:buClr>
            </a:pPr>
            <a:r>
              <a:rPr lang="es-ES" sz="3600" dirty="0"/>
              <a:t>Si no usa EPI, manténgase al menos un metro de los pacientes </a:t>
            </a:r>
          </a:p>
          <a:p>
            <a:pPr>
              <a:buClr>
                <a:schemeClr val="accent2"/>
              </a:buClr>
            </a:pPr>
            <a:r>
              <a:rPr lang="es-ES" sz="3600" dirty="0"/>
              <a:t>Mantiene a los pacientes y sus camas separados al menos un metro en la sala de espera y en los cuartos de pacientes</a:t>
            </a:r>
          </a:p>
          <a:p>
            <a:pPr>
              <a:buClr>
                <a:schemeClr val="accent2"/>
              </a:buClr>
            </a:pPr>
            <a:r>
              <a:rPr lang="es-ES" sz="3600" dirty="0"/>
              <a:t>Minimice las visitas a los centros de salud.</a:t>
            </a:r>
            <a:endParaRPr lang="en-US" sz="3600" dirty="0"/>
          </a:p>
          <a:p>
            <a:pPr marL="0" indent="0">
              <a:buClr>
                <a:schemeClr val="accent2"/>
              </a:buClr>
              <a:buNone/>
            </a:pPr>
            <a:endParaRPr lang="en-US" sz="3600" b="1" dirty="0"/>
          </a:p>
          <a:p>
            <a:pPr lvl="1">
              <a:buClr>
                <a:schemeClr val="accent2"/>
              </a:buClr>
            </a:pPr>
            <a:endParaRPr lang="en-US" dirty="0"/>
          </a:p>
          <a:p>
            <a:pPr lvl="1">
              <a:buClr>
                <a:schemeClr val="accent2"/>
              </a:buClr>
            </a:pPr>
            <a:endParaRPr lang="en-US" dirty="0"/>
          </a:p>
        </p:txBody>
      </p:sp>
    </p:spTree>
    <p:extLst>
      <p:ext uri="{BB962C8B-B14F-4D97-AF65-F5344CB8AC3E}">
        <p14:creationId xmlns:p14="http://schemas.microsoft.com/office/powerpoint/2010/main" val="2093382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44BE-DD05-468F-9B14-EF3B6DB5A184}"/>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Países</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afectados</a:t>
            </a:r>
            <a:r>
              <a:rPr lang="en-US" b="1" dirty="0">
                <a:solidFill>
                  <a:schemeClr val="bg1"/>
                </a:solidFill>
                <a:latin typeface="+mn-lt"/>
                <a:cs typeface="Aharoni" panose="02010803020104030203" pitchFamily="2" charset="-79"/>
              </a:rPr>
              <a:t>: </a:t>
            </a:r>
          </a:p>
        </p:txBody>
      </p:sp>
      <p:pic>
        <p:nvPicPr>
          <p:cNvPr id="2050" name="Picture 2">
            <a:extLst>
              <a:ext uri="{FF2B5EF4-FFF2-40B4-BE49-F238E27FC236}">
                <a16:creationId xmlns:a16="http://schemas.microsoft.com/office/drawing/2014/main" id="{3BD5E481-EB61-6742-8BC3-E698F3FFCC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290349"/>
            <a:ext cx="10515600" cy="49995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A49193-F1DE-3F43-AA1C-3EA165FBEDD5}"/>
              </a:ext>
            </a:extLst>
          </p:cNvPr>
          <p:cNvSpPr txBox="1"/>
          <p:nvPr/>
        </p:nvSpPr>
        <p:spPr>
          <a:xfrm>
            <a:off x="1351783" y="6308209"/>
            <a:ext cx="9016379" cy="369332"/>
          </a:xfrm>
          <a:prstGeom prst="rect">
            <a:avLst/>
          </a:prstGeom>
          <a:noFill/>
        </p:spPr>
        <p:txBody>
          <a:bodyPr wrap="none" rtlCol="0">
            <a:spAutoFit/>
          </a:bodyPr>
          <a:lstStyle/>
          <a:p>
            <a:r>
              <a:rPr lang="en-US" dirty="0" err="1"/>
              <a:t>Última</a:t>
            </a:r>
            <a:r>
              <a:rPr lang="en-US" dirty="0"/>
              <a:t> </a:t>
            </a:r>
            <a:r>
              <a:rPr lang="en-US" dirty="0" err="1"/>
              <a:t>actualización</a:t>
            </a:r>
            <a:r>
              <a:rPr lang="en-US" dirty="0"/>
              <a:t> 19/3/2020: </a:t>
            </a:r>
            <a:r>
              <a:rPr lang="en-US" dirty="0" err="1"/>
              <a:t>haga</a:t>
            </a:r>
            <a:r>
              <a:rPr lang="en-US" dirty="0"/>
              <a:t> </a:t>
            </a:r>
            <a:r>
              <a:rPr lang="en-US" dirty="0" err="1"/>
              <a:t>clic</a:t>
            </a:r>
            <a:r>
              <a:rPr lang="en-US" dirty="0"/>
              <a:t> </a:t>
            </a:r>
            <a:r>
              <a:rPr lang="en-US" dirty="0" err="1"/>
              <a:t>en</a:t>
            </a:r>
            <a:r>
              <a:rPr lang="en-US" dirty="0"/>
              <a:t> la imagen para acceder a </a:t>
            </a:r>
            <a:r>
              <a:rPr lang="en-US" dirty="0" err="1"/>
              <a:t>información</a:t>
            </a:r>
            <a:r>
              <a:rPr lang="en-US" dirty="0"/>
              <a:t> </a:t>
            </a:r>
            <a:r>
              <a:rPr lang="en-US" dirty="0" err="1"/>
              <a:t>actualizada</a:t>
            </a:r>
            <a:endParaRPr lang="en-US" dirty="0"/>
          </a:p>
        </p:txBody>
      </p:sp>
    </p:spTree>
    <p:extLst>
      <p:ext uri="{BB962C8B-B14F-4D97-AF65-F5344CB8AC3E}">
        <p14:creationId xmlns:p14="http://schemas.microsoft.com/office/powerpoint/2010/main" val="1642599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DE62-8C9F-4A6E-9C0B-BF397FC8FDC6}"/>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Distanciamiento</a:t>
            </a:r>
            <a:r>
              <a:rPr lang="en-US" b="1" dirty="0">
                <a:solidFill>
                  <a:schemeClr val="bg1"/>
                </a:solidFill>
                <a:latin typeface="+mn-lt"/>
                <a:cs typeface="Aharoni" panose="02010803020104030203" pitchFamily="2" charset="-79"/>
              </a:rPr>
              <a:t> social: Uno </a:t>
            </a:r>
            <a:r>
              <a:rPr lang="en-US" b="1" dirty="0" err="1">
                <a:solidFill>
                  <a:schemeClr val="bg1"/>
                </a:solidFill>
                <a:latin typeface="+mn-lt"/>
                <a:cs typeface="Aharoni" panose="02010803020104030203" pitchFamily="2" charset="-79"/>
              </a:rPr>
              <a:t>mismo</a:t>
            </a:r>
            <a:r>
              <a:rPr lang="en-US" b="1" dirty="0">
                <a:solidFill>
                  <a:schemeClr val="bg1"/>
                </a:solidFill>
                <a:latin typeface="+mn-lt"/>
                <a:cs typeface="Aharoni" panose="02010803020104030203" pitchFamily="2" charset="-79"/>
              </a:rPr>
              <a:t>/a</a:t>
            </a:r>
          </a:p>
        </p:txBody>
      </p:sp>
      <p:sp>
        <p:nvSpPr>
          <p:cNvPr id="3" name="Content Placeholder 2">
            <a:extLst>
              <a:ext uri="{FF2B5EF4-FFF2-40B4-BE49-F238E27FC236}">
                <a16:creationId xmlns:a16="http://schemas.microsoft.com/office/drawing/2014/main" id="{E6B3DF17-5127-42FD-9219-E4ECC95C3362}"/>
              </a:ext>
            </a:extLst>
          </p:cNvPr>
          <p:cNvSpPr>
            <a:spLocks noGrp="1"/>
          </p:cNvSpPr>
          <p:nvPr>
            <p:ph idx="1"/>
          </p:nvPr>
        </p:nvSpPr>
        <p:spPr/>
        <p:txBody>
          <a:bodyPr/>
          <a:lstStyle/>
          <a:p>
            <a:r>
              <a:rPr lang="en-US" dirty="0" err="1"/>
              <a:t>Reduzca</a:t>
            </a:r>
            <a:r>
              <a:rPr lang="en-US" dirty="0"/>
              <a:t> el </a:t>
            </a:r>
            <a:r>
              <a:rPr lang="en-US" dirty="0" err="1"/>
              <a:t>tiempo</a:t>
            </a:r>
            <a:r>
              <a:rPr lang="en-US" dirty="0"/>
              <a:t> que </a:t>
            </a:r>
            <a:r>
              <a:rPr lang="en-US" dirty="0" err="1"/>
              <a:t>pase</a:t>
            </a:r>
            <a:r>
              <a:rPr lang="en-US" dirty="0"/>
              <a:t> </a:t>
            </a:r>
            <a:r>
              <a:rPr lang="en-US" dirty="0" err="1"/>
              <a:t>en</a:t>
            </a:r>
            <a:r>
              <a:rPr lang="en-US" dirty="0"/>
              <a:t> </a:t>
            </a:r>
            <a:r>
              <a:rPr lang="en-US" dirty="0" err="1"/>
              <a:t>lugares</a:t>
            </a:r>
            <a:r>
              <a:rPr lang="en-US" dirty="0"/>
              <a:t> con </a:t>
            </a:r>
            <a:r>
              <a:rPr lang="en-US" dirty="0" err="1"/>
              <a:t>mucha</a:t>
            </a:r>
            <a:r>
              <a:rPr lang="en-US" dirty="0"/>
              <a:t> </a:t>
            </a:r>
            <a:r>
              <a:rPr lang="en-US" dirty="0" err="1"/>
              <a:t>gente</a:t>
            </a:r>
            <a:r>
              <a:rPr lang="en-US" dirty="0"/>
              <a:t>, </a:t>
            </a:r>
            <a:r>
              <a:rPr lang="en-US" dirty="0" err="1"/>
              <a:t>ya</a:t>
            </a:r>
            <a:r>
              <a:rPr lang="en-US" dirty="0"/>
              <a:t> que la </a:t>
            </a:r>
            <a:r>
              <a:rPr lang="en-US" dirty="0" err="1"/>
              <a:t>probabilidad</a:t>
            </a:r>
            <a:r>
              <a:rPr lang="en-US" dirty="0"/>
              <a:t> de </a:t>
            </a:r>
            <a:r>
              <a:rPr lang="en-US" dirty="0" err="1"/>
              <a:t>entrar</a:t>
            </a:r>
            <a:r>
              <a:rPr lang="en-US" dirty="0"/>
              <a:t> </a:t>
            </a:r>
            <a:r>
              <a:rPr lang="en-US" dirty="0" err="1"/>
              <a:t>en</a:t>
            </a:r>
            <a:r>
              <a:rPr lang="en-US" dirty="0"/>
              <a:t> </a:t>
            </a:r>
            <a:r>
              <a:rPr lang="en-US" dirty="0" err="1"/>
              <a:t>contacto</a:t>
            </a:r>
            <a:r>
              <a:rPr lang="en-US" dirty="0"/>
              <a:t> con personas </a:t>
            </a:r>
            <a:r>
              <a:rPr lang="en-US" dirty="0" err="1"/>
              <a:t>enfermas</a:t>
            </a:r>
            <a:r>
              <a:rPr lang="en-US" dirty="0"/>
              <a:t> es superior</a:t>
            </a:r>
          </a:p>
          <a:p>
            <a:r>
              <a:rPr lang="en-US" dirty="0" err="1"/>
              <a:t>Mantenga</a:t>
            </a:r>
            <a:r>
              <a:rPr lang="en-US" dirty="0"/>
              <a:t> una </a:t>
            </a:r>
            <a:r>
              <a:rPr lang="en-US" dirty="0" err="1"/>
              <a:t>distancia</a:t>
            </a:r>
            <a:r>
              <a:rPr lang="en-US" dirty="0"/>
              <a:t> de al </a:t>
            </a:r>
            <a:r>
              <a:rPr lang="en-US" dirty="0" err="1"/>
              <a:t>menos</a:t>
            </a:r>
            <a:r>
              <a:rPr lang="en-US" dirty="0"/>
              <a:t> 1 metro de las personas que </a:t>
            </a:r>
            <a:r>
              <a:rPr lang="en-US" dirty="0" err="1"/>
              <a:t>tosen</a:t>
            </a:r>
            <a:r>
              <a:rPr lang="en-US" dirty="0"/>
              <a:t> o </a:t>
            </a:r>
            <a:r>
              <a:rPr lang="en-US" dirty="0" err="1"/>
              <a:t>estornudan</a:t>
            </a:r>
            <a:endParaRPr lang="en-US" dirty="0"/>
          </a:p>
          <a:p>
            <a:r>
              <a:rPr lang="en-US" dirty="0"/>
              <a:t>Evite </a:t>
            </a:r>
            <a:r>
              <a:rPr lang="en-US" dirty="0" err="1"/>
              <a:t>tocar</a:t>
            </a:r>
            <a:r>
              <a:rPr lang="en-US" dirty="0"/>
              <a:t>, </a:t>
            </a:r>
            <a:r>
              <a:rPr lang="en-US" dirty="0" err="1"/>
              <a:t>abrazar</a:t>
            </a:r>
            <a:r>
              <a:rPr lang="en-US" dirty="0"/>
              <a:t>, </a:t>
            </a:r>
            <a:r>
              <a:rPr lang="en-US" dirty="0" err="1"/>
              <a:t>dar</a:t>
            </a:r>
            <a:r>
              <a:rPr lang="en-US" dirty="0"/>
              <a:t> la mano, o </a:t>
            </a:r>
            <a:r>
              <a:rPr lang="en-US" dirty="0" err="1"/>
              <a:t>besar</a:t>
            </a:r>
            <a:r>
              <a:rPr lang="en-US" dirty="0"/>
              <a:t> a las personas </a:t>
            </a:r>
            <a:r>
              <a:rPr lang="en-US" dirty="0" err="1"/>
              <a:t>enfermas</a:t>
            </a:r>
            <a:r>
              <a:rPr lang="en-US" dirty="0"/>
              <a:t>.</a:t>
            </a:r>
          </a:p>
          <a:p>
            <a:r>
              <a:rPr lang="en-US" dirty="0"/>
              <a:t>No se </a:t>
            </a:r>
            <a:r>
              <a:rPr lang="en-US" dirty="0" err="1"/>
              <a:t>reporte</a:t>
            </a:r>
            <a:r>
              <a:rPr lang="en-US" dirty="0"/>
              <a:t> al </a:t>
            </a:r>
            <a:r>
              <a:rPr lang="en-US" dirty="0" err="1"/>
              <a:t>trabajo</a:t>
            </a:r>
            <a:r>
              <a:rPr lang="en-US" dirty="0"/>
              <a:t> </a:t>
            </a:r>
            <a:r>
              <a:rPr lang="en-US" dirty="0" err="1"/>
              <a:t>si</a:t>
            </a:r>
            <a:r>
              <a:rPr lang="en-US" dirty="0"/>
              <a:t> </a:t>
            </a:r>
            <a:r>
              <a:rPr lang="en-US" dirty="0" err="1"/>
              <a:t>tiene</a:t>
            </a:r>
            <a:r>
              <a:rPr lang="en-US" dirty="0"/>
              <a:t> </a:t>
            </a:r>
            <a:r>
              <a:rPr lang="en-US" dirty="0" err="1"/>
              <a:t>fiebre</a:t>
            </a:r>
            <a:r>
              <a:rPr lang="en-US" dirty="0"/>
              <a:t> </a:t>
            </a:r>
            <a:r>
              <a:rPr lang="en-US" dirty="0" err="1"/>
              <a:t>igual</a:t>
            </a:r>
            <a:r>
              <a:rPr lang="en-US" dirty="0"/>
              <a:t> o mayor a 37.8*C y / o </a:t>
            </a:r>
            <a:r>
              <a:rPr lang="en-US" dirty="0" err="1"/>
              <a:t>tiene</a:t>
            </a:r>
            <a:r>
              <a:rPr lang="en-US" dirty="0"/>
              <a:t> una </a:t>
            </a:r>
            <a:r>
              <a:rPr lang="en-US" dirty="0" err="1"/>
              <a:t>tos</a:t>
            </a:r>
            <a:r>
              <a:rPr lang="en-US" dirty="0"/>
              <a:t> </a:t>
            </a:r>
            <a:r>
              <a:rPr lang="en-US" dirty="0" err="1"/>
              <a:t>activa</a:t>
            </a:r>
            <a:endParaRPr lang="en-US" dirty="0"/>
          </a:p>
        </p:txBody>
      </p:sp>
    </p:spTree>
    <p:extLst>
      <p:ext uri="{BB962C8B-B14F-4D97-AF65-F5344CB8AC3E}">
        <p14:creationId xmlns:p14="http://schemas.microsoft.com/office/powerpoint/2010/main" val="390283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DE54-42DF-497C-9261-19248F8B7BBB}"/>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Las </a:t>
            </a:r>
            <a:r>
              <a:rPr lang="en-US" b="1" dirty="0" err="1">
                <a:solidFill>
                  <a:schemeClr val="bg1"/>
                </a:solidFill>
                <a:latin typeface="+mn-lt"/>
                <a:cs typeface="Aharoni" panose="02010803020104030203" pitchFamily="2" charset="-79"/>
              </a:rPr>
              <a:t>Gotitas</a:t>
            </a:r>
            <a:r>
              <a:rPr lang="en-US" b="1" dirty="0">
                <a:solidFill>
                  <a:schemeClr val="bg1"/>
                </a:solidFill>
                <a:latin typeface="+mn-lt"/>
                <a:cs typeface="Aharoni" panose="02010803020104030203" pitchFamily="2" charset="-79"/>
              </a:rPr>
              <a:t> </a:t>
            </a:r>
          </a:p>
        </p:txBody>
      </p:sp>
      <p:sp>
        <p:nvSpPr>
          <p:cNvPr id="3" name="Content Placeholder 2">
            <a:extLst>
              <a:ext uri="{FF2B5EF4-FFF2-40B4-BE49-F238E27FC236}">
                <a16:creationId xmlns:a16="http://schemas.microsoft.com/office/drawing/2014/main" id="{B3A62705-A12E-474C-9A03-95A4F44B104C}"/>
              </a:ext>
            </a:extLst>
          </p:cNvPr>
          <p:cNvSpPr>
            <a:spLocks noGrp="1"/>
          </p:cNvSpPr>
          <p:nvPr>
            <p:ph idx="1"/>
          </p:nvPr>
        </p:nvSpPr>
        <p:spPr>
          <a:xfrm>
            <a:off x="838200" y="1690688"/>
            <a:ext cx="10515600" cy="1927225"/>
          </a:xfrm>
        </p:spPr>
        <p:txBody>
          <a:bodyPr/>
          <a:lstStyle/>
          <a:p>
            <a:r>
              <a:rPr lang="en-US" dirty="0" err="1"/>
              <a:t>Generalmente</a:t>
            </a:r>
            <a:r>
              <a:rPr lang="en-US" dirty="0"/>
              <a:t> se genera </a:t>
            </a:r>
            <a:r>
              <a:rPr lang="en-US" dirty="0" err="1"/>
              <a:t>cuando</a:t>
            </a:r>
            <a:r>
              <a:rPr lang="en-US" dirty="0"/>
              <a:t> una persona </a:t>
            </a:r>
            <a:r>
              <a:rPr lang="en-US" dirty="0" err="1"/>
              <a:t>tose</a:t>
            </a:r>
            <a:r>
              <a:rPr lang="en-US" dirty="0"/>
              <a:t>, </a:t>
            </a:r>
            <a:r>
              <a:rPr lang="en-US" dirty="0" err="1"/>
              <a:t>estornuda</a:t>
            </a:r>
            <a:r>
              <a:rPr lang="en-US" dirty="0"/>
              <a:t> o </a:t>
            </a:r>
            <a:r>
              <a:rPr lang="en-US" dirty="0" err="1"/>
              <a:t>habla</a:t>
            </a:r>
            <a:endParaRPr lang="en-US" dirty="0"/>
          </a:p>
          <a:p>
            <a:r>
              <a:rPr lang="en-US" dirty="0" err="1"/>
              <a:t>Viaja</a:t>
            </a:r>
            <a:r>
              <a:rPr lang="en-US" dirty="0"/>
              <a:t> solo </a:t>
            </a:r>
            <a:r>
              <a:rPr lang="en-US" dirty="0" err="1"/>
              <a:t>distancias</a:t>
            </a:r>
            <a:r>
              <a:rPr lang="en-US" dirty="0"/>
              <a:t> </a:t>
            </a:r>
            <a:r>
              <a:rPr lang="en-US" dirty="0" err="1"/>
              <a:t>cortas</a:t>
            </a:r>
            <a:r>
              <a:rPr lang="en-US" dirty="0"/>
              <a:t> por el </a:t>
            </a:r>
            <a:r>
              <a:rPr lang="en-US" dirty="0" err="1"/>
              <a:t>aire</a:t>
            </a:r>
            <a:r>
              <a:rPr lang="en-US" dirty="0"/>
              <a:t>, </a:t>
            </a:r>
            <a:r>
              <a:rPr lang="en-US" dirty="0" err="1"/>
              <a:t>ya</a:t>
            </a:r>
            <a:r>
              <a:rPr lang="en-US" dirty="0"/>
              <a:t> que son </a:t>
            </a:r>
            <a:r>
              <a:rPr lang="en-US" dirty="0" err="1"/>
              <a:t>más</a:t>
            </a:r>
            <a:r>
              <a:rPr lang="en-US" dirty="0"/>
              <a:t> </a:t>
            </a:r>
            <a:r>
              <a:rPr lang="en-US" dirty="0" err="1"/>
              <a:t>grandes</a:t>
            </a:r>
            <a:r>
              <a:rPr lang="en-US" dirty="0"/>
              <a:t> y </a:t>
            </a:r>
            <a:r>
              <a:rPr lang="en-US" dirty="0" err="1"/>
              <a:t>pesadas</a:t>
            </a:r>
            <a:endParaRPr lang="en-US" dirty="0"/>
          </a:p>
          <a:p>
            <a:r>
              <a:rPr lang="en-US" dirty="0"/>
              <a:t>No se </a:t>
            </a:r>
            <a:r>
              <a:rPr lang="en-US" dirty="0" err="1"/>
              <a:t>queden</a:t>
            </a:r>
            <a:r>
              <a:rPr lang="en-US" dirty="0"/>
              <a:t> </a:t>
            </a:r>
            <a:r>
              <a:rPr lang="en-US" dirty="0" err="1"/>
              <a:t>suspendidas</a:t>
            </a:r>
            <a:r>
              <a:rPr lang="en-US" dirty="0"/>
              <a:t> </a:t>
            </a:r>
            <a:r>
              <a:rPr lang="en-US" dirty="0" err="1"/>
              <a:t>en</a:t>
            </a:r>
            <a:r>
              <a:rPr lang="en-US" dirty="0"/>
              <a:t> el </a:t>
            </a:r>
            <a:r>
              <a:rPr lang="en-US" dirty="0" err="1"/>
              <a:t>aire</a:t>
            </a:r>
            <a:endParaRPr lang="en-US" dirty="0"/>
          </a:p>
        </p:txBody>
      </p:sp>
      <p:pic>
        <p:nvPicPr>
          <p:cNvPr id="4" name="Content Placeholder 4" descr="A screenshot of a cell phone&#10;&#10;Description automatically generated">
            <a:extLst>
              <a:ext uri="{FF2B5EF4-FFF2-40B4-BE49-F238E27FC236}">
                <a16:creationId xmlns:a16="http://schemas.microsoft.com/office/drawing/2014/main" id="{F0A47F88-F11F-4EBB-BC66-5A4B0DAFA6F2}"/>
              </a:ext>
            </a:extLst>
          </p:cNvPr>
          <p:cNvPicPr>
            <a:picLocks noChangeAspect="1"/>
          </p:cNvPicPr>
          <p:nvPr/>
        </p:nvPicPr>
        <p:blipFill rotWithShape="1">
          <a:blip r:embed="rId2">
            <a:extLst>
              <a:ext uri="{28A0092B-C50C-407E-A947-70E740481C1C}">
                <a14:useLocalDpi xmlns:a14="http://schemas.microsoft.com/office/drawing/2010/main" val="0"/>
              </a:ext>
            </a:extLst>
          </a:blip>
          <a:srcRect l="2405" t="26487"/>
          <a:stretch/>
        </p:blipFill>
        <p:spPr>
          <a:xfrm>
            <a:off x="838200" y="4002170"/>
            <a:ext cx="5411836" cy="2476459"/>
          </a:xfrm>
          <a:prstGeom prst="rect">
            <a:avLst/>
          </a:prstGeom>
        </p:spPr>
      </p:pic>
      <p:sp>
        <p:nvSpPr>
          <p:cNvPr id="5" name="TextBox 4">
            <a:extLst>
              <a:ext uri="{FF2B5EF4-FFF2-40B4-BE49-F238E27FC236}">
                <a16:creationId xmlns:a16="http://schemas.microsoft.com/office/drawing/2014/main" id="{B9119B1C-389B-44B4-A0E6-F9064DFAF597}"/>
              </a:ext>
            </a:extLst>
          </p:cNvPr>
          <p:cNvSpPr txBox="1"/>
          <p:nvPr/>
        </p:nvSpPr>
        <p:spPr>
          <a:xfrm>
            <a:off x="6544782" y="3643818"/>
            <a:ext cx="5171162" cy="3046988"/>
          </a:xfrm>
          <a:prstGeom prst="rect">
            <a:avLst/>
          </a:prstGeom>
          <a:noFill/>
        </p:spPr>
        <p:txBody>
          <a:bodyPr wrap="square" rtlCol="0">
            <a:spAutoFit/>
          </a:bodyPr>
          <a:lstStyle/>
          <a:p>
            <a:r>
              <a:rPr lang="en-US" sz="2400" dirty="0">
                <a:solidFill>
                  <a:schemeClr val="bg1">
                    <a:lumMod val="40000"/>
                    <a:lumOff val="60000"/>
                  </a:schemeClr>
                </a:solidFill>
              </a:rPr>
              <a:t>Persona A </a:t>
            </a:r>
            <a:r>
              <a:rPr lang="en-US" sz="2400" dirty="0" err="1">
                <a:solidFill>
                  <a:schemeClr val="bg1">
                    <a:lumMod val="40000"/>
                    <a:lumOff val="60000"/>
                  </a:schemeClr>
                </a:solidFill>
              </a:rPr>
              <a:t>está</a:t>
            </a:r>
            <a:r>
              <a:rPr lang="en-US" sz="2400" dirty="0">
                <a:solidFill>
                  <a:schemeClr val="bg1">
                    <a:lumMod val="40000"/>
                    <a:lumOff val="60000"/>
                  </a:schemeClr>
                </a:solidFill>
              </a:rPr>
              <a:t> </a:t>
            </a:r>
            <a:r>
              <a:rPr lang="en-US" sz="2400" dirty="0" err="1">
                <a:solidFill>
                  <a:schemeClr val="bg1">
                    <a:lumMod val="40000"/>
                    <a:lumOff val="60000"/>
                  </a:schemeClr>
                </a:solidFill>
              </a:rPr>
              <a:t>enferma</a:t>
            </a:r>
            <a:r>
              <a:rPr lang="en-US" sz="2400" dirty="0">
                <a:solidFill>
                  <a:schemeClr val="bg1">
                    <a:lumMod val="40000"/>
                    <a:lumOff val="60000"/>
                  </a:schemeClr>
                </a:solidFill>
              </a:rPr>
              <a:t> con una </a:t>
            </a:r>
            <a:r>
              <a:rPr lang="en-US" sz="2400" dirty="0" err="1">
                <a:solidFill>
                  <a:schemeClr val="bg1">
                    <a:lumMod val="40000"/>
                    <a:lumOff val="60000"/>
                  </a:schemeClr>
                </a:solidFill>
              </a:rPr>
              <a:t>enfermedad</a:t>
            </a:r>
            <a:r>
              <a:rPr lang="en-US" sz="2400" dirty="0">
                <a:solidFill>
                  <a:schemeClr val="bg1">
                    <a:lumMod val="40000"/>
                    <a:lumOff val="60000"/>
                  </a:schemeClr>
                </a:solidFill>
              </a:rPr>
              <a:t> </a:t>
            </a:r>
            <a:r>
              <a:rPr lang="en-US" sz="2400" dirty="0" err="1">
                <a:solidFill>
                  <a:schemeClr val="bg1">
                    <a:lumMod val="40000"/>
                    <a:lumOff val="60000"/>
                  </a:schemeClr>
                </a:solidFill>
              </a:rPr>
              <a:t>respiratoria</a:t>
            </a:r>
            <a:endParaRPr lang="en-US" sz="2400" dirty="0">
              <a:solidFill>
                <a:schemeClr val="bg1">
                  <a:lumMod val="40000"/>
                  <a:lumOff val="60000"/>
                </a:schemeClr>
              </a:solidFill>
            </a:endParaRPr>
          </a:p>
          <a:p>
            <a:endParaRPr lang="en-US" sz="2400" dirty="0">
              <a:solidFill>
                <a:schemeClr val="bg1">
                  <a:lumMod val="40000"/>
                  <a:lumOff val="60000"/>
                </a:schemeClr>
              </a:solidFill>
            </a:endParaRPr>
          </a:p>
          <a:p>
            <a:r>
              <a:rPr lang="en-US" sz="2400" dirty="0">
                <a:solidFill>
                  <a:schemeClr val="bg1">
                    <a:lumMod val="40000"/>
                    <a:lumOff val="60000"/>
                  </a:schemeClr>
                </a:solidFill>
              </a:rPr>
              <a:t>Persona B </a:t>
            </a:r>
            <a:r>
              <a:rPr lang="en-US" sz="2400" dirty="0" err="1">
                <a:solidFill>
                  <a:schemeClr val="bg1">
                    <a:lumMod val="40000"/>
                    <a:lumOff val="60000"/>
                  </a:schemeClr>
                </a:solidFill>
              </a:rPr>
              <a:t>está</a:t>
            </a:r>
            <a:r>
              <a:rPr lang="en-US" sz="2400" dirty="0">
                <a:solidFill>
                  <a:schemeClr val="bg1">
                    <a:lumMod val="40000"/>
                    <a:lumOff val="60000"/>
                  </a:schemeClr>
                </a:solidFill>
              </a:rPr>
              <a:t> </a:t>
            </a:r>
            <a:r>
              <a:rPr lang="en-US" sz="2400" dirty="0" err="1">
                <a:solidFill>
                  <a:schemeClr val="bg1">
                    <a:lumMod val="40000"/>
                    <a:lumOff val="60000"/>
                  </a:schemeClr>
                </a:solidFill>
              </a:rPr>
              <a:t>parada</a:t>
            </a:r>
            <a:r>
              <a:rPr lang="en-US" sz="2400" dirty="0">
                <a:solidFill>
                  <a:schemeClr val="bg1">
                    <a:lumMod val="40000"/>
                    <a:lumOff val="60000"/>
                  </a:schemeClr>
                </a:solidFill>
              </a:rPr>
              <a:t> </a:t>
            </a:r>
            <a:r>
              <a:rPr lang="en-US" sz="2400" dirty="0" err="1">
                <a:solidFill>
                  <a:schemeClr val="bg1">
                    <a:lumMod val="40000"/>
                    <a:lumOff val="60000"/>
                  </a:schemeClr>
                </a:solidFill>
              </a:rPr>
              <a:t>menos</a:t>
            </a:r>
            <a:r>
              <a:rPr lang="en-US" sz="2400" dirty="0">
                <a:solidFill>
                  <a:schemeClr val="bg1">
                    <a:lumMod val="40000"/>
                    <a:lumOff val="60000"/>
                  </a:schemeClr>
                </a:solidFill>
              </a:rPr>
              <a:t> 1 metro  de la persona A </a:t>
            </a:r>
            <a:r>
              <a:rPr lang="en-US" sz="2400" dirty="0" err="1">
                <a:solidFill>
                  <a:schemeClr val="bg1">
                    <a:lumMod val="40000"/>
                    <a:lumOff val="60000"/>
                  </a:schemeClr>
                </a:solidFill>
              </a:rPr>
              <a:t>cuando</a:t>
            </a:r>
            <a:r>
              <a:rPr lang="en-US" sz="2400" dirty="0">
                <a:solidFill>
                  <a:schemeClr val="bg1">
                    <a:lumMod val="40000"/>
                    <a:lumOff val="60000"/>
                  </a:schemeClr>
                </a:solidFill>
              </a:rPr>
              <a:t> </a:t>
            </a:r>
            <a:r>
              <a:rPr lang="en-US" sz="2400" dirty="0" err="1">
                <a:solidFill>
                  <a:schemeClr val="bg1">
                    <a:lumMod val="40000"/>
                    <a:lumOff val="60000"/>
                  </a:schemeClr>
                </a:solidFill>
              </a:rPr>
              <a:t>tose</a:t>
            </a:r>
            <a:endParaRPr lang="en-US" sz="2400" dirty="0">
              <a:solidFill>
                <a:schemeClr val="bg1">
                  <a:lumMod val="40000"/>
                  <a:lumOff val="60000"/>
                </a:schemeClr>
              </a:solidFill>
            </a:endParaRPr>
          </a:p>
          <a:p>
            <a:endParaRPr lang="en-US" sz="2400" dirty="0">
              <a:solidFill>
                <a:schemeClr val="bg1">
                  <a:lumMod val="40000"/>
                  <a:lumOff val="60000"/>
                </a:schemeClr>
              </a:solidFill>
            </a:endParaRPr>
          </a:p>
          <a:p>
            <a:r>
              <a:rPr lang="en-US" sz="2400" dirty="0">
                <a:solidFill>
                  <a:schemeClr val="bg1">
                    <a:lumMod val="40000"/>
                    <a:lumOff val="60000"/>
                  </a:schemeClr>
                </a:solidFill>
              </a:rPr>
              <a:t>Persona C </a:t>
            </a:r>
            <a:r>
              <a:rPr lang="en-US" sz="2400" dirty="0" err="1">
                <a:solidFill>
                  <a:schemeClr val="bg1">
                    <a:lumMod val="40000"/>
                    <a:lumOff val="60000"/>
                  </a:schemeClr>
                </a:solidFill>
              </a:rPr>
              <a:t>está</a:t>
            </a:r>
            <a:r>
              <a:rPr lang="en-US" sz="2400" dirty="0">
                <a:solidFill>
                  <a:schemeClr val="bg1">
                    <a:lumMod val="40000"/>
                    <a:lumOff val="60000"/>
                  </a:schemeClr>
                </a:solidFill>
              </a:rPr>
              <a:t> </a:t>
            </a:r>
            <a:r>
              <a:rPr lang="en-US" sz="2400" dirty="0" err="1">
                <a:solidFill>
                  <a:schemeClr val="bg1">
                    <a:lumMod val="40000"/>
                    <a:lumOff val="60000"/>
                  </a:schemeClr>
                </a:solidFill>
              </a:rPr>
              <a:t>parada</a:t>
            </a:r>
            <a:r>
              <a:rPr lang="en-US" sz="2400" dirty="0">
                <a:solidFill>
                  <a:schemeClr val="bg1">
                    <a:lumMod val="40000"/>
                    <a:lumOff val="60000"/>
                  </a:schemeClr>
                </a:solidFill>
              </a:rPr>
              <a:t> </a:t>
            </a:r>
            <a:r>
              <a:rPr lang="en-US" sz="2400" dirty="0" err="1">
                <a:solidFill>
                  <a:schemeClr val="bg1">
                    <a:lumMod val="40000"/>
                    <a:lumOff val="60000"/>
                  </a:schemeClr>
                </a:solidFill>
              </a:rPr>
              <a:t>más</a:t>
            </a:r>
            <a:r>
              <a:rPr lang="en-US" sz="2400" dirty="0">
                <a:solidFill>
                  <a:schemeClr val="bg1">
                    <a:lumMod val="40000"/>
                    <a:lumOff val="60000"/>
                  </a:schemeClr>
                </a:solidFill>
              </a:rPr>
              <a:t> de 1 metro de </a:t>
            </a:r>
            <a:r>
              <a:rPr lang="en-US" sz="2400" dirty="0" err="1">
                <a:solidFill>
                  <a:schemeClr val="bg1">
                    <a:lumMod val="40000"/>
                    <a:lumOff val="60000"/>
                  </a:schemeClr>
                </a:solidFill>
              </a:rPr>
              <a:t>distancia</a:t>
            </a:r>
            <a:r>
              <a:rPr lang="en-US" sz="2400" dirty="0">
                <a:solidFill>
                  <a:schemeClr val="bg1">
                    <a:lumMod val="40000"/>
                    <a:lumOff val="60000"/>
                  </a:schemeClr>
                </a:solidFill>
              </a:rPr>
              <a:t> y </a:t>
            </a:r>
            <a:r>
              <a:rPr lang="en-US" sz="2400" dirty="0" err="1">
                <a:solidFill>
                  <a:schemeClr val="bg1">
                    <a:lumMod val="40000"/>
                    <a:lumOff val="60000"/>
                  </a:schemeClr>
                </a:solidFill>
              </a:rPr>
              <a:t>protegida</a:t>
            </a:r>
            <a:r>
              <a:rPr lang="en-US" sz="2400" dirty="0">
                <a:solidFill>
                  <a:schemeClr val="bg1">
                    <a:lumMod val="40000"/>
                    <a:lumOff val="60000"/>
                  </a:schemeClr>
                </a:solidFill>
              </a:rPr>
              <a:t> del virus.</a:t>
            </a:r>
          </a:p>
        </p:txBody>
      </p:sp>
    </p:spTree>
    <p:extLst>
      <p:ext uri="{BB962C8B-B14F-4D97-AF65-F5344CB8AC3E}">
        <p14:creationId xmlns:p14="http://schemas.microsoft.com/office/powerpoint/2010/main" val="325762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b="1" dirty="0">
                <a:solidFill>
                  <a:schemeClr val="bg2">
                    <a:lumMod val="50000"/>
                  </a:schemeClr>
                </a:solidFill>
                <a:ea typeface="+mj-ea"/>
                <a:cs typeface="+mj-cs"/>
              </a:rPr>
              <a:t>La </a:t>
            </a:r>
            <a:r>
              <a:rPr lang="es-ES" sz="3600" b="1" dirty="0">
                <a:solidFill>
                  <a:schemeClr val="bg2">
                    <a:lumMod val="50000"/>
                  </a:schemeClr>
                </a:solidFill>
              </a:rPr>
              <a:t>Higiene Respiratoria</a:t>
            </a:r>
            <a:endParaRPr lang="en-US" sz="3600" b="1" kern="1200" dirty="0">
              <a:solidFill>
                <a:schemeClr val="bg2">
                  <a:lumMod val="50000"/>
                </a:schemeClr>
              </a:solidFill>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3803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68A525-A9DF-4647-ADDD-06CE40A38436}"/>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Higiene</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Respiratoria</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Paciente</a:t>
            </a:r>
            <a:r>
              <a:rPr lang="en-US" b="1" dirty="0">
                <a:solidFill>
                  <a:schemeClr val="bg1"/>
                </a:solidFill>
                <a:latin typeface="+mn-lt"/>
                <a:cs typeface="Aharoni" panose="02010803020104030203" pitchFamily="2" charset="-79"/>
              </a:rPr>
              <a:t> y </a:t>
            </a:r>
            <a:r>
              <a:rPr lang="en-US" b="1" dirty="0" err="1">
                <a:solidFill>
                  <a:schemeClr val="bg1"/>
                </a:solidFill>
                <a:latin typeface="+mn-lt"/>
                <a:cs typeface="Aharoni" panose="02010803020104030203" pitchFamily="2" charset="-79"/>
              </a:rPr>
              <a:t>uno</a:t>
            </a:r>
            <a:r>
              <a:rPr lang="en-US" b="1" dirty="0">
                <a:solidFill>
                  <a:schemeClr val="bg1"/>
                </a:solidFill>
                <a:latin typeface="+mn-lt"/>
                <a:cs typeface="Aharoni" panose="02010803020104030203" pitchFamily="2" charset="-79"/>
              </a:rPr>
              <a:t> </a:t>
            </a:r>
            <a:r>
              <a:rPr lang="en-US" b="1" dirty="0" err="1">
                <a:solidFill>
                  <a:schemeClr val="bg1"/>
                </a:solidFill>
                <a:latin typeface="+mn-lt"/>
                <a:cs typeface="Aharoni" panose="02010803020104030203" pitchFamily="2" charset="-79"/>
              </a:rPr>
              <a:t>mismo</a:t>
            </a:r>
            <a:r>
              <a:rPr lang="en-US" b="1" dirty="0">
                <a:solidFill>
                  <a:schemeClr val="bg1"/>
                </a:solidFill>
                <a:latin typeface="+mn-lt"/>
                <a:cs typeface="Aharoni" panose="02010803020104030203" pitchFamily="2" charset="-79"/>
              </a:rPr>
              <a:t>/a</a:t>
            </a:r>
          </a:p>
        </p:txBody>
      </p:sp>
      <p:sp>
        <p:nvSpPr>
          <p:cNvPr id="6" name="Content Placeholder 5">
            <a:extLst>
              <a:ext uri="{FF2B5EF4-FFF2-40B4-BE49-F238E27FC236}">
                <a16:creationId xmlns:a16="http://schemas.microsoft.com/office/drawing/2014/main" id="{DBC589B4-E27E-4465-9746-548A6971F5AA}"/>
              </a:ext>
            </a:extLst>
          </p:cNvPr>
          <p:cNvSpPr>
            <a:spLocks noGrp="1"/>
          </p:cNvSpPr>
          <p:nvPr>
            <p:ph idx="1"/>
          </p:nvPr>
        </p:nvSpPr>
        <p:spPr/>
        <p:txBody>
          <a:bodyPr>
            <a:noAutofit/>
          </a:bodyPr>
          <a:lstStyle/>
          <a:p>
            <a:r>
              <a:rPr lang="en-US" sz="3200" dirty="0" err="1"/>
              <a:t>Cúbrase</a:t>
            </a:r>
            <a:r>
              <a:rPr lang="en-US" sz="3200" dirty="0"/>
              <a:t> la </a:t>
            </a:r>
            <a:r>
              <a:rPr lang="en-US" sz="3200" dirty="0" err="1"/>
              <a:t>boca</a:t>
            </a:r>
            <a:r>
              <a:rPr lang="en-US" sz="3200" dirty="0"/>
              <a:t> y la </a:t>
            </a:r>
            <a:r>
              <a:rPr lang="en-US" sz="3200" dirty="0" err="1"/>
              <a:t>nariz</a:t>
            </a:r>
            <a:r>
              <a:rPr lang="en-US" sz="3200" dirty="0"/>
              <a:t> con un </a:t>
            </a:r>
            <a:r>
              <a:rPr lang="en-US" sz="3200" dirty="0" err="1"/>
              <a:t>pañuelo</a:t>
            </a:r>
            <a:r>
              <a:rPr lang="en-US" sz="3200" dirty="0"/>
              <a:t> </a:t>
            </a:r>
            <a:r>
              <a:rPr lang="en-US" sz="3200" dirty="0" err="1"/>
              <a:t>desechable</a:t>
            </a:r>
            <a:r>
              <a:rPr lang="en-US" sz="3200" dirty="0"/>
              <a:t> al </a:t>
            </a:r>
            <a:r>
              <a:rPr lang="en-US" sz="3200" dirty="0" err="1"/>
              <a:t>toser</a:t>
            </a:r>
            <a:r>
              <a:rPr lang="en-US" sz="3200" dirty="0"/>
              <a:t> o </a:t>
            </a:r>
            <a:r>
              <a:rPr lang="en-US" sz="3200" dirty="0" err="1"/>
              <a:t>estornudar</a:t>
            </a:r>
            <a:r>
              <a:rPr lang="en-US" sz="3200" dirty="0"/>
              <a:t>.</a:t>
            </a:r>
          </a:p>
          <a:p>
            <a:pPr lvl="1"/>
            <a:r>
              <a:rPr lang="en-US" dirty="0" err="1"/>
              <a:t>Deseche</a:t>
            </a:r>
            <a:r>
              <a:rPr lang="en-US" dirty="0"/>
              <a:t> el </a:t>
            </a:r>
            <a:r>
              <a:rPr lang="en-US" dirty="0" err="1"/>
              <a:t>pañuelo</a:t>
            </a:r>
            <a:r>
              <a:rPr lang="en-US" dirty="0"/>
              <a:t> </a:t>
            </a:r>
            <a:r>
              <a:rPr lang="en-US" dirty="0" err="1"/>
              <a:t>inmediatamente</a:t>
            </a:r>
            <a:r>
              <a:rPr lang="en-US" dirty="0"/>
              <a:t> </a:t>
            </a:r>
            <a:r>
              <a:rPr lang="en-US" dirty="0" err="1"/>
              <a:t>en</a:t>
            </a:r>
            <a:r>
              <a:rPr lang="en-US" dirty="0"/>
              <a:t> un </a:t>
            </a:r>
            <a:r>
              <a:rPr lang="en-US" dirty="0" err="1"/>
              <a:t>contenedor</a:t>
            </a:r>
            <a:r>
              <a:rPr lang="en-US" dirty="0"/>
              <a:t> de </a:t>
            </a:r>
            <a:r>
              <a:rPr lang="en-US" dirty="0" err="1"/>
              <a:t>basura</a:t>
            </a:r>
            <a:r>
              <a:rPr lang="en-US" dirty="0"/>
              <a:t> sin </a:t>
            </a:r>
            <a:r>
              <a:rPr lang="en-US" dirty="0" err="1"/>
              <a:t>contacto</a:t>
            </a:r>
            <a:endParaRPr lang="en-US" dirty="0"/>
          </a:p>
          <a:p>
            <a:pPr lvl="1"/>
            <a:r>
              <a:rPr lang="en-US" dirty="0" err="1"/>
              <a:t>Lávase</a:t>
            </a:r>
            <a:r>
              <a:rPr lang="en-US" dirty="0"/>
              <a:t> las manos </a:t>
            </a:r>
            <a:r>
              <a:rPr lang="en-US" dirty="0" err="1"/>
              <a:t>después</a:t>
            </a:r>
            <a:endParaRPr lang="en-US" dirty="0"/>
          </a:p>
          <a:p>
            <a:r>
              <a:rPr lang="en-US" dirty="0"/>
              <a:t>Si no </a:t>
            </a:r>
            <a:r>
              <a:rPr lang="en-US" dirty="0" err="1"/>
              <a:t>tiene</a:t>
            </a:r>
            <a:r>
              <a:rPr lang="en-US" dirty="0"/>
              <a:t> un </a:t>
            </a:r>
            <a:r>
              <a:rPr lang="en-US" dirty="0" err="1"/>
              <a:t>pañuelo</a:t>
            </a:r>
            <a:r>
              <a:rPr lang="en-US" dirty="0"/>
              <a:t>, </a:t>
            </a:r>
            <a:r>
              <a:rPr lang="en-US" dirty="0" err="1"/>
              <a:t>estornude</a:t>
            </a:r>
            <a:r>
              <a:rPr lang="en-US" dirty="0"/>
              <a:t> </a:t>
            </a:r>
            <a:r>
              <a:rPr lang="en-US" dirty="0" err="1"/>
              <a:t>en</a:t>
            </a:r>
            <a:r>
              <a:rPr lang="en-US" dirty="0"/>
              <a:t> </a:t>
            </a:r>
            <a:r>
              <a:rPr lang="en-US" dirty="0" err="1"/>
              <a:t>su</a:t>
            </a:r>
            <a:r>
              <a:rPr lang="en-US" dirty="0"/>
              <a:t> </a:t>
            </a:r>
            <a:r>
              <a:rPr lang="en-US" dirty="0" err="1"/>
              <a:t>codo</a:t>
            </a:r>
            <a:endParaRPr lang="en-US" dirty="0"/>
          </a:p>
          <a:p>
            <a:pPr marL="0" indent="0">
              <a:buNone/>
            </a:pPr>
            <a:endParaRPr lang="en-US" dirty="0"/>
          </a:p>
          <a:p>
            <a:r>
              <a:rPr lang="es-ES" dirty="0"/>
              <a:t>Pacientes que tosen: Usen mascarilla quirúrgica / médica.   </a:t>
            </a:r>
          </a:p>
          <a:p>
            <a:r>
              <a:rPr lang="es-ES" dirty="0"/>
              <a:t>Trabajadores de salud: Usen mascarilla quirúrgica al brindar la atención médica.</a:t>
            </a:r>
            <a:endParaRPr lang="en-US" dirty="0"/>
          </a:p>
        </p:txBody>
      </p:sp>
    </p:spTree>
    <p:extLst>
      <p:ext uri="{BB962C8B-B14F-4D97-AF65-F5344CB8AC3E}">
        <p14:creationId xmlns:p14="http://schemas.microsoft.com/office/powerpoint/2010/main" val="2298297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69B8-931B-49C2-8950-B4F423A9BCDD}"/>
              </a:ext>
            </a:extLst>
          </p:cNvPr>
          <p:cNvSpPr>
            <a:spLocks noGrp="1"/>
          </p:cNvSpPr>
          <p:nvPr>
            <p:ph type="title"/>
          </p:nvPr>
        </p:nvSpPr>
        <p:spPr/>
        <p:txBody>
          <a:bodyPr/>
          <a:lstStyle/>
          <a:p>
            <a:r>
              <a:rPr lang="en-US" b="1" dirty="0" err="1">
                <a:solidFill>
                  <a:schemeClr val="bg1"/>
                </a:solidFill>
                <a:latin typeface="+mn-lt"/>
                <a:cs typeface="Aharoni" panose="02010803020104030203" pitchFamily="2" charset="-79"/>
              </a:rPr>
              <a:t>Objetivo</a:t>
            </a:r>
            <a:r>
              <a:rPr lang="en-US" b="1" dirty="0">
                <a:solidFill>
                  <a:schemeClr val="bg1"/>
                </a:solidFill>
                <a:latin typeface="+mn-lt"/>
                <a:cs typeface="Aharoni" panose="02010803020104030203" pitchFamily="2" charset="-79"/>
              </a:rPr>
              <a:t> de </a:t>
            </a:r>
            <a:r>
              <a:rPr lang="en-US" b="1" dirty="0" err="1">
                <a:solidFill>
                  <a:schemeClr val="bg1"/>
                </a:solidFill>
                <a:latin typeface="+mn-lt"/>
                <a:cs typeface="Aharoni" panose="02010803020104030203" pitchFamily="2" charset="-79"/>
              </a:rPr>
              <a:t>Prevención</a:t>
            </a:r>
            <a:r>
              <a:rPr lang="en-US" b="1" dirty="0">
                <a:solidFill>
                  <a:schemeClr val="bg1"/>
                </a:solidFill>
                <a:latin typeface="+mn-lt"/>
                <a:cs typeface="Aharoni" panose="02010803020104030203" pitchFamily="2" charset="-79"/>
              </a:rPr>
              <a:t> y Control de </a:t>
            </a:r>
            <a:r>
              <a:rPr lang="en-US" b="1" dirty="0" err="1">
                <a:solidFill>
                  <a:schemeClr val="bg1"/>
                </a:solidFill>
                <a:latin typeface="+mn-lt"/>
                <a:cs typeface="Aharoni" panose="02010803020104030203" pitchFamily="2" charset="-79"/>
              </a:rPr>
              <a:t>Infecciones</a:t>
            </a:r>
            <a:endParaRPr lang="en-US" b="1" dirty="0">
              <a:solidFill>
                <a:schemeClr val="bg1"/>
              </a:solidFill>
              <a:latin typeface="+mn-lt"/>
              <a:cs typeface="Aharoni" panose="02010803020104030203" pitchFamily="2" charset="-79"/>
            </a:endParaRPr>
          </a:p>
        </p:txBody>
      </p:sp>
      <p:sp>
        <p:nvSpPr>
          <p:cNvPr id="3" name="Content Placeholder 2">
            <a:extLst>
              <a:ext uri="{FF2B5EF4-FFF2-40B4-BE49-F238E27FC236}">
                <a16:creationId xmlns:a16="http://schemas.microsoft.com/office/drawing/2014/main" id="{E793EDE8-DEAA-4087-8894-7A156FF6ACCE}"/>
              </a:ext>
            </a:extLst>
          </p:cNvPr>
          <p:cNvSpPr>
            <a:spLocks noGrp="1"/>
          </p:cNvSpPr>
          <p:nvPr>
            <p:ph idx="1"/>
          </p:nvPr>
        </p:nvSpPr>
        <p:spPr/>
        <p:txBody>
          <a:bodyPr/>
          <a:lstStyle/>
          <a:p>
            <a:r>
              <a:rPr lang="en-US" dirty="0"/>
              <a:t>Para </a:t>
            </a:r>
            <a:r>
              <a:rPr lang="en-US" dirty="0" err="1"/>
              <a:t>protegerse</a:t>
            </a:r>
            <a:r>
              <a:rPr lang="en-US" dirty="0"/>
              <a:t> de la </a:t>
            </a:r>
            <a:r>
              <a:rPr lang="en-US" dirty="0" err="1"/>
              <a:t>infección</a:t>
            </a:r>
            <a:endParaRPr lang="en-US" dirty="0"/>
          </a:p>
          <a:p>
            <a:r>
              <a:rPr lang="en-US" dirty="0"/>
              <a:t>Para </a:t>
            </a:r>
            <a:r>
              <a:rPr lang="en-US" dirty="0" err="1"/>
              <a:t>prevenir</a:t>
            </a:r>
            <a:r>
              <a:rPr lang="en-US" dirty="0"/>
              <a:t> la </a:t>
            </a:r>
            <a:r>
              <a:rPr lang="en-US" dirty="0" err="1"/>
              <a:t>propagación</a:t>
            </a:r>
            <a:r>
              <a:rPr lang="en-US" dirty="0"/>
              <a:t> de </a:t>
            </a:r>
            <a:r>
              <a:rPr lang="en-US" dirty="0" err="1"/>
              <a:t>enfermedades</a:t>
            </a:r>
            <a:endParaRPr lang="en-US" dirty="0"/>
          </a:p>
          <a:p>
            <a:pPr marL="0" indent="0" algn="ctr">
              <a:buNone/>
            </a:pPr>
            <a:endParaRPr lang="en-US" dirty="0"/>
          </a:p>
          <a:p>
            <a:pPr marL="0" indent="0" algn="ctr">
              <a:buNone/>
            </a:pPr>
            <a:r>
              <a:rPr lang="en-US" sz="3600" dirty="0">
                <a:solidFill>
                  <a:schemeClr val="bg1">
                    <a:lumMod val="60000"/>
                    <a:lumOff val="40000"/>
                  </a:schemeClr>
                </a:solidFill>
              </a:rPr>
              <a:t>¡PARA ROMPER LA CADENA DE TRANSMISIÓN!</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13DE506F-5407-E34E-81E5-E759346B5DEF}"/>
              </a:ext>
            </a:extLst>
          </p:cNvPr>
          <p:cNvPicPr>
            <a:picLocks noChangeAspect="1"/>
          </p:cNvPicPr>
          <p:nvPr/>
        </p:nvPicPr>
        <p:blipFill>
          <a:blip r:embed="rId2"/>
          <a:stretch>
            <a:fillRect/>
          </a:stretch>
        </p:blipFill>
        <p:spPr>
          <a:xfrm>
            <a:off x="4029074" y="3999363"/>
            <a:ext cx="4699289" cy="2698299"/>
          </a:xfrm>
          <a:prstGeom prst="rect">
            <a:avLst/>
          </a:prstGeom>
        </p:spPr>
      </p:pic>
    </p:spTree>
    <p:extLst>
      <p:ext uri="{BB962C8B-B14F-4D97-AF65-F5344CB8AC3E}">
        <p14:creationId xmlns:p14="http://schemas.microsoft.com/office/powerpoint/2010/main" val="273650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AE57-7A8D-466B-84F6-2F7E9A92AD0F}"/>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a:t>
            </a:r>
            <a:r>
              <a:rPr lang="en-US" b="1" dirty="0" err="1">
                <a:solidFill>
                  <a:schemeClr val="bg1"/>
                </a:solidFill>
                <a:latin typeface="+mn-lt"/>
                <a:cs typeface="Aharoni" panose="02010803020104030203" pitchFamily="2" charset="-79"/>
              </a:rPr>
              <a:t>Preguntas</a:t>
            </a:r>
            <a:r>
              <a:rPr lang="en-US" b="1" dirty="0">
                <a:solidFill>
                  <a:schemeClr val="bg1"/>
                </a:solidFill>
                <a:latin typeface="+mn-lt"/>
                <a:cs typeface="Aharoni" panose="02010803020104030203" pitchFamily="2" charset="-79"/>
              </a:rPr>
              <a:t>?</a:t>
            </a:r>
          </a:p>
        </p:txBody>
      </p:sp>
      <p:sp>
        <p:nvSpPr>
          <p:cNvPr id="3" name="Content Placeholder 2">
            <a:extLst>
              <a:ext uri="{FF2B5EF4-FFF2-40B4-BE49-F238E27FC236}">
                <a16:creationId xmlns:a16="http://schemas.microsoft.com/office/drawing/2014/main" id="{0FD10F75-15E0-450E-B912-D0190A0C640F}"/>
              </a:ext>
            </a:extLst>
          </p:cNvPr>
          <p:cNvSpPr>
            <a:spLocks noGrp="1"/>
          </p:cNvSpPr>
          <p:nvPr>
            <p:ph idx="1"/>
          </p:nvPr>
        </p:nvSpPr>
        <p:spPr/>
        <p:txBody>
          <a:bodyPr/>
          <a:lstStyle/>
          <a:p>
            <a:pPr marL="0" indent="0">
              <a:buNone/>
            </a:pPr>
            <a:r>
              <a:rPr lang="en-US" sz="3200" dirty="0"/>
              <a:t>Para </a:t>
            </a:r>
            <a:r>
              <a:rPr lang="en-US" sz="3200" dirty="0" err="1"/>
              <a:t>mantenerse</a:t>
            </a:r>
            <a:r>
              <a:rPr lang="en-US" sz="3200" dirty="0"/>
              <a:t> </a:t>
            </a:r>
            <a:r>
              <a:rPr lang="en-US" sz="3200" dirty="0" err="1"/>
              <a:t>actualizado</a:t>
            </a:r>
            <a:r>
              <a:rPr lang="en-US" sz="3200" dirty="0"/>
              <a:t>, </a:t>
            </a:r>
            <a:r>
              <a:rPr lang="en-US" sz="3200" dirty="0" err="1"/>
              <a:t>consulte</a:t>
            </a:r>
            <a:r>
              <a:rPr lang="en-US" sz="3200" dirty="0"/>
              <a:t> las </a:t>
            </a:r>
            <a:r>
              <a:rPr lang="en-US" sz="3200" dirty="0" err="1"/>
              <a:t>siguientes</a:t>
            </a:r>
            <a:r>
              <a:rPr lang="en-US" sz="3200" dirty="0"/>
              <a:t> </a:t>
            </a:r>
            <a:r>
              <a:rPr lang="en-US" sz="3200" dirty="0" err="1"/>
              <a:t>organizaciones</a:t>
            </a:r>
            <a:r>
              <a:rPr lang="en-US" sz="3200" dirty="0"/>
              <a:t> de </a:t>
            </a:r>
            <a:r>
              <a:rPr lang="en-US" sz="3200" dirty="0" err="1"/>
              <a:t>salud</a:t>
            </a:r>
            <a:r>
              <a:rPr lang="en-US" sz="3200" dirty="0"/>
              <a:t> </a:t>
            </a:r>
            <a:r>
              <a:rPr lang="en-US" sz="3200" dirty="0" err="1"/>
              <a:t>pública</a:t>
            </a:r>
            <a:r>
              <a:rPr lang="en-US" sz="3200" dirty="0"/>
              <a:t>:</a:t>
            </a:r>
          </a:p>
          <a:p>
            <a:pPr lvl="1"/>
            <a:r>
              <a:rPr lang="en-US" sz="2800" dirty="0"/>
              <a:t>OMS: </a:t>
            </a:r>
            <a:r>
              <a:rPr lang="en-US" sz="2800" dirty="0">
                <a:hlinkClick r:id="rId2"/>
              </a:rPr>
              <a:t>https://www.who.int/health-topics/coronavirus</a:t>
            </a:r>
            <a:endParaRPr lang="en-US" sz="2800" dirty="0"/>
          </a:p>
          <a:p>
            <a:pPr lvl="1"/>
            <a:endParaRPr lang="en-US" sz="2800" dirty="0"/>
          </a:p>
          <a:p>
            <a:pPr lvl="1"/>
            <a:r>
              <a:rPr lang="en-US" sz="2800" dirty="0"/>
              <a:t>CDC: </a:t>
            </a:r>
            <a:r>
              <a:rPr lang="en-US" sz="2800" dirty="0">
                <a:hlinkClick r:id="rId3"/>
              </a:rPr>
              <a:t>https://www.cdc.gov/coronavirus/2019-ncov/index.html</a:t>
            </a:r>
            <a:endParaRPr lang="en-US" sz="2800" dirty="0"/>
          </a:p>
          <a:p>
            <a:endParaRPr lang="en-US" dirty="0"/>
          </a:p>
        </p:txBody>
      </p:sp>
    </p:spTree>
    <p:extLst>
      <p:ext uri="{BB962C8B-B14F-4D97-AF65-F5344CB8AC3E}">
        <p14:creationId xmlns:p14="http://schemas.microsoft.com/office/powerpoint/2010/main" val="418615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fontScale="90000"/>
          </a:bodyPr>
          <a:lstStyle/>
          <a:p>
            <a:br>
              <a:rPr lang="en-US" sz="4000" dirty="0"/>
            </a:br>
            <a:r>
              <a:rPr lang="en-US" dirty="0" err="1"/>
              <a:t>Errores</a:t>
            </a:r>
            <a:r>
              <a:rPr lang="en-US" dirty="0"/>
              <a:t> al </a:t>
            </a:r>
            <a:r>
              <a:rPr lang="en-US" dirty="0" err="1"/>
              <a:t>usar</a:t>
            </a:r>
            <a:r>
              <a:rPr lang="en-US" dirty="0"/>
              <a:t> EPI y </a:t>
            </a:r>
            <a:r>
              <a:rPr lang="en-US" dirty="0" err="1"/>
              <a:t>alternativas</a:t>
            </a:r>
            <a:r>
              <a:rPr lang="en-US" dirty="0"/>
              <a:t> de EPI</a:t>
            </a:r>
            <a:endParaRPr lang="en-US" sz="38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92" r="-1" b="-1"/>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2327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err="1">
                <a:solidFill>
                  <a:schemeClr val="bg1"/>
                </a:solidFill>
                <a:latin typeface="+mn-lt"/>
                <a:cs typeface="Aharoni" panose="02010803020104030203" pitchFamily="2" charset="-79"/>
              </a:rPr>
              <a:t>Objetivos</a:t>
            </a:r>
            <a:r>
              <a:rPr lang="en-US" b="1" dirty="0">
                <a:solidFill>
                  <a:schemeClr val="bg1"/>
                </a:solidFill>
                <a:latin typeface="+mn-lt"/>
                <a:cs typeface="Aharoni" panose="02010803020104030203" pitchFamily="2" charset="-79"/>
              </a:rPr>
              <a:t> </a:t>
            </a:r>
            <a:endParaRPr lang="en-GB" b="1" dirty="0">
              <a:solidFill>
                <a:schemeClr val="bg1"/>
              </a:solidFill>
              <a:latin typeface="+mn-lt"/>
              <a:cs typeface="Aharoni" panose="02010803020104030203" pitchFamily="2" charset="-79"/>
            </a:endParaRPr>
          </a:p>
        </p:txBody>
      </p:sp>
      <p:sp>
        <p:nvSpPr>
          <p:cNvPr id="7" name="Content Placeholder 6"/>
          <p:cNvSpPr>
            <a:spLocks noGrp="1"/>
          </p:cNvSpPr>
          <p:nvPr>
            <p:ph idx="1"/>
          </p:nvPr>
        </p:nvSpPr>
        <p:spPr/>
        <p:txBody>
          <a:bodyPr>
            <a:normAutofit/>
          </a:bodyPr>
          <a:lstStyle/>
          <a:p>
            <a:pPr marL="0" indent="0">
              <a:buNone/>
            </a:pPr>
            <a:r>
              <a:rPr lang="es-ES" sz="3200" dirty="0"/>
              <a:t>Al final de esta sesión, el participante podrá: </a:t>
            </a:r>
          </a:p>
          <a:p>
            <a:pPr lvl="1"/>
            <a:r>
              <a:rPr lang="es-ES" sz="2800" dirty="0"/>
              <a:t>Identificar errores comunes de EPI y explicar la manera correcta que se debe tomar cuando se encuentra un error</a:t>
            </a:r>
          </a:p>
          <a:p>
            <a:pPr lvl="1"/>
            <a:r>
              <a:rPr lang="es-ES" sz="2800" dirty="0"/>
              <a:t> Explicar cómo adaptar los materiales cuando el EPI es limitado.</a:t>
            </a:r>
            <a:endParaRPr lang="en-GB" sz="2600" dirty="0"/>
          </a:p>
        </p:txBody>
      </p:sp>
    </p:spTree>
    <p:extLst>
      <p:ext uri="{BB962C8B-B14F-4D97-AF65-F5344CB8AC3E}">
        <p14:creationId xmlns:p14="http://schemas.microsoft.com/office/powerpoint/2010/main" val="917216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bg1"/>
                </a:solidFill>
                <a:latin typeface="+mn-lt"/>
                <a:cs typeface="Aharoni" panose="02010803020104030203" pitchFamily="2" charset="-79"/>
              </a:rPr>
              <a:t>Ejemplo</a:t>
            </a:r>
            <a:r>
              <a:rPr lang="en-US" b="1" dirty="0">
                <a:solidFill>
                  <a:schemeClr val="bg1"/>
                </a:solidFill>
                <a:latin typeface="+mn-lt"/>
                <a:cs typeface="Aharoni" panose="02010803020104030203" pitchFamily="2" charset="-79"/>
              </a:rPr>
              <a:t> 1:  Encuentre el error de EPI</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a:xfrm>
            <a:off x="762000" y="1429671"/>
            <a:ext cx="5105400" cy="4756150"/>
          </a:xfrm>
        </p:spPr>
        <p:txBody>
          <a:bodyPr/>
          <a:lstStyle/>
          <a:p>
            <a:pPr marL="0" indent="0">
              <a:spcBef>
                <a:spcPts val="0"/>
              </a:spcBef>
              <a:buNone/>
            </a:pPr>
            <a:r>
              <a:rPr lang="en-US" sz="3200" dirty="0" err="1"/>
              <a:t>Problema</a:t>
            </a:r>
            <a:r>
              <a:rPr lang="en-US" sz="3200" dirty="0"/>
              <a:t>:</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sz="3200" dirty="0"/>
          </a:p>
          <a:p>
            <a:pPr marL="0" indent="0">
              <a:spcBef>
                <a:spcPts val="0"/>
              </a:spcBef>
              <a:buNone/>
            </a:pPr>
            <a:r>
              <a:rPr lang="en-US" sz="3200" dirty="0" err="1"/>
              <a:t>Manera</a:t>
            </a:r>
            <a:r>
              <a:rPr lang="en-US" sz="3200" dirty="0"/>
              <a:t> </a:t>
            </a:r>
            <a:r>
              <a:rPr lang="en-US" sz="3200" dirty="0" err="1"/>
              <a:t>correcta</a:t>
            </a:r>
            <a:r>
              <a:rPr lang="en-US" sz="3200" dirty="0"/>
              <a:t>:</a:t>
            </a:r>
          </a:p>
        </p:txBody>
      </p:sp>
      <p:pic>
        <p:nvPicPr>
          <p:cNvPr id="9" name="Picture 8"/>
          <p:cNvPicPr>
            <a:picLocks noChangeAspect="1"/>
          </p:cNvPicPr>
          <p:nvPr/>
        </p:nvPicPr>
        <p:blipFill>
          <a:blip r:embed="rId2"/>
          <a:stretch>
            <a:fillRect/>
          </a:stretch>
        </p:blipFill>
        <p:spPr>
          <a:xfrm>
            <a:off x="6540137" y="1647826"/>
            <a:ext cx="4085409" cy="4949764"/>
          </a:xfrm>
          <a:prstGeom prst="rect">
            <a:avLst/>
          </a:prstGeom>
        </p:spPr>
      </p:pic>
      <p:sp>
        <p:nvSpPr>
          <p:cNvPr id="10" name="TextBox 9"/>
          <p:cNvSpPr txBox="1"/>
          <p:nvPr/>
        </p:nvSpPr>
        <p:spPr>
          <a:xfrm>
            <a:off x="990599" y="2081138"/>
            <a:ext cx="3553265" cy="1569660"/>
          </a:xfrm>
          <a:prstGeom prst="rect">
            <a:avLst/>
          </a:prstGeom>
          <a:noFill/>
        </p:spPr>
        <p:txBody>
          <a:bodyPr wrap="square" rtlCol="0">
            <a:spAutoFit/>
          </a:bodyPr>
          <a:lstStyle/>
          <a:p>
            <a:pPr marL="342900" indent="-342900">
              <a:buFont typeface="Arial" panose="020B0604020202020204" pitchFamily="34" charset="0"/>
              <a:buChar char="•"/>
            </a:pPr>
            <a:r>
              <a:rPr lang="es-ES" sz="3200" dirty="0"/>
              <a:t>Sosteniendo el teléfono con guantes</a:t>
            </a:r>
            <a:endParaRPr lang="en-GB" sz="3000" dirty="0"/>
          </a:p>
        </p:txBody>
      </p:sp>
      <p:sp>
        <p:nvSpPr>
          <p:cNvPr id="11" name="TextBox 10"/>
          <p:cNvSpPr txBox="1"/>
          <p:nvPr/>
        </p:nvSpPr>
        <p:spPr>
          <a:xfrm>
            <a:off x="990600" y="3946751"/>
            <a:ext cx="5334002" cy="2308324"/>
          </a:xfrm>
          <a:prstGeom prst="rect">
            <a:avLst/>
          </a:prstGeom>
          <a:noFill/>
        </p:spPr>
        <p:txBody>
          <a:bodyPr wrap="square" rtlCol="0">
            <a:spAutoFit/>
          </a:bodyPr>
          <a:lstStyle/>
          <a:p>
            <a:pPr marL="342900" indent="-342900">
              <a:buFont typeface="Arial" panose="020B0604020202020204" pitchFamily="34" charset="0"/>
              <a:buChar char="•"/>
            </a:pPr>
            <a:r>
              <a:rPr lang="es-ES" sz="2400" dirty="0"/>
              <a:t>No debe recoger objetos (teléfonos, bolígrafos, libros, archivos de pacientes, etc.) cuando use EPI</a:t>
            </a:r>
          </a:p>
          <a:p>
            <a:pPr marL="342900" indent="-342900">
              <a:buFont typeface="Arial" panose="020B0604020202020204" pitchFamily="34" charset="0"/>
              <a:buChar char="•"/>
            </a:pPr>
            <a:r>
              <a:rPr lang="es-ES" sz="2400" dirty="0"/>
              <a:t>Quítese los guantes, realice la higiene de las manos y luego puede recoger los objetos.</a:t>
            </a:r>
            <a:endParaRPr lang="en-GB" sz="2400" dirty="0"/>
          </a:p>
        </p:txBody>
      </p:sp>
    </p:spTree>
    <p:extLst>
      <p:ext uri="{BB962C8B-B14F-4D97-AF65-F5344CB8AC3E}">
        <p14:creationId xmlns:p14="http://schemas.microsoft.com/office/powerpoint/2010/main" val="208830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bg1"/>
                </a:solidFill>
                <a:latin typeface="+mn-lt"/>
                <a:cs typeface="Aharoni" panose="02010803020104030203" pitchFamily="2" charset="-79"/>
              </a:rPr>
              <a:t>Ejemplo</a:t>
            </a:r>
            <a:r>
              <a:rPr lang="en-US" b="1" dirty="0">
                <a:solidFill>
                  <a:schemeClr val="bg1"/>
                </a:solidFill>
                <a:latin typeface="+mn-lt"/>
                <a:cs typeface="Aharoni" panose="02010803020104030203" pitchFamily="2" charset="-79"/>
              </a:rPr>
              <a:t> 2: Encuentre el error de EPI</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p:txBody>
          <a:bodyPr/>
          <a:lstStyle/>
          <a:p>
            <a:pPr marL="0" indent="0">
              <a:buNone/>
            </a:pPr>
            <a:r>
              <a:rPr lang="en-US" sz="3200" dirty="0" err="1"/>
              <a:t>Problema</a:t>
            </a:r>
            <a:r>
              <a:rPr lang="en-US" sz="3200" dirty="0"/>
              <a:t>:</a:t>
            </a:r>
          </a:p>
          <a:p>
            <a:pPr marL="0" indent="0">
              <a:buNone/>
            </a:pPr>
            <a:endParaRPr lang="en-US" dirty="0"/>
          </a:p>
          <a:p>
            <a:pPr marL="0" indent="0">
              <a:buNone/>
            </a:pPr>
            <a:endParaRPr lang="en-US" dirty="0"/>
          </a:p>
          <a:p>
            <a:pPr marL="0" indent="0">
              <a:buNone/>
            </a:pPr>
            <a:endParaRPr lang="en-US" dirty="0"/>
          </a:p>
          <a:p>
            <a:pPr marL="0" indent="0">
              <a:buNone/>
            </a:pPr>
            <a:endParaRPr lang="en-US" sz="3200" dirty="0"/>
          </a:p>
          <a:p>
            <a:pPr marL="0" indent="0">
              <a:buNone/>
            </a:pPr>
            <a:r>
              <a:rPr lang="en-US" sz="3200" dirty="0" err="1"/>
              <a:t>Manera</a:t>
            </a:r>
            <a:r>
              <a:rPr lang="en-US" sz="3200" dirty="0"/>
              <a:t> </a:t>
            </a:r>
            <a:r>
              <a:rPr lang="en-US" sz="3200" dirty="0" err="1"/>
              <a:t>correcta</a:t>
            </a:r>
            <a:r>
              <a:rPr lang="en-US" sz="3200" dirty="0"/>
              <a:t>:</a:t>
            </a:r>
            <a:endParaRPr lang="en-GB" sz="3200" dirty="0"/>
          </a:p>
        </p:txBody>
      </p:sp>
      <p:pic>
        <p:nvPicPr>
          <p:cNvPr id="7" name="Content Placeholder 6"/>
          <p:cNvPicPr>
            <a:picLocks noGrp="1" noChangeAspect="1"/>
          </p:cNvPicPr>
          <p:nvPr>
            <p:ph sz="half" idx="2"/>
          </p:nvPr>
        </p:nvPicPr>
        <p:blipFill>
          <a:blip r:embed="rId2"/>
          <a:stretch>
            <a:fillRect/>
          </a:stretch>
        </p:blipFill>
        <p:spPr>
          <a:xfrm>
            <a:off x="7266564" y="1984155"/>
            <a:ext cx="4728241" cy="4192808"/>
          </a:xfrm>
          <a:prstGeom prst="rect">
            <a:avLst/>
          </a:prstGeom>
        </p:spPr>
      </p:pic>
      <p:sp>
        <p:nvSpPr>
          <p:cNvPr id="8" name="TextBox 7"/>
          <p:cNvSpPr txBox="1"/>
          <p:nvPr/>
        </p:nvSpPr>
        <p:spPr>
          <a:xfrm>
            <a:off x="1282199" y="2248180"/>
            <a:ext cx="5343684" cy="2246769"/>
          </a:xfrm>
          <a:prstGeom prst="rect">
            <a:avLst/>
          </a:prstGeom>
          <a:noFill/>
        </p:spPr>
        <p:txBody>
          <a:bodyPr wrap="square" rtlCol="0">
            <a:spAutoFit/>
          </a:bodyPr>
          <a:lstStyle/>
          <a:p>
            <a:pPr marL="285750" indent="-285750">
              <a:buFont typeface="Arial" panose="020B0604020202020204" pitchFamily="34" charset="0"/>
              <a:buChar char="•"/>
            </a:pPr>
            <a:r>
              <a:rPr lang="es-ES" sz="2800" dirty="0"/>
              <a:t>Mascarilla que no cubre nariz y boca </a:t>
            </a:r>
          </a:p>
          <a:p>
            <a:pPr marL="285750" indent="-285750">
              <a:buFont typeface="Arial" panose="020B0604020202020204" pitchFamily="34" charset="0"/>
              <a:buChar char="•"/>
            </a:pPr>
            <a:r>
              <a:rPr lang="es-ES" sz="2800" dirty="0"/>
              <a:t>Guantes visiblemente sucios</a:t>
            </a:r>
          </a:p>
          <a:p>
            <a:pPr marL="285750" indent="-285750">
              <a:buFont typeface="Arial" panose="020B0604020202020204" pitchFamily="34" charset="0"/>
              <a:buChar char="•"/>
            </a:pPr>
            <a:r>
              <a:rPr lang="es-ES" sz="2800" dirty="0"/>
              <a:t>Usando EPI fuera del área de atención médica</a:t>
            </a:r>
            <a:endParaRPr lang="en-GB" sz="2800" dirty="0"/>
          </a:p>
        </p:txBody>
      </p:sp>
      <p:sp>
        <p:nvSpPr>
          <p:cNvPr id="9" name="TextBox 8"/>
          <p:cNvSpPr txBox="1"/>
          <p:nvPr/>
        </p:nvSpPr>
        <p:spPr>
          <a:xfrm>
            <a:off x="1282199" y="4893665"/>
            <a:ext cx="5540366" cy="1938992"/>
          </a:xfrm>
          <a:prstGeom prst="rect">
            <a:avLst/>
          </a:prstGeom>
          <a:noFill/>
        </p:spPr>
        <p:txBody>
          <a:bodyPr wrap="square" rtlCol="0">
            <a:spAutoFit/>
          </a:bodyPr>
          <a:lstStyle/>
          <a:p>
            <a:pPr marL="285750" indent="-285750">
              <a:buFont typeface="Arial" panose="020B0604020202020204" pitchFamily="34" charset="0"/>
              <a:buChar char="•"/>
            </a:pPr>
            <a:r>
              <a:rPr lang="es-ES" sz="2400" dirty="0"/>
              <a:t>Asegúrese de que la mascarilla cubra completamente la nariz y la boca y ajústela</a:t>
            </a:r>
          </a:p>
          <a:p>
            <a:pPr marL="285750" indent="-285750">
              <a:buFont typeface="Arial" panose="020B0604020202020204" pitchFamily="34" charset="0"/>
              <a:buChar char="•"/>
            </a:pPr>
            <a:r>
              <a:rPr lang="es-ES" sz="2400" dirty="0"/>
              <a:t> Quítese el EPI antes de salir del área de salud</a:t>
            </a:r>
            <a:endParaRPr lang="en-GB" sz="2400" dirty="0"/>
          </a:p>
        </p:txBody>
      </p:sp>
    </p:spTree>
    <p:extLst>
      <p:ext uri="{BB962C8B-B14F-4D97-AF65-F5344CB8AC3E}">
        <p14:creationId xmlns:p14="http://schemas.microsoft.com/office/powerpoint/2010/main" val="585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B171-E579-441E-8BD5-2E2C2D925E02}"/>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COVID-19</a:t>
            </a:r>
            <a:r>
              <a:rPr lang="en-US" dirty="0"/>
              <a:t> </a:t>
            </a:r>
          </a:p>
        </p:txBody>
      </p:sp>
      <p:sp>
        <p:nvSpPr>
          <p:cNvPr id="3" name="Content Placeholder 2">
            <a:extLst>
              <a:ext uri="{FF2B5EF4-FFF2-40B4-BE49-F238E27FC236}">
                <a16:creationId xmlns:a16="http://schemas.microsoft.com/office/drawing/2014/main" id="{40F1C890-0F87-4652-A523-C171541DDB5D}"/>
              </a:ext>
            </a:extLst>
          </p:cNvPr>
          <p:cNvSpPr>
            <a:spLocks noGrp="1"/>
          </p:cNvSpPr>
          <p:nvPr>
            <p:ph idx="1"/>
          </p:nvPr>
        </p:nvSpPr>
        <p:spPr>
          <a:xfrm>
            <a:off x="838200" y="1564368"/>
            <a:ext cx="10515600" cy="4351338"/>
          </a:xfrm>
        </p:spPr>
        <p:txBody>
          <a:bodyPr>
            <a:normAutofit/>
          </a:bodyPr>
          <a:lstStyle/>
          <a:p>
            <a:r>
              <a:rPr lang="en-US" dirty="0" err="1">
                <a:solidFill>
                  <a:schemeClr val="bg1"/>
                </a:solidFill>
              </a:rPr>
              <a:t>Período</a:t>
            </a:r>
            <a:r>
              <a:rPr lang="en-US" dirty="0">
                <a:solidFill>
                  <a:schemeClr val="bg1"/>
                </a:solidFill>
              </a:rPr>
              <a:t> de </a:t>
            </a:r>
            <a:r>
              <a:rPr lang="en-US" dirty="0" err="1">
                <a:solidFill>
                  <a:schemeClr val="bg1"/>
                </a:solidFill>
              </a:rPr>
              <a:t>incubación</a:t>
            </a:r>
            <a:r>
              <a:rPr lang="en-US" dirty="0">
                <a:solidFill>
                  <a:schemeClr val="bg1"/>
                </a:solidFill>
              </a:rPr>
              <a:t>: </a:t>
            </a:r>
            <a:r>
              <a:rPr lang="en-US" dirty="0"/>
              <a:t>El </a:t>
            </a:r>
            <a:r>
              <a:rPr lang="en-US" dirty="0" err="1"/>
              <a:t>período</a:t>
            </a:r>
            <a:r>
              <a:rPr lang="en-US" dirty="0"/>
              <a:t> entre la </a:t>
            </a:r>
            <a:r>
              <a:rPr lang="en-US" dirty="0" err="1"/>
              <a:t>exposición</a:t>
            </a:r>
            <a:r>
              <a:rPr lang="en-US" dirty="0"/>
              <a:t> hasta una </a:t>
            </a:r>
            <a:r>
              <a:rPr lang="en-US" dirty="0" err="1"/>
              <a:t>infección</a:t>
            </a:r>
            <a:r>
              <a:rPr lang="en-US" dirty="0"/>
              <a:t> y </a:t>
            </a:r>
            <a:r>
              <a:rPr lang="en-US" dirty="0" err="1"/>
              <a:t>aparición</a:t>
            </a:r>
            <a:r>
              <a:rPr lang="en-US" dirty="0"/>
              <a:t> de los </a:t>
            </a:r>
            <a:r>
              <a:rPr lang="en-US" dirty="0" err="1"/>
              <a:t>primeros</a:t>
            </a:r>
            <a:r>
              <a:rPr lang="en-US" dirty="0"/>
              <a:t> </a:t>
            </a:r>
            <a:r>
              <a:rPr lang="en-US" dirty="0" err="1"/>
              <a:t>síntomas</a:t>
            </a:r>
            <a:r>
              <a:rPr lang="en-US" dirty="0"/>
              <a:t>: </a:t>
            </a:r>
            <a:r>
              <a:rPr lang="en-US" dirty="0" err="1"/>
              <a:t>varía</a:t>
            </a:r>
            <a:r>
              <a:rPr lang="en-US" dirty="0"/>
              <a:t> de 1 a 14 </a:t>
            </a:r>
            <a:r>
              <a:rPr lang="en-US" dirty="0" err="1"/>
              <a:t>días</a:t>
            </a:r>
            <a:endParaRPr lang="en-US" dirty="0"/>
          </a:p>
          <a:p>
            <a:pPr lvl="1">
              <a:buFont typeface="Wingdings" panose="05000000000000000000" pitchFamily="2" charset="2"/>
              <a:buChar char="§"/>
            </a:pPr>
            <a:r>
              <a:rPr lang="en-US" dirty="0" err="1"/>
              <a:t>Promedios</a:t>
            </a:r>
            <a:r>
              <a:rPr lang="en-US" dirty="0"/>
              <a:t> </a:t>
            </a:r>
            <a:r>
              <a:rPr lang="en-US" dirty="0" err="1"/>
              <a:t>desde</a:t>
            </a:r>
            <a:r>
              <a:rPr lang="en-US" dirty="0"/>
              <a:t> 5 a 6 días</a:t>
            </a:r>
            <a:r>
              <a:rPr lang="en-US" baseline="30000" dirty="0"/>
              <a:t>1</a:t>
            </a:r>
          </a:p>
          <a:p>
            <a:r>
              <a:rPr lang="en-US" dirty="0">
                <a:solidFill>
                  <a:schemeClr val="bg1"/>
                </a:solidFill>
              </a:rPr>
              <a:t>Modo de </a:t>
            </a:r>
            <a:r>
              <a:rPr lang="en-US" dirty="0" err="1">
                <a:solidFill>
                  <a:schemeClr val="bg1"/>
                </a:solidFill>
              </a:rPr>
              <a:t>transmisión</a:t>
            </a:r>
            <a:r>
              <a:rPr lang="en-US" dirty="0">
                <a:solidFill>
                  <a:schemeClr val="bg1"/>
                </a:solidFill>
              </a:rPr>
              <a:t>: </a:t>
            </a:r>
            <a:r>
              <a:rPr lang="en-US" dirty="0" err="1"/>
              <a:t>Gotitas</a:t>
            </a:r>
            <a:r>
              <a:rPr lang="en-US" dirty="0"/>
              <a:t> y superficies contaminadas</a:t>
            </a:r>
            <a:r>
              <a:rPr lang="en-US" baseline="30000" dirty="0"/>
              <a:t>1</a:t>
            </a:r>
            <a:endParaRPr lang="en-US" dirty="0"/>
          </a:p>
          <a:p>
            <a:r>
              <a:rPr lang="en-US" dirty="0" err="1">
                <a:solidFill>
                  <a:schemeClr val="bg1"/>
                </a:solidFill>
              </a:rPr>
              <a:t>Transmisión</a:t>
            </a:r>
            <a:r>
              <a:rPr lang="en-US" dirty="0">
                <a:solidFill>
                  <a:schemeClr val="bg1"/>
                </a:solidFill>
              </a:rPr>
              <a:t>: </a:t>
            </a:r>
            <a:r>
              <a:rPr lang="en-US" dirty="0"/>
              <a:t>Humano a humano</a:t>
            </a:r>
            <a:r>
              <a:rPr lang="en-US" baseline="30000" dirty="0"/>
              <a:t>2</a:t>
            </a:r>
            <a:endParaRPr lang="en-US" dirty="0"/>
          </a:p>
          <a:p>
            <a:r>
              <a:rPr lang="en-US" dirty="0">
                <a:solidFill>
                  <a:schemeClr val="bg1"/>
                </a:solidFill>
              </a:rPr>
              <a:t>Tratamiento: </a:t>
            </a:r>
            <a:r>
              <a:rPr lang="en-US" dirty="0"/>
              <a:t>Actualmente no hay </a:t>
            </a:r>
            <a:r>
              <a:rPr lang="en-US" dirty="0" err="1"/>
              <a:t>vacuna</a:t>
            </a:r>
            <a:r>
              <a:rPr lang="en-US" dirty="0"/>
              <a:t>, se </a:t>
            </a:r>
            <a:r>
              <a:rPr lang="en-US" dirty="0" err="1"/>
              <a:t>esta</a:t>
            </a:r>
            <a:r>
              <a:rPr lang="en-US" dirty="0"/>
              <a:t> </a:t>
            </a:r>
            <a:r>
              <a:rPr lang="en-US" dirty="0" err="1"/>
              <a:t>probando</a:t>
            </a:r>
            <a:r>
              <a:rPr lang="en-US" dirty="0"/>
              <a:t> </a:t>
            </a:r>
            <a:r>
              <a:rPr lang="en-US" dirty="0" err="1"/>
              <a:t>eliminar</a:t>
            </a:r>
            <a:r>
              <a:rPr lang="en-US" dirty="0"/>
              <a:t> </a:t>
            </a:r>
            <a:r>
              <a:rPr lang="en-US" dirty="0" err="1"/>
              <a:t>varios</a:t>
            </a:r>
            <a:r>
              <a:rPr lang="en-US" dirty="0"/>
              <a:t> </a:t>
            </a:r>
            <a:r>
              <a:rPr lang="en-US" dirty="0" err="1"/>
              <a:t>tratamientos</a:t>
            </a:r>
            <a:r>
              <a:rPr lang="en-US" dirty="0"/>
              <a:t> que no son </a:t>
            </a:r>
            <a:r>
              <a:rPr lang="en-US" dirty="0" err="1"/>
              <a:t>efectivos</a:t>
            </a:r>
            <a:r>
              <a:rPr lang="en-US" dirty="0"/>
              <a:t> contra el virus, </a:t>
            </a:r>
            <a:r>
              <a:rPr lang="en-US" dirty="0" err="1"/>
              <a:t>tratamiento</a:t>
            </a:r>
            <a:r>
              <a:rPr lang="en-US" dirty="0"/>
              <a:t> de síntomas</a:t>
            </a:r>
            <a:r>
              <a:rPr lang="en-US" baseline="30000" dirty="0"/>
              <a:t>1</a:t>
            </a:r>
            <a:endParaRPr lang="en-US" dirty="0"/>
          </a:p>
        </p:txBody>
      </p:sp>
      <p:sp>
        <p:nvSpPr>
          <p:cNvPr id="4" name="TextBox 3">
            <a:extLst>
              <a:ext uri="{FF2B5EF4-FFF2-40B4-BE49-F238E27FC236}">
                <a16:creationId xmlns:a16="http://schemas.microsoft.com/office/drawing/2014/main" id="{914496FC-277A-4B60-8DE8-DC267BFBDEF5}"/>
              </a:ext>
            </a:extLst>
          </p:cNvPr>
          <p:cNvSpPr txBox="1"/>
          <p:nvPr/>
        </p:nvSpPr>
        <p:spPr>
          <a:xfrm>
            <a:off x="838200" y="5846248"/>
            <a:ext cx="9486900" cy="523220"/>
          </a:xfrm>
          <a:prstGeom prst="rect">
            <a:avLst/>
          </a:prstGeom>
          <a:noFill/>
        </p:spPr>
        <p:txBody>
          <a:bodyPr wrap="square" rtlCol="0">
            <a:spAutoFit/>
          </a:bodyPr>
          <a:lstStyle/>
          <a:p>
            <a:r>
              <a:rPr lang="en-US" sz="1400" dirty="0"/>
              <a:t>1: </a:t>
            </a:r>
            <a:r>
              <a:rPr lang="en-US" sz="1400" dirty="0" err="1"/>
              <a:t>Esta</a:t>
            </a:r>
            <a:r>
              <a:rPr lang="en-US" sz="1400" dirty="0"/>
              <a:t> </a:t>
            </a:r>
            <a:r>
              <a:rPr lang="en-US" sz="1400" dirty="0" err="1"/>
              <a:t>información</a:t>
            </a:r>
            <a:r>
              <a:rPr lang="en-US" sz="1400" dirty="0"/>
              <a:t> </a:t>
            </a:r>
            <a:r>
              <a:rPr lang="en-US" sz="1400" dirty="0" err="1"/>
              <a:t>está</a:t>
            </a:r>
            <a:r>
              <a:rPr lang="en-US" sz="1400" dirty="0"/>
              <a:t> </a:t>
            </a:r>
            <a:r>
              <a:rPr lang="en-US" sz="1400" dirty="0" err="1"/>
              <a:t>sujeta</a:t>
            </a:r>
            <a:r>
              <a:rPr lang="en-US" sz="1400" dirty="0"/>
              <a:t> a </a:t>
            </a:r>
            <a:r>
              <a:rPr lang="en-US" sz="1400" dirty="0" err="1"/>
              <a:t>cambios</a:t>
            </a:r>
            <a:r>
              <a:rPr lang="en-US" sz="1400" dirty="0"/>
              <a:t>.</a:t>
            </a:r>
          </a:p>
          <a:p>
            <a:r>
              <a:rPr lang="en-US" sz="1400" dirty="0"/>
              <a:t>2: </a:t>
            </a:r>
            <a:r>
              <a:rPr lang="en-US" sz="1400" dirty="0" err="1"/>
              <a:t>En</a:t>
            </a:r>
            <a:r>
              <a:rPr lang="en-US" sz="1400" dirty="0"/>
              <a:t> la </a:t>
            </a:r>
            <a:r>
              <a:rPr lang="en-US" sz="1400" dirty="0" err="1"/>
              <a:t>mayoría</a:t>
            </a:r>
            <a:r>
              <a:rPr lang="en-US" sz="1400" dirty="0"/>
              <a:t> de los </a:t>
            </a:r>
            <a:r>
              <a:rPr lang="en-US" sz="1400" dirty="0" err="1"/>
              <a:t>casos</a:t>
            </a:r>
            <a:endParaRPr lang="en-US" sz="1400" dirty="0"/>
          </a:p>
        </p:txBody>
      </p:sp>
    </p:spTree>
    <p:extLst>
      <p:ext uri="{BB962C8B-B14F-4D97-AF65-F5344CB8AC3E}">
        <p14:creationId xmlns:p14="http://schemas.microsoft.com/office/powerpoint/2010/main" val="3429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bg1"/>
                </a:solidFill>
                <a:latin typeface="+mn-lt"/>
                <a:cs typeface="Aharoni" panose="02010803020104030203" pitchFamily="2" charset="-79"/>
              </a:rPr>
              <a:t>Ejemplo</a:t>
            </a:r>
            <a:r>
              <a:rPr lang="en-US" b="1" dirty="0">
                <a:solidFill>
                  <a:schemeClr val="bg1"/>
                </a:solidFill>
                <a:latin typeface="+mn-lt"/>
                <a:cs typeface="Aharoni" panose="02010803020104030203" pitchFamily="2" charset="-79"/>
              </a:rPr>
              <a:t> 3: Encuentre el error de EPI</a:t>
            </a:r>
            <a:endParaRPr lang="en-GB" b="1" dirty="0">
              <a:solidFill>
                <a:schemeClr val="bg1"/>
              </a:solidFill>
              <a:latin typeface="+mn-lt"/>
              <a:cs typeface="Aharoni" panose="02010803020104030203" pitchFamily="2" charset="-79"/>
            </a:endParaRPr>
          </a:p>
        </p:txBody>
      </p:sp>
      <p:pic>
        <p:nvPicPr>
          <p:cNvPr id="7" name="Content Placeholder 6"/>
          <p:cNvPicPr>
            <a:picLocks noGrp="1" noChangeAspect="1"/>
          </p:cNvPicPr>
          <p:nvPr>
            <p:ph sz="half" idx="2"/>
          </p:nvPr>
        </p:nvPicPr>
        <p:blipFill>
          <a:blip r:embed="rId2"/>
          <a:stretch>
            <a:fillRect/>
          </a:stretch>
        </p:blipFill>
        <p:spPr>
          <a:xfrm>
            <a:off x="6391664" y="2172494"/>
            <a:ext cx="5476873" cy="3657600"/>
          </a:xfrm>
          <a:prstGeom prst="rect">
            <a:avLst/>
          </a:prstGeom>
        </p:spPr>
      </p:pic>
      <p:sp>
        <p:nvSpPr>
          <p:cNvPr id="8" name="Content Placeholder 2"/>
          <p:cNvSpPr>
            <a:spLocks noGrp="1"/>
          </p:cNvSpPr>
          <p:nvPr>
            <p:ph sz="half" idx="1"/>
          </p:nvPr>
        </p:nvSpPr>
        <p:spPr/>
        <p:txBody>
          <a:bodyPr/>
          <a:lstStyle/>
          <a:p>
            <a:pPr marL="0" indent="0">
              <a:buNone/>
            </a:pPr>
            <a:r>
              <a:rPr lang="en-US" sz="3200" dirty="0" err="1"/>
              <a:t>Problema</a:t>
            </a:r>
            <a:r>
              <a:rPr lang="en-US" sz="3200" dirty="0"/>
              <a:t>:</a:t>
            </a:r>
          </a:p>
          <a:p>
            <a:pPr marL="0" indent="0">
              <a:buNone/>
            </a:pPr>
            <a:endParaRPr lang="en-US" dirty="0"/>
          </a:p>
          <a:p>
            <a:pPr marL="0" indent="0">
              <a:buNone/>
            </a:pPr>
            <a:endParaRPr lang="en-US" dirty="0"/>
          </a:p>
          <a:p>
            <a:pPr marL="0" indent="0">
              <a:buNone/>
            </a:pPr>
            <a:r>
              <a:rPr lang="en-US" sz="3200" dirty="0" err="1"/>
              <a:t>Manera</a:t>
            </a:r>
            <a:r>
              <a:rPr lang="en-US" sz="3200" dirty="0"/>
              <a:t> </a:t>
            </a:r>
            <a:r>
              <a:rPr lang="en-US" sz="3200" dirty="0" err="1"/>
              <a:t>correcta</a:t>
            </a:r>
            <a:r>
              <a:rPr lang="en-US" sz="3200" dirty="0"/>
              <a:t>: </a:t>
            </a:r>
          </a:p>
        </p:txBody>
      </p:sp>
      <p:sp>
        <p:nvSpPr>
          <p:cNvPr id="9" name="TextBox 8"/>
          <p:cNvSpPr txBox="1"/>
          <p:nvPr/>
        </p:nvSpPr>
        <p:spPr>
          <a:xfrm>
            <a:off x="1416050" y="2203868"/>
            <a:ext cx="3771900" cy="1384995"/>
          </a:xfrm>
          <a:prstGeom prst="rect">
            <a:avLst/>
          </a:prstGeom>
          <a:noFill/>
        </p:spPr>
        <p:txBody>
          <a:bodyPr wrap="square" rtlCol="0">
            <a:spAutoFit/>
          </a:bodyPr>
          <a:lstStyle/>
          <a:p>
            <a:pPr marL="285750" indent="-285750">
              <a:buFont typeface="Arial" panose="020B0604020202020204" pitchFamily="34" charset="0"/>
              <a:buChar char="•"/>
            </a:pPr>
            <a:r>
              <a:rPr lang="en-GB" sz="2800" dirty="0" err="1"/>
              <a:t>Método</a:t>
            </a:r>
            <a:r>
              <a:rPr lang="en-GB" sz="2800" dirty="0"/>
              <a:t> </a:t>
            </a:r>
            <a:r>
              <a:rPr lang="en-GB" sz="2800" dirty="0" err="1"/>
              <a:t>incorrecto</a:t>
            </a:r>
            <a:r>
              <a:rPr lang="en-GB" sz="2800" dirty="0"/>
              <a:t> para </a:t>
            </a:r>
            <a:r>
              <a:rPr lang="en-GB" sz="2800" dirty="0" err="1"/>
              <a:t>quitarse</a:t>
            </a:r>
            <a:r>
              <a:rPr lang="en-GB" sz="2800" dirty="0"/>
              <a:t> el primer </a:t>
            </a:r>
            <a:r>
              <a:rPr lang="en-GB" sz="2800" dirty="0" err="1"/>
              <a:t>guante</a:t>
            </a:r>
            <a:endParaRPr lang="en-GB" sz="2800" dirty="0"/>
          </a:p>
        </p:txBody>
      </p:sp>
      <p:sp>
        <p:nvSpPr>
          <p:cNvPr id="10" name="TextBox 9"/>
          <p:cNvSpPr txBox="1"/>
          <p:nvPr/>
        </p:nvSpPr>
        <p:spPr>
          <a:xfrm>
            <a:off x="1416050" y="3876720"/>
            <a:ext cx="4328160" cy="1384995"/>
          </a:xfrm>
          <a:prstGeom prst="rect">
            <a:avLst/>
          </a:prstGeom>
          <a:noFill/>
        </p:spPr>
        <p:txBody>
          <a:bodyPr wrap="square" rtlCol="0">
            <a:spAutoFit/>
          </a:bodyPr>
          <a:lstStyle/>
          <a:p>
            <a:pPr marL="285750" indent="-285750">
              <a:buFont typeface="Arial" panose="020B0604020202020204" pitchFamily="34" charset="0"/>
              <a:buChar char="•"/>
            </a:pPr>
            <a:r>
              <a:rPr lang="en-GB" sz="2800" dirty="0"/>
              <a:t>Al </a:t>
            </a:r>
            <a:r>
              <a:rPr lang="en-GB" sz="2800" dirty="0" err="1"/>
              <a:t>quitarse</a:t>
            </a:r>
            <a:r>
              <a:rPr lang="en-GB" sz="2800" dirty="0"/>
              <a:t> los </a:t>
            </a:r>
            <a:r>
              <a:rPr lang="en-GB" sz="2800" dirty="0" err="1"/>
              <a:t>guantes</a:t>
            </a:r>
            <a:r>
              <a:rPr lang="en-GB" sz="2800" dirty="0"/>
              <a:t>, tome el primer </a:t>
            </a:r>
            <a:r>
              <a:rPr lang="en-GB" sz="2800" dirty="0" err="1"/>
              <a:t>guante</a:t>
            </a:r>
            <a:r>
              <a:rPr lang="en-GB" sz="2800" dirty="0"/>
              <a:t> </a:t>
            </a:r>
            <a:r>
              <a:rPr lang="en-GB" sz="2800" dirty="0" err="1"/>
              <a:t>en</a:t>
            </a:r>
            <a:r>
              <a:rPr lang="en-GB" sz="2800" dirty="0"/>
              <a:t> la </a:t>
            </a:r>
            <a:r>
              <a:rPr lang="en-GB" sz="2800" dirty="0" err="1"/>
              <a:t>palma</a:t>
            </a:r>
            <a:r>
              <a:rPr lang="en-GB" sz="2800" dirty="0"/>
              <a:t> y </a:t>
            </a:r>
            <a:r>
              <a:rPr lang="en-GB" sz="2800" dirty="0" err="1"/>
              <a:t>quíteselo</a:t>
            </a:r>
            <a:r>
              <a:rPr lang="en-GB" sz="2800" dirty="0"/>
              <a:t> </a:t>
            </a:r>
          </a:p>
        </p:txBody>
      </p:sp>
    </p:spTree>
    <p:extLst>
      <p:ext uri="{BB962C8B-B14F-4D97-AF65-F5344CB8AC3E}">
        <p14:creationId xmlns:p14="http://schemas.microsoft.com/office/powerpoint/2010/main" val="42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bg1"/>
                </a:solidFill>
                <a:latin typeface="+mn-lt"/>
                <a:cs typeface="Aharoni" panose="02010803020104030203" pitchFamily="2" charset="-79"/>
              </a:rPr>
              <a:t>¿No hay </a:t>
            </a:r>
            <a:r>
              <a:rPr lang="en-GB" b="1" dirty="0" err="1">
                <a:solidFill>
                  <a:schemeClr val="bg1"/>
                </a:solidFill>
                <a:latin typeface="+mn-lt"/>
                <a:cs typeface="Aharoni" panose="02010803020104030203" pitchFamily="2" charset="-79"/>
              </a:rPr>
              <a:t>guantes</a:t>
            </a:r>
            <a:r>
              <a:rPr lang="en-GB" b="1" dirty="0">
                <a:solidFill>
                  <a:schemeClr val="bg1"/>
                </a:solidFill>
                <a:latin typeface="+mn-lt"/>
                <a:cs typeface="Aharoni" panose="02010803020104030203" pitchFamily="2" charset="-79"/>
              </a:rPr>
              <a:t> </a:t>
            </a:r>
            <a:r>
              <a:rPr lang="en-GB" b="1" dirty="0" err="1">
                <a:solidFill>
                  <a:schemeClr val="bg1"/>
                </a:solidFill>
                <a:latin typeface="+mn-lt"/>
                <a:cs typeface="Aharoni" panose="02010803020104030203" pitchFamily="2" charset="-79"/>
              </a:rPr>
              <a:t>disponibles</a:t>
            </a:r>
            <a:r>
              <a:rPr lang="en-GB" b="1" dirty="0">
                <a:solidFill>
                  <a:schemeClr val="bg1"/>
                </a:solidFill>
                <a:latin typeface="+mn-lt"/>
                <a:cs typeface="Aharoni" panose="02010803020104030203" pitchFamily="2" charset="-79"/>
              </a:rPr>
              <a:t>?</a:t>
            </a:r>
          </a:p>
        </p:txBody>
      </p:sp>
      <p:sp>
        <p:nvSpPr>
          <p:cNvPr id="3" name="Content Placeholder 2"/>
          <p:cNvSpPr>
            <a:spLocks noGrp="1"/>
          </p:cNvSpPr>
          <p:nvPr>
            <p:ph idx="1"/>
          </p:nvPr>
        </p:nvSpPr>
        <p:spPr>
          <a:xfrm>
            <a:off x="609600" y="1624013"/>
            <a:ext cx="10972800" cy="4525963"/>
          </a:xfrm>
        </p:spPr>
        <p:txBody>
          <a:bodyPr>
            <a:normAutofit/>
          </a:bodyPr>
          <a:lstStyle/>
          <a:p>
            <a:pPr marL="0" indent="0">
              <a:buNone/>
            </a:pPr>
            <a:r>
              <a:rPr lang="en-GB" sz="3000" dirty="0"/>
              <a:t>Si no hay </a:t>
            </a:r>
            <a:r>
              <a:rPr lang="en-GB" sz="3000" dirty="0" err="1"/>
              <a:t>guantes</a:t>
            </a:r>
            <a:r>
              <a:rPr lang="en-GB" sz="3000" dirty="0"/>
              <a:t> </a:t>
            </a:r>
            <a:r>
              <a:rPr lang="en-GB" sz="3000" dirty="0" err="1"/>
              <a:t>disponibles</a:t>
            </a:r>
            <a:r>
              <a:rPr lang="en-GB" sz="3000" dirty="0"/>
              <a:t>, ¿</a:t>
            </a:r>
            <a:r>
              <a:rPr lang="en-GB" sz="3000" dirty="0" err="1"/>
              <a:t>Qué</a:t>
            </a:r>
            <a:r>
              <a:rPr lang="en-GB" sz="3000" dirty="0"/>
              <a:t> es lo que </a:t>
            </a:r>
            <a:r>
              <a:rPr lang="en-GB" sz="3000" dirty="0" err="1"/>
              <a:t>haría</a:t>
            </a:r>
            <a:r>
              <a:rPr lang="en-GB" sz="3000" dirty="0"/>
              <a:t>?</a:t>
            </a:r>
          </a:p>
          <a:p>
            <a:pPr lvl="1"/>
            <a:r>
              <a:rPr lang="en-GB" sz="2600" dirty="0"/>
              <a:t>Use </a:t>
            </a:r>
            <a:r>
              <a:rPr lang="en-GB" sz="2600" dirty="0" err="1"/>
              <a:t>bolsas</a:t>
            </a:r>
            <a:r>
              <a:rPr lang="en-GB" sz="2600" dirty="0"/>
              <a:t> de </a:t>
            </a:r>
            <a:r>
              <a:rPr lang="en-GB" sz="2600" dirty="0" err="1"/>
              <a:t>plástico</a:t>
            </a:r>
            <a:r>
              <a:rPr lang="en-GB" sz="2600" dirty="0"/>
              <a:t> </a:t>
            </a:r>
            <a:r>
              <a:rPr lang="en-GB" sz="2600" dirty="0" err="1"/>
              <a:t>unidas</a:t>
            </a:r>
            <a:r>
              <a:rPr lang="en-GB" sz="2600" dirty="0"/>
              <a:t> y </a:t>
            </a:r>
            <a:r>
              <a:rPr lang="en-GB" sz="2600" dirty="0" err="1"/>
              <a:t>cerradas</a:t>
            </a:r>
            <a:r>
              <a:rPr lang="en-GB" sz="2600" dirty="0"/>
              <a:t> con </a:t>
            </a:r>
            <a:r>
              <a:rPr lang="en-GB" sz="2600" dirty="0" err="1"/>
              <a:t>cinta</a:t>
            </a:r>
            <a:r>
              <a:rPr lang="en-GB" sz="2600" dirty="0"/>
              <a:t> o </a:t>
            </a:r>
            <a:r>
              <a:rPr lang="en-GB" sz="2600" dirty="0" err="1"/>
              <a:t>bandas</a:t>
            </a:r>
            <a:r>
              <a:rPr lang="en-GB" sz="2600" dirty="0"/>
              <a:t> </a:t>
            </a:r>
            <a:r>
              <a:rPr lang="en-GB" sz="2600" dirty="0" err="1"/>
              <a:t>elásticas</a:t>
            </a:r>
            <a:r>
              <a:rPr lang="en-GB" sz="2600" dirty="0"/>
              <a:t>.</a:t>
            </a:r>
          </a:p>
          <a:p>
            <a:pPr lvl="1"/>
            <a:r>
              <a:rPr lang="en-GB" sz="2600" dirty="0" err="1"/>
              <a:t>Asegúrese</a:t>
            </a:r>
            <a:r>
              <a:rPr lang="en-GB" sz="2600" dirty="0"/>
              <a:t> de que no </a:t>
            </a:r>
            <a:r>
              <a:rPr lang="en-GB" sz="2600" dirty="0" err="1"/>
              <a:t>haya</a:t>
            </a:r>
            <a:r>
              <a:rPr lang="en-GB" sz="2600" dirty="0"/>
              <a:t> </a:t>
            </a:r>
            <a:r>
              <a:rPr lang="en-GB" sz="2600" dirty="0" err="1"/>
              <a:t>hoyos</a:t>
            </a:r>
            <a:r>
              <a:rPr lang="en-GB" sz="2600" dirty="0"/>
              <a:t> antes de </a:t>
            </a:r>
            <a:r>
              <a:rPr lang="en-GB" sz="2600" dirty="0" err="1"/>
              <a:t>usar</a:t>
            </a:r>
            <a:endParaRPr lang="en-GB" sz="2600" dirty="0"/>
          </a:p>
          <a:p>
            <a:pPr lvl="1"/>
            <a:r>
              <a:rPr lang="en-GB" sz="2600" dirty="0" err="1"/>
              <a:t>Deseche</a:t>
            </a:r>
            <a:r>
              <a:rPr lang="en-GB" sz="2600" dirty="0"/>
              <a:t> </a:t>
            </a:r>
            <a:r>
              <a:rPr lang="en-GB" sz="2600" dirty="0" err="1"/>
              <a:t>en</a:t>
            </a:r>
            <a:r>
              <a:rPr lang="en-GB" sz="2600" dirty="0"/>
              <a:t> el </a:t>
            </a:r>
            <a:r>
              <a:rPr lang="en-GB" sz="2600" dirty="0" err="1"/>
              <a:t>contenedor</a:t>
            </a:r>
            <a:r>
              <a:rPr lang="en-GB" sz="2600" dirty="0"/>
              <a:t> de </a:t>
            </a:r>
            <a:r>
              <a:rPr lang="en-GB" sz="2600" dirty="0" err="1"/>
              <a:t>basura</a:t>
            </a:r>
            <a:r>
              <a:rPr lang="en-GB" sz="2600" dirty="0"/>
              <a:t> </a:t>
            </a:r>
            <a:r>
              <a:rPr lang="en-GB" sz="2600" dirty="0" err="1"/>
              <a:t>médica</a:t>
            </a:r>
            <a:r>
              <a:rPr lang="en-GB" sz="2600" dirty="0"/>
              <a:t> </a:t>
            </a:r>
            <a:r>
              <a:rPr lang="en-GB" sz="2600" dirty="0" err="1"/>
              <a:t>después</a:t>
            </a:r>
            <a:r>
              <a:rPr lang="en-GB" sz="2600" dirty="0"/>
              <a:t> de </a:t>
            </a:r>
            <a:r>
              <a:rPr lang="en-GB" sz="2600" dirty="0" err="1"/>
              <a:t>usar</a:t>
            </a:r>
            <a:endParaRPr lang="en-GB" sz="2600" dirty="0"/>
          </a:p>
        </p:txBody>
      </p:sp>
      <p:pic>
        <p:nvPicPr>
          <p:cNvPr id="6" name="Picture 5"/>
          <p:cNvPicPr>
            <a:picLocks noChangeAspect="1"/>
          </p:cNvPicPr>
          <p:nvPr/>
        </p:nvPicPr>
        <p:blipFill>
          <a:blip r:embed="rId2"/>
          <a:stretch>
            <a:fillRect/>
          </a:stretch>
        </p:blipFill>
        <p:spPr>
          <a:xfrm>
            <a:off x="4718147" y="4041275"/>
            <a:ext cx="2755705" cy="2303044"/>
          </a:xfrm>
          <a:prstGeom prst="rect">
            <a:avLst/>
          </a:prstGeom>
        </p:spPr>
      </p:pic>
    </p:spTree>
    <p:extLst>
      <p:ext uri="{BB962C8B-B14F-4D97-AF65-F5344CB8AC3E}">
        <p14:creationId xmlns:p14="http://schemas.microsoft.com/office/powerpoint/2010/main" val="259066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latin typeface="+mn-lt"/>
                <a:cs typeface="Aharoni" panose="02010803020104030203" pitchFamily="2" charset="-79"/>
              </a:rPr>
              <a:t>¿No hay </a:t>
            </a:r>
            <a:r>
              <a:rPr lang="en-GB" b="1" dirty="0" err="1">
                <a:solidFill>
                  <a:schemeClr val="bg1"/>
                </a:solidFill>
                <a:latin typeface="+mn-lt"/>
                <a:cs typeface="Aharoni" panose="02010803020104030203" pitchFamily="2" charset="-79"/>
              </a:rPr>
              <a:t>bata</a:t>
            </a:r>
            <a:r>
              <a:rPr lang="en-GB" b="1" dirty="0">
                <a:solidFill>
                  <a:schemeClr val="bg1"/>
                </a:solidFill>
                <a:latin typeface="+mn-lt"/>
                <a:cs typeface="Aharoni" panose="02010803020104030203" pitchFamily="2" charset="-79"/>
              </a:rPr>
              <a:t> disponible?</a:t>
            </a:r>
          </a:p>
        </p:txBody>
      </p:sp>
      <p:sp>
        <p:nvSpPr>
          <p:cNvPr id="3" name="Content Placeholder 2"/>
          <p:cNvSpPr>
            <a:spLocks noGrp="1"/>
          </p:cNvSpPr>
          <p:nvPr>
            <p:ph idx="1"/>
          </p:nvPr>
        </p:nvSpPr>
        <p:spPr>
          <a:xfrm>
            <a:off x="609600" y="1600200"/>
            <a:ext cx="10972800" cy="2590800"/>
          </a:xfrm>
        </p:spPr>
        <p:txBody>
          <a:bodyPr>
            <a:normAutofit/>
          </a:bodyPr>
          <a:lstStyle/>
          <a:p>
            <a:r>
              <a:rPr lang="en-US" sz="3000" dirty="0"/>
              <a:t>Si no hay </a:t>
            </a:r>
            <a:r>
              <a:rPr lang="en-US" sz="3000" dirty="0" err="1"/>
              <a:t>batas</a:t>
            </a:r>
            <a:r>
              <a:rPr lang="en-US" sz="3000" dirty="0"/>
              <a:t> o </a:t>
            </a:r>
            <a:r>
              <a:rPr lang="en-US" sz="3000" dirty="0" err="1"/>
              <a:t>overoles</a:t>
            </a:r>
            <a:r>
              <a:rPr lang="en-US" sz="3000" dirty="0"/>
              <a:t> </a:t>
            </a:r>
            <a:r>
              <a:rPr lang="en-US" sz="3000" dirty="0" err="1"/>
              <a:t>disponibles</a:t>
            </a:r>
            <a:r>
              <a:rPr lang="en-US" sz="3000" dirty="0"/>
              <a:t>, ¿</a:t>
            </a:r>
            <a:r>
              <a:rPr lang="en-US" sz="3000" dirty="0" err="1"/>
              <a:t>Qué</a:t>
            </a:r>
            <a:r>
              <a:rPr lang="en-US" sz="3000" dirty="0"/>
              <a:t> es lo que </a:t>
            </a:r>
            <a:r>
              <a:rPr lang="en-US" sz="3000" dirty="0" err="1"/>
              <a:t>haría</a:t>
            </a:r>
            <a:r>
              <a:rPr lang="en-US" sz="3000" dirty="0"/>
              <a:t>?</a:t>
            </a:r>
          </a:p>
          <a:p>
            <a:r>
              <a:rPr lang="en-US" sz="3000" dirty="0"/>
              <a:t>Use una </a:t>
            </a:r>
            <a:r>
              <a:rPr lang="en-US" sz="3000" dirty="0" err="1"/>
              <a:t>bata</a:t>
            </a:r>
            <a:r>
              <a:rPr lang="en-US" sz="3000" dirty="0"/>
              <a:t> </a:t>
            </a:r>
            <a:r>
              <a:rPr lang="en-US" sz="3000" dirty="0" err="1"/>
              <a:t>quirúrgica</a:t>
            </a:r>
            <a:r>
              <a:rPr lang="en-US" sz="3000" dirty="0"/>
              <a:t> de </a:t>
            </a:r>
            <a:r>
              <a:rPr lang="en-US" sz="3000" dirty="0" err="1"/>
              <a:t>algodón</a:t>
            </a:r>
            <a:r>
              <a:rPr lang="en-US" sz="3000" dirty="0"/>
              <a:t> que se </a:t>
            </a:r>
            <a:r>
              <a:rPr lang="en-US" sz="3000" dirty="0" err="1"/>
              <a:t>puede</a:t>
            </a:r>
            <a:r>
              <a:rPr lang="en-US" sz="3000" dirty="0"/>
              <a:t> </a:t>
            </a:r>
            <a:r>
              <a:rPr lang="en-US" sz="3000" dirty="0" err="1"/>
              <a:t>lavar</a:t>
            </a:r>
            <a:r>
              <a:rPr lang="en-US" sz="3000" dirty="0"/>
              <a:t> y </a:t>
            </a:r>
            <a:r>
              <a:rPr lang="en-US" sz="3000" dirty="0" err="1"/>
              <a:t>reutilizar</a:t>
            </a:r>
            <a:r>
              <a:rPr lang="en-US" sz="3000" dirty="0"/>
              <a:t>.</a:t>
            </a:r>
          </a:p>
          <a:p>
            <a:r>
              <a:rPr lang="en-US" sz="3000" dirty="0" err="1"/>
              <a:t>Alternativamente</a:t>
            </a:r>
            <a:r>
              <a:rPr lang="en-US" sz="3000" dirty="0"/>
              <a:t>, </a:t>
            </a:r>
            <a:r>
              <a:rPr lang="en-US" sz="3000" dirty="0" err="1"/>
              <a:t>puede</a:t>
            </a:r>
            <a:r>
              <a:rPr lang="en-US" sz="3000" dirty="0"/>
              <a:t> </a:t>
            </a:r>
            <a:r>
              <a:rPr lang="en-US" sz="3000" dirty="0" err="1"/>
              <a:t>obtener</a:t>
            </a:r>
            <a:r>
              <a:rPr lang="en-US" sz="3000" dirty="0"/>
              <a:t> </a:t>
            </a:r>
            <a:r>
              <a:rPr lang="en-US" sz="3000" dirty="0" err="1"/>
              <a:t>batas</a:t>
            </a:r>
            <a:r>
              <a:rPr lang="en-US" sz="3000" dirty="0"/>
              <a:t> </a:t>
            </a:r>
            <a:r>
              <a:rPr lang="en-US" sz="3000" dirty="0" err="1"/>
              <a:t>cosidos</a:t>
            </a:r>
            <a:r>
              <a:rPr lang="en-US" sz="3000" dirty="0"/>
              <a:t> de </a:t>
            </a:r>
            <a:r>
              <a:rPr lang="en-US" sz="3000" dirty="0" err="1"/>
              <a:t>tela</a:t>
            </a:r>
            <a:r>
              <a:rPr lang="en-US" sz="3000" dirty="0"/>
              <a:t> local. Las </a:t>
            </a:r>
            <a:r>
              <a:rPr lang="en-US" sz="3000" dirty="0" err="1"/>
              <a:t>batas</a:t>
            </a:r>
            <a:r>
              <a:rPr lang="en-US" sz="3000" dirty="0"/>
              <a:t> </a:t>
            </a:r>
            <a:r>
              <a:rPr lang="en-US" sz="3000" dirty="0" err="1"/>
              <a:t>deben</a:t>
            </a:r>
            <a:r>
              <a:rPr lang="en-US" sz="3000" dirty="0"/>
              <a:t>:</a:t>
            </a:r>
          </a:p>
        </p:txBody>
      </p:sp>
      <p:pic>
        <p:nvPicPr>
          <p:cNvPr id="6" name="Picture 5"/>
          <p:cNvPicPr>
            <a:picLocks noChangeAspect="1"/>
          </p:cNvPicPr>
          <p:nvPr/>
        </p:nvPicPr>
        <p:blipFill>
          <a:blip r:embed="rId2"/>
          <a:stretch>
            <a:fillRect/>
          </a:stretch>
        </p:blipFill>
        <p:spPr>
          <a:xfrm>
            <a:off x="8414347" y="3522831"/>
            <a:ext cx="2986606" cy="2744522"/>
          </a:xfrm>
          <a:prstGeom prst="rect">
            <a:avLst/>
          </a:prstGeom>
        </p:spPr>
      </p:pic>
      <p:sp>
        <p:nvSpPr>
          <p:cNvPr id="7" name="Content Placeholder 2"/>
          <p:cNvSpPr txBox="1">
            <a:spLocks/>
          </p:cNvSpPr>
          <p:nvPr/>
        </p:nvSpPr>
        <p:spPr>
          <a:xfrm>
            <a:off x="986074" y="3522831"/>
            <a:ext cx="71247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GB" sz="3000" dirty="0" err="1"/>
              <a:t>Abrir</a:t>
            </a:r>
            <a:r>
              <a:rPr lang="en-GB" sz="3000" dirty="0"/>
              <a:t> </a:t>
            </a:r>
            <a:r>
              <a:rPr lang="en-GB" sz="3000" dirty="0" err="1"/>
              <a:t>en</a:t>
            </a:r>
            <a:r>
              <a:rPr lang="en-GB" sz="3000" dirty="0"/>
              <a:t> la </a:t>
            </a:r>
            <a:r>
              <a:rPr lang="en-GB" sz="3000" dirty="0" err="1"/>
              <a:t>espalda</a:t>
            </a:r>
            <a:r>
              <a:rPr lang="en-GB" sz="3000" dirty="0"/>
              <a:t> y </a:t>
            </a:r>
            <a:r>
              <a:rPr lang="en-GB" sz="3000" dirty="0" err="1"/>
              <a:t>cerrar</a:t>
            </a:r>
            <a:r>
              <a:rPr lang="en-GB" sz="3000" dirty="0"/>
              <a:t> con </a:t>
            </a:r>
            <a:r>
              <a:rPr lang="en-GB" sz="3000" dirty="0" err="1"/>
              <a:t>cordones</a:t>
            </a:r>
            <a:r>
              <a:rPr lang="en-GB" sz="3000" dirty="0"/>
              <a:t> </a:t>
            </a:r>
            <a:r>
              <a:rPr lang="en-GB" sz="3000" dirty="0" err="1"/>
              <a:t>en</a:t>
            </a:r>
            <a:r>
              <a:rPr lang="en-GB" sz="3000" dirty="0"/>
              <a:t> el </a:t>
            </a:r>
            <a:r>
              <a:rPr lang="en-GB" sz="3000" dirty="0" err="1"/>
              <a:t>cuello</a:t>
            </a:r>
            <a:r>
              <a:rPr lang="en-GB" sz="3000" dirty="0"/>
              <a:t> y la </a:t>
            </a:r>
            <a:r>
              <a:rPr lang="en-GB" sz="3000" dirty="0" err="1"/>
              <a:t>cintura</a:t>
            </a:r>
            <a:r>
              <a:rPr lang="en-GB" sz="3000" dirty="0"/>
              <a:t>.</a:t>
            </a:r>
          </a:p>
          <a:p>
            <a:pPr lvl="1"/>
            <a:r>
              <a:rPr lang="en-GB" sz="3000" dirty="0"/>
              <a:t>Hasta la </a:t>
            </a:r>
            <a:r>
              <a:rPr lang="en-GB" sz="3000" dirty="0" err="1"/>
              <a:t>rodilla</a:t>
            </a:r>
            <a:r>
              <a:rPr lang="en-GB" sz="3000" dirty="0"/>
              <a:t> con </a:t>
            </a:r>
            <a:r>
              <a:rPr lang="en-GB" sz="3000" dirty="0" err="1"/>
              <a:t>tela</a:t>
            </a:r>
            <a:r>
              <a:rPr lang="en-GB" sz="3000" dirty="0"/>
              <a:t> </a:t>
            </a:r>
            <a:r>
              <a:rPr lang="en-GB" sz="3000" dirty="0" err="1"/>
              <a:t>envuelto</a:t>
            </a:r>
            <a:r>
              <a:rPr lang="en-GB" sz="3000" dirty="0"/>
              <a:t> </a:t>
            </a:r>
            <a:r>
              <a:rPr lang="en-GB" sz="3000" dirty="0" err="1"/>
              <a:t>alrededor</a:t>
            </a:r>
            <a:r>
              <a:rPr lang="en-GB" sz="3000" dirty="0"/>
              <a:t> del </a:t>
            </a:r>
            <a:r>
              <a:rPr lang="en-GB" sz="3000" dirty="0" err="1"/>
              <a:t>cuello</a:t>
            </a:r>
            <a:r>
              <a:rPr lang="en-GB" sz="3000" dirty="0"/>
              <a:t> y </a:t>
            </a:r>
            <a:r>
              <a:rPr lang="en-GB" sz="3000" dirty="0" err="1"/>
              <a:t>bandas</a:t>
            </a:r>
            <a:r>
              <a:rPr lang="en-GB" sz="3000" dirty="0"/>
              <a:t> </a:t>
            </a:r>
            <a:r>
              <a:rPr lang="en-GB" sz="3000" dirty="0" err="1"/>
              <a:t>elásticas</a:t>
            </a:r>
            <a:r>
              <a:rPr lang="en-GB" sz="3000" dirty="0"/>
              <a:t> para </a:t>
            </a:r>
            <a:r>
              <a:rPr lang="en-GB" sz="3000" dirty="0" err="1"/>
              <a:t>cerrar</a:t>
            </a:r>
            <a:r>
              <a:rPr lang="en-GB" sz="3000" dirty="0"/>
              <a:t> la </a:t>
            </a:r>
            <a:r>
              <a:rPr lang="en-GB" sz="3000" dirty="0" err="1"/>
              <a:t>bata</a:t>
            </a:r>
            <a:r>
              <a:rPr lang="en-GB" sz="3000" dirty="0"/>
              <a:t> </a:t>
            </a:r>
            <a:r>
              <a:rPr lang="en-GB" sz="3000" dirty="0" err="1"/>
              <a:t>alrededor</a:t>
            </a:r>
            <a:r>
              <a:rPr lang="en-GB" sz="3000" dirty="0"/>
              <a:t> de la </a:t>
            </a:r>
            <a:r>
              <a:rPr lang="en-GB" sz="3000" dirty="0" err="1"/>
              <a:t>muñeca</a:t>
            </a:r>
            <a:r>
              <a:rPr lang="en-GB" sz="3000" dirty="0"/>
              <a:t>.</a:t>
            </a:r>
          </a:p>
        </p:txBody>
      </p:sp>
    </p:spTree>
    <p:extLst>
      <p:ext uri="{BB962C8B-B14F-4D97-AF65-F5344CB8AC3E}">
        <p14:creationId xmlns:p14="http://schemas.microsoft.com/office/powerpoint/2010/main" val="40947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15600" cy="1325563"/>
          </a:xfrm>
        </p:spPr>
        <p:txBody>
          <a:bodyPr/>
          <a:lstStyle/>
          <a:p>
            <a:r>
              <a:rPr lang="en-GB" b="1" dirty="0">
                <a:solidFill>
                  <a:schemeClr val="bg1"/>
                </a:solidFill>
                <a:latin typeface="+mn-lt"/>
                <a:cs typeface="Aharoni" panose="02010803020104030203" pitchFamily="2" charset="-79"/>
              </a:rPr>
              <a:t>¿No hay </a:t>
            </a:r>
            <a:r>
              <a:rPr lang="en-GB" b="1" dirty="0" err="1">
                <a:solidFill>
                  <a:schemeClr val="bg1"/>
                </a:solidFill>
                <a:latin typeface="+mn-lt"/>
                <a:cs typeface="Aharoni" panose="02010803020104030203" pitchFamily="2" charset="-79"/>
              </a:rPr>
              <a:t>delantales</a:t>
            </a:r>
            <a:r>
              <a:rPr lang="en-GB" b="1" dirty="0">
                <a:solidFill>
                  <a:schemeClr val="bg1"/>
                </a:solidFill>
                <a:latin typeface="+mn-lt"/>
                <a:cs typeface="Aharoni" panose="02010803020104030203" pitchFamily="2" charset="-79"/>
              </a:rPr>
              <a:t> </a:t>
            </a:r>
            <a:r>
              <a:rPr lang="en-GB" b="1" dirty="0" err="1">
                <a:solidFill>
                  <a:schemeClr val="bg1"/>
                </a:solidFill>
                <a:latin typeface="+mn-lt"/>
                <a:cs typeface="Aharoni" panose="02010803020104030203" pitchFamily="2" charset="-79"/>
              </a:rPr>
              <a:t>disponibles</a:t>
            </a:r>
            <a:r>
              <a:rPr lang="en-GB" b="1" dirty="0">
                <a:solidFill>
                  <a:schemeClr val="bg1"/>
                </a:solidFill>
                <a:latin typeface="+mn-lt"/>
                <a:cs typeface="Aharoni" panose="02010803020104030203" pitchFamily="2" charset="-79"/>
              </a:rPr>
              <a:t>?</a:t>
            </a:r>
          </a:p>
        </p:txBody>
      </p:sp>
      <p:sp>
        <p:nvSpPr>
          <p:cNvPr id="3" name="Content Placeholder 2"/>
          <p:cNvSpPr>
            <a:spLocks noGrp="1"/>
          </p:cNvSpPr>
          <p:nvPr>
            <p:ph idx="1"/>
          </p:nvPr>
        </p:nvSpPr>
        <p:spPr>
          <a:xfrm>
            <a:off x="609600" y="1600201"/>
            <a:ext cx="10972800" cy="1984342"/>
          </a:xfrm>
        </p:spPr>
        <p:txBody>
          <a:bodyPr>
            <a:normAutofit/>
          </a:bodyPr>
          <a:lstStyle/>
          <a:p>
            <a:pPr marL="0" indent="0">
              <a:buNone/>
            </a:pPr>
            <a:r>
              <a:rPr lang="en-US" sz="3000" dirty="0"/>
              <a:t>Si los </a:t>
            </a:r>
            <a:r>
              <a:rPr lang="en-US" sz="3000" dirty="0" err="1"/>
              <a:t>delantales</a:t>
            </a:r>
            <a:r>
              <a:rPr lang="en-US" sz="3000" dirty="0"/>
              <a:t> no </a:t>
            </a:r>
            <a:r>
              <a:rPr lang="en-US" sz="3000" dirty="0" err="1"/>
              <a:t>están</a:t>
            </a:r>
            <a:r>
              <a:rPr lang="en-US" sz="3000" dirty="0"/>
              <a:t> </a:t>
            </a:r>
            <a:r>
              <a:rPr lang="en-US" sz="3000" dirty="0" err="1"/>
              <a:t>disponibles</a:t>
            </a:r>
            <a:r>
              <a:rPr lang="en-US" sz="3000" dirty="0"/>
              <a:t>, ¿</a:t>
            </a:r>
            <a:r>
              <a:rPr lang="en-US" sz="3000" dirty="0" err="1"/>
              <a:t>Qué</a:t>
            </a:r>
            <a:r>
              <a:rPr lang="en-US" sz="3000" dirty="0"/>
              <a:t> es lo que </a:t>
            </a:r>
            <a:r>
              <a:rPr lang="en-US" sz="3000" dirty="0" err="1"/>
              <a:t>haría</a:t>
            </a:r>
            <a:r>
              <a:rPr lang="en-US" sz="3000" dirty="0"/>
              <a:t>?</a:t>
            </a:r>
          </a:p>
          <a:p>
            <a:pPr marL="0" indent="0">
              <a:buNone/>
            </a:pPr>
            <a:r>
              <a:rPr lang="en-US" sz="3000" dirty="0" err="1"/>
              <a:t>Puede</a:t>
            </a:r>
            <a:r>
              <a:rPr lang="en-US" sz="3000" dirty="0"/>
              <a:t> </a:t>
            </a:r>
            <a:r>
              <a:rPr lang="en-US" sz="3000" dirty="0" err="1"/>
              <a:t>hacer</a:t>
            </a:r>
            <a:r>
              <a:rPr lang="en-US" sz="3000" dirty="0"/>
              <a:t> </a:t>
            </a:r>
            <a:r>
              <a:rPr lang="en-US" sz="3000" dirty="0" err="1"/>
              <a:t>delantales</a:t>
            </a:r>
            <a:r>
              <a:rPr lang="en-US" sz="3000" dirty="0"/>
              <a:t> con </a:t>
            </a:r>
            <a:r>
              <a:rPr lang="en-US" sz="3000" dirty="0" err="1"/>
              <a:t>láminas</a:t>
            </a:r>
            <a:r>
              <a:rPr lang="en-US" sz="3000" dirty="0"/>
              <a:t> de </a:t>
            </a:r>
            <a:r>
              <a:rPr lang="en-US" sz="3000" dirty="0" err="1"/>
              <a:t>plástico</a:t>
            </a:r>
            <a:r>
              <a:rPr lang="en-US" sz="3000" dirty="0"/>
              <a:t>, </a:t>
            </a:r>
            <a:r>
              <a:rPr lang="en-US" sz="3000" dirty="0" err="1"/>
              <a:t>bolsas</a:t>
            </a:r>
            <a:r>
              <a:rPr lang="en-US" sz="3000" dirty="0"/>
              <a:t> de </a:t>
            </a:r>
            <a:r>
              <a:rPr lang="en-US" sz="3000" dirty="0" err="1"/>
              <a:t>basura</a:t>
            </a:r>
            <a:r>
              <a:rPr lang="en-US" sz="3000" dirty="0"/>
              <a:t> </a:t>
            </a:r>
            <a:r>
              <a:rPr lang="en-US" sz="3000" dirty="0" err="1"/>
              <a:t>grandes</a:t>
            </a:r>
            <a:r>
              <a:rPr lang="en-US" sz="3000" dirty="0"/>
              <a:t>, o </a:t>
            </a:r>
            <a:r>
              <a:rPr lang="en-US" sz="3000" dirty="0" err="1"/>
              <a:t>telas</a:t>
            </a:r>
            <a:r>
              <a:rPr lang="en-US" sz="3000" dirty="0"/>
              <a:t> de </a:t>
            </a:r>
            <a:r>
              <a:rPr lang="en-US" sz="3000" dirty="0" err="1"/>
              <a:t>plástico</a:t>
            </a:r>
            <a:r>
              <a:rPr lang="en-US" sz="3000" dirty="0"/>
              <a:t> que </a:t>
            </a:r>
            <a:r>
              <a:rPr lang="en-US" sz="3000" dirty="0" err="1"/>
              <a:t>normalmente</a:t>
            </a:r>
            <a:r>
              <a:rPr lang="en-US" sz="3000" dirty="0"/>
              <a:t> se </a:t>
            </a:r>
            <a:r>
              <a:rPr lang="en-US" sz="3000" dirty="0" err="1"/>
              <a:t>usan</a:t>
            </a:r>
            <a:r>
              <a:rPr lang="en-US" sz="3000" dirty="0"/>
              <a:t> para </a:t>
            </a:r>
            <a:r>
              <a:rPr lang="en-US" sz="3000" dirty="0" err="1"/>
              <a:t>cubrir</a:t>
            </a:r>
            <a:r>
              <a:rPr lang="en-US" sz="3000" dirty="0"/>
              <a:t> las mesas de </a:t>
            </a:r>
            <a:r>
              <a:rPr lang="en-US" sz="3000" dirty="0" err="1"/>
              <a:t>cocina</a:t>
            </a:r>
            <a:r>
              <a:rPr lang="en-US" sz="3000" dirty="0"/>
              <a:t>.</a:t>
            </a:r>
          </a:p>
        </p:txBody>
      </p:sp>
      <p:pic>
        <p:nvPicPr>
          <p:cNvPr id="6" name="Picture 5"/>
          <p:cNvPicPr>
            <a:picLocks noChangeAspect="1"/>
          </p:cNvPicPr>
          <p:nvPr/>
        </p:nvPicPr>
        <p:blipFill>
          <a:blip r:embed="rId2"/>
          <a:stretch>
            <a:fillRect/>
          </a:stretch>
        </p:blipFill>
        <p:spPr>
          <a:xfrm>
            <a:off x="8839200" y="3311481"/>
            <a:ext cx="2336995" cy="3271881"/>
          </a:xfrm>
          <a:prstGeom prst="rect">
            <a:avLst/>
          </a:prstGeom>
        </p:spPr>
      </p:pic>
      <p:sp>
        <p:nvSpPr>
          <p:cNvPr id="7" name="Content Placeholder 2"/>
          <p:cNvSpPr txBox="1">
            <a:spLocks/>
          </p:cNvSpPr>
          <p:nvPr/>
        </p:nvSpPr>
        <p:spPr>
          <a:xfrm>
            <a:off x="609600" y="2925764"/>
            <a:ext cx="7924800"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endParaRPr lang="en-US" sz="3000" dirty="0"/>
          </a:p>
          <a:p>
            <a:pPr lvl="1">
              <a:buFont typeface="Arial" panose="020B0604020202020204" pitchFamily="34" charset="0"/>
              <a:buChar char="•"/>
            </a:pPr>
            <a:r>
              <a:rPr lang="en-US" sz="3000" dirty="0"/>
              <a:t>El </a:t>
            </a:r>
            <a:r>
              <a:rPr lang="en-US" sz="3000" dirty="0" err="1"/>
              <a:t>delantal</a:t>
            </a:r>
            <a:r>
              <a:rPr lang="en-US" sz="3000" dirty="0"/>
              <a:t> debe:</a:t>
            </a:r>
          </a:p>
          <a:p>
            <a:pPr lvl="2"/>
            <a:r>
              <a:rPr lang="en-US" sz="2000" dirty="0"/>
              <a:t>Ser impermeable al </a:t>
            </a:r>
            <a:r>
              <a:rPr lang="en-US" sz="2000" dirty="0" err="1"/>
              <a:t>líquido</a:t>
            </a:r>
            <a:endParaRPr lang="en-US" sz="2000" dirty="0"/>
          </a:p>
          <a:p>
            <a:pPr lvl="2"/>
            <a:r>
              <a:rPr lang="en-US" sz="2000" dirty="0"/>
              <a:t>Tener </a:t>
            </a:r>
            <a:r>
              <a:rPr lang="en-US" sz="2000" dirty="0" err="1"/>
              <a:t>ganchos</a:t>
            </a:r>
            <a:r>
              <a:rPr lang="en-US" sz="2000" dirty="0"/>
              <a:t> o </a:t>
            </a:r>
            <a:r>
              <a:rPr lang="en-US" sz="2000" dirty="0" err="1"/>
              <a:t>hilos</a:t>
            </a:r>
            <a:r>
              <a:rPr lang="en-US" sz="2000" dirty="0"/>
              <a:t> que se </a:t>
            </a:r>
            <a:r>
              <a:rPr lang="en-US" sz="2000" dirty="0" err="1"/>
              <a:t>abrochen</a:t>
            </a:r>
            <a:r>
              <a:rPr lang="en-US" sz="2000" dirty="0"/>
              <a:t> </a:t>
            </a:r>
            <a:r>
              <a:rPr lang="en-US" sz="2000" dirty="0" err="1"/>
              <a:t>alrededor</a:t>
            </a:r>
            <a:r>
              <a:rPr lang="en-US" sz="2000" dirty="0"/>
              <a:t> del </a:t>
            </a:r>
            <a:r>
              <a:rPr lang="en-US" sz="2000" dirty="0" err="1"/>
              <a:t>cuello</a:t>
            </a:r>
            <a:endParaRPr lang="en-US" sz="2000" dirty="0"/>
          </a:p>
          <a:p>
            <a:pPr lvl="2"/>
            <a:r>
              <a:rPr lang="en-US" sz="2000" dirty="0"/>
              <a:t>Tener </a:t>
            </a:r>
            <a:r>
              <a:rPr lang="en-US" sz="2000" dirty="0" err="1"/>
              <a:t>hilos</a:t>
            </a:r>
            <a:r>
              <a:rPr lang="en-US" sz="2000" dirty="0"/>
              <a:t> </a:t>
            </a:r>
            <a:r>
              <a:rPr lang="en-US" sz="2000" dirty="0" err="1"/>
              <a:t>en</a:t>
            </a:r>
            <a:r>
              <a:rPr lang="en-US" sz="2000" dirty="0"/>
              <a:t> la </a:t>
            </a:r>
            <a:r>
              <a:rPr lang="en-US" sz="2000" dirty="0" err="1"/>
              <a:t>cintura</a:t>
            </a:r>
            <a:r>
              <a:rPr lang="en-US" sz="2000" dirty="0"/>
              <a:t> que se </a:t>
            </a:r>
            <a:r>
              <a:rPr lang="en-US" sz="2000" dirty="0" err="1"/>
              <a:t>extiendan</a:t>
            </a:r>
            <a:r>
              <a:rPr lang="en-US" sz="2000" dirty="0"/>
              <a:t> </a:t>
            </a:r>
            <a:r>
              <a:rPr lang="en-US" sz="2000" dirty="0" err="1"/>
              <a:t>alrededor</a:t>
            </a:r>
            <a:r>
              <a:rPr lang="en-US" sz="2000" dirty="0"/>
              <a:t> y </a:t>
            </a:r>
            <a:r>
              <a:rPr lang="en-US" sz="2000" dirty="0" err="1"/>
              <a:t>abrochan</a:t>
            </a:r>
            <a:r>
              <a:rPr lang="en-US" sz="2000" dirty="0"/>
              <a:t> </a:t>
            </a:r>
            <a:r>
              <a:rPr lang="en-US" sz="2000" dirty="0" err="1"/>
              <a:t>en</a:t>
            </a:r>
            <a:r>
              <a:rPr lang="en-US" sz="2000" dirty="0"/>
              <a:t> la </a:t>
            </a:r>
            <a:r>
              <a:rPr lang="en-US" sz="2000" dirty="0" err="1"/>
              <a:t>espalda</a:t>
            </a:r>
            <a:endParaRPr lang="en-US" sz="2000" dirty="0"/>
          </a:p>
          <a:p>
            <a:pPr lvl="2"/>
            <a:r>
              <a:rPr lang="en-US" sz="2000" dirty="0"/>
              <a:t>Ser lo </a:t>
            </a:r>
            <a:r>
              <a:rPr lang="en-US" sz="2000" dirty="0" err="1"/>
              <a:t>suficientemente</a:t>
            </a:r>
            <a:r>
              <a:rPr lang="en-US" sz="2000" dirty="0"/>
              <a:t> largo para </a:t>
            </a:r>
            <a:r>
              <a:rPr lang="en-US" sz="2000" dirty="0" err="1"/>
              <a:t>cubrir</a:t>
            </a:r>
            <a:r>
              <a:rPr lang="en-US" sz="2000" dirty="0"/>
              <a:t> la </a:t>
            </a:r>
            <a:r>
              <a:rPr lang="en-US" sz="2000" dirty="0" err="1"/>
              <a:t>parte</a:t>
            </a:r>
            <a:r>
              <a:rPr lang="en-US" sz="2000" dirty="0"/>
              <a:t> superior de las </a:t>
            </a:r>
            <a:r>
              <a:rPr lang="en-US" sz="2000" dirty="0" err="1"/>
              <a:t>botas</a:t>
            </a:r>
            <a:r>
              <a:rPr lang="en-US" sz="2000" dirty="0"/>
              <a:t> para </a:t>
            </a:r>
            <a:r>
              <a:rPr lang="en-US" sz="2000" dirty="0" err="1"/>
              <a:t>proporcionar</a:t>
            </a:r>
            <a:r>
              <a:rPr lang="en-US" sz="2000" dirty="0"/>
              <a:t> </a:t>
            </a:r>
            <a:r>
              <a:rPr lang="en-US" sz="2000" dirty="0" err="1"/>
              <a:t>protección</a:t>
            </a:r>
            <a:r>
              <a:rPr lang="en-US" sz="2000" dirty="0"/>
              <a:t> </a:t>
            </a:r>
            <a:r>
              <a:rPr lang="en-US" sz="2000" dirty="0" err="1"/>
              <a:t>adicional</a:t>
            </a:r>
            <a:r>
              <a:rPr lang="en-US" sz="2000" dirty="0"/>
              <a:t> contra </a:t>
            </a:r>
            <a:r>
              <a:rPr lang="en-US" sz="2000" dirty="0" err="1"/>
              <a:t>derrames</a:t>
            </a:r>
            <a:r>
              <a:rPr lang="en-US" sz="2000" dirty="0"/>
              <a:t> que se van dentro de las </a:t>
            </a:r>
            <a:r>
              <a:rPr lang="en-US" sz="2000" dirty="0" err="1"/>
              <a:t>botas</a:t>
            </a:r>
            <a:endParaRPr lang="en-US" sz="2000" dirty="0"/>
          </a:p>
        </p:txBody>
      </p:sp>
    </p:spTree>
    <p:extLst>
      <p:ext uri="{BB962C8B-B14F-4D97-AF65-F5344CB8AC3E}">
        <p14:creationId xmlns:p14="http://schemas.microsoft.com/office/powerpoint/2010/main" val="11398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399"/>
            <a:ext cx="10515600" cy="1325563"/>
          </a:xfrm>
        </p:spPr>
        <p:txBody>
          <a:bodyPr/>
          <a:lstStyle/>
          <a:p>
            <a:r>
              <a:rPr lang="en-GB" b="1" dirty="0">
                <a:solidFill>
                  <a:schemeClr val="bg1"/>
                </a:solidFill>
                <a:latin typeface="+mn-lt"/>
                <a:cs typeface="Aharoni" panose="02010803020104030203" pitchFamily="2" charset="-79"/>
              </a:rPr>
              <a:t>¿No hay </a:t>
            </a:r>
            <a:r>
              <a:rPr lang="en-GB" b="1" dirty="0" err="1">
                <a:solidFill>
                  <a:schemeClr val="bg1"/>
                </a:solidFill>
                <a:latin typeface="+mn-lt"/>
                <a:cs typeface="Aharoni" panose="02010803020104030203" pitchFamily="2" charset="-79"/>
              </a:rPr>
              <a:t>mascarillas</a:t>
            </a:r>
            <a:r>
              <a:rPr lang="en-GB" b="1" dirty="0">
                <a:solidFill>
                  <a:schemeClr val="bg1"/>
                </a:solidFill>
                <a:latin typeface="+mn-lt"/>
                <a:cs typeface="Aharoni" panose="02010803020104030203" pitchFamily="2" charset="-79"/>
              </a:rPr>
              <a:t> </a:t>
            </a:r>
            <a:r>
              <a:rPr lang="en-GB" b="1" dirty="0" err="1">
                <a:solidFill>
                  <a:schemeClr val="bg1"/>
                </a:solidFill>
                <a:latin typeface="+mn-lt"/>
                <a:cs typeface="Aharoni" panose="02010803020104030203" pitchFamily="2" charset="-79"/>
              </a:rPr>
              <a:t>médicas</a:t>
            </a:r>
            <a:r>
              <a:rPr lang="en-GB" b="1" dirty="0">
                <a:solidFill>
                  <a:schemeClr val="bg1"/>
                </a:solidFill>
                <a:latin typeface="+mn-lt"/>
                <a:cs typeface="Aharoni" panose="02010803020104030203" pitchFamily="2" charset="-79"/>
              </a:rPr>
              <a:t> </a:t>
            </a:r>
            <a:r>
              <a:rPr lang="en-GB" b="1" dirty="0" err="1">
                <a:solidFill>
                  <a:schemeClr val="bg1"/>
                </a:solidFill>
                <a:latin typeface="+mn-lt"/>
                <a:cs typeface="Aharoni" panose="02010803020104030203" pitchFamily="2" charset="-79"/>
              </a:rPr>
              <a:t>disponibles</a:t>
            </a:r>
            <a:r>
              <a:rPr lang="en-GB" b="1" dirty="0">
                <a:solidFill>
                  <a:schemeClr val="bg1"/>
                </a:solidFill>
                <a:latin typeface="+mn-lt"/>
                <a:cs typeface="Aharoni" panose="02010803020104030203" pitchFamily="2" charset="-79"/>
              </a:rPr>
              <a:t>?</a:t>
            </a:r>
          </a:p>
        </p:txBody>
      </p:sp>
      <p:sp>
        <p:nvSpPr>
          <p:cNvPr id="3" name="Content Placeholder 2"/>
          <p:cNvSpPr>
            <a:spLocks noGrp="1"/>
          </p:cNvSpPr>
          <p:nvPr>
            <p:ph idx="1"/>
          </p:nvPr>
        </p:nvSpPr>
        <p:spPr/>
        <p:txBody>
          <a:bodyPr>
            <a:normAutofit/>
          </a:bodyPr>
          <a:lstStyle/>
          <a:p>
            <a:pPr marL="0" indent="0">
              <a:buNone/>
            </a:pPr>
            <a:r>
              <a:rPr lang="en-GB" sz="3000" dirty="0"/>
              <a:t>Si no hay una </a:t>
            </a:r>
            <a:r>
              <a:rPr lang="en-GB" sz="3000" dirty="0" err="1"/>
              <a:t>mascarilla</a:t>
            </a:r>
            <a:r>
              <a:rPr lang="en-GB" sz="3000" dirty="0"/>
              <a:t> </a:t>
            </a:r>
            <a:r>
              <a:rPr lang="en-GB" sz="3000" dirty="0" err="1"/>
              <a:t>desechable</a:t>
            </a:r>
            <a:r>
              <a:rPr lang="en-GB" sz="3000" dirty="0"/>
              <a:t> disponible, ¿</a:t>
            </a:r>
            <a:r>
              <a:rPr lang="en-GB" sz="3000" dirty="0" err="1"/>
              <a:t>Qué</a:t>
            </a:r>
            <a:r>
              <a:rPr lang="en-GB" sz="3000" dirty="0"/>
              <a:t> es lo que </a:t>
            </a:r>
            <a:r>
              <a:rPr lang="en-GB" sz="3000" dirty="0" err="1"/>
              <a:t>haría</a:t>
            </a:r>
            <a:r>
              <a:rPr lang="en-GB" sz="3000" dirty="0"/>
              <a:t>?</a:t>
            </a:r>
          </a:p>
          <a:p>
            <a:pPr marL="0" indent="0">
              <a:buNone/>
            </a:pPr>
            <a:r>
              <a:rPr lang="en-GB" sz="3000" dirty="0"/>
              <a:t>Use un </a:t>
            </a:r>
            <a:r>
              <a:rPr lang="en-GB" sz="3000" dirty="0" err="1"/>
              <a:t>paño</a:t>
            </a:r>
            <a:r>
              <a:rPr lang="en-GB" sz="3000" dirty="0"/>
              <a:t> </a:t>
            </a:r>
            <a:r>
              <a:rPr lang="en-GB" sz="3000" dirty="0" err="1"/>
              <a:t>grande</a:t>
            </a:r>
            <a:r>
              <a:rPr lang="en-GB" sz="3000" dirty="0"/>
              <a:t> y </a:t>
            </a:r>
            <a:r>
              <a:rPr lang="en-GB" sz="3000" dirty="0" err="1"/>
              <a:t>limpio</a:t>
            </a:r>
            <a:r>
              <a:rPr lang="en-GB" sz="3000" dirty="0"/>
              <a:t>, </a:t>
            </a:r>
            <a:r>
              <a:rPr lang="en-GB" sz="3000" dirty="0" err="1"/>
              <a:t>como</a:t>
            </a:r>
            <a:r>
              <a:rPr lang="en-GB" sz="3000" dirty="0"/>
              <a:t> una </a:t>
            </a:r>
            <a:r>
              <a:rPr lang="en-GB" sz="3000" dirty="0" err="1"/>
              <a:t>bufanda</a:t>
            </a:r>
            <a:r>
              <a:rPr lang="en-GB" sz="3000" dirty="0"/>
              <a:t> u </a:t>
            </a:r>
            <a:r>
              <a:rPr lang="en-GB" sz="3000" dirty="0" err="1"/>
              <a:t>otro</a:t>
            </a:r>
            <a:r>
              <a:rPr lang="en-GB" sz="3000" dirty="0"/>
              <a:t> material para </a:t>
            </a:r>
            <a:r>
              <a:rPr lang="en-GB" sz="3000" dirty="0" err="1"/>
              <a:t>cubrir</a:t>
            </a:r>
            <a:r>
              <a:rPr lang="en-GB" sz="3000" dirty="0"/>
              <a:t> la </a:t>
            </a:r>
            <a:r>
              <a:rPr lang="en-GB" sz="3000" dirty="0" err="1"/>
              <a:t>boca</a:t>
            </a:r>
            <a:r>
              <a:rPr lang="en-GB" sz="3000" dirty="0"/>
              <a:t> y la </a:t>
            </a:r>
            <a:r>
              <a:rPr lang="en-GB" sz="3000" dirty="0" err="1"/>
              <a:t>nariz</a:t>
            </a:r>
            <a:endParaRPr lang="en-GB" sz="3000" dirty="0"/>
          </a:p>
          <a:p>
            <a:pPr marL="0" indent="0">
              <a:buNone/>
            </a:pPr>
            <a:r>
              <a:rPr lang="en-GB" sz="3000" dirty="0" err="1"/>
              <a:t>Asegúrese</a:t>
            </a:r>
            <a:r>
              <a:rPr lang="en-GB" sz="3000" dirty="0"/>
              <a:t> de que </a:t>
            </a:r>
            <a:r>
              <a:rPr lang="en-GB" sz="3000" dirty="0" err="1"/>
              <a:t>esté</a:t>
            </a:r>
            <a:r>
              <a:rPr lang="en-GB" sz="3000" dirty="0"/>
              <a:t> bien </a:t>
            </a:r>
            <a:r>
              <a:rPr lang="en-GB" sz="3000" dirty="0" err="1"/>
              <a:t>atado</a:t>
            </a:r>
            <a:endParaRPr lang="en-GB" sz="3000" dirty="0"/>
          </a:p>
        </p:txBody>
      </p:sp>
      <p:sp>
        <p:nvSpPr>
          <p:cNvPr id="4" name="Footer Placeholder 3"/>
          <p:cNvSpPr>
            <a:spLocks noGrp="1"/>
          </p:cNvSpPr>
          <p:nvPr>
            <p:ph type="ftr" sz="quarter" idx="1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4405312"/>
            <a:ext cx="4191000" cy="2095500"/>
          </a:xfrm>
          <a:prstGeom prst="rect">
            <a:avLst/>
          </a:prstGeom>
        </p:spPr>
      </p:pic>
    </p:spTree>
    <p:extLst>
      <p:ext uri="{BB962C8B-B14F-4D97-AF65-F5344CB8AC3E}">
        <p14:creationId xmlns:p14="http://schemas.microsoft.com/office/powerpoint/2010/main" val="4636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10515600" cy="1325563"/>
          </a:xfrm>
        </p:spPr>
        <p:txBody>
          <a:bodyPr>
            <a:normAutofit/>
          </a:bodyPr>
          <a:lstStyle/>
          <a:p>
            <a:r>
              <a:rPr lang="en-GB" b="1" dirty="0">
                <a:solidFill>
                  <a:schemeClr val="bg1"/>
                </a:solidFill>
                <a:latin typeface="+mn-lt"/>
                <a:cs typeface="Aharoni" panose="02010803020104030203" pitchFamily="2" charset="-79"/>
              </a:rPr>
              <a:t>¿No hay </a:t>
            </a:r>
            <a:r>
              <a:rPr lang="en-GB" b="1" dirty="0" err="1">
                <a:solidFill>
                  <a:schemeClr val="bg1"/>
                </a:solidFill>
                <a:latin typeface="+mn-lt"/>
                <a:cs typeface="Aharoni" panose="02010803020104030203" pitchFamily="2" charset="-79"/>
              </a:rPr>
              <a:t>gafas</a:t>
            </a:r>
            <a:r>
              <a:rPr lang="en-GB" b="1" dirty="0">
                <a:solidFill>
                  <a:schemeClr val="bg1"/>
                </a:solidFill>
                <a:latin typeface="+mn-lt"/>
                <a:cs typeface="Aharoni" panose="02010803020104030203" pitchFamily="2" charset="-79"/>
              </a:rPr>
              <a:t> o </a:t>
            </a:r>
            <a:r>
              <a:rPr lang="en-GB" b="1" dirty="0" err="1">
                <a:solidFill>
                  <a:schemeClr val="bg1"/>
                </a:solidFill>
                <a:latin typeface="+mn-lt"/>
                <a:cs typeface="Aharoni" panose="02010803020104030203" pitchFamily="2" charset="-79"/>
              </a:rPr>
              <a:t>careta</a:t>
            </a:r>
            <a:r>
              <a:rPr lang="en-GB" b="1" dirty="0">
                <a:solidFill>
                  <a:schemeClr val="bg1"/>
                </a:solidFill>
                <a:latin typeface="+mn-lt"/>
                <a:cs typeface="Aharoni" panose="02010803020104030203" pitchFamily="2" charset="-79"/>
              </a:rPr>
              <a:t> </a:t>
            </a:r>
            <a:r>
              <a:rPr lang="en-GB" b="1" dirty="0" err="1">
                <a:solidFill>
                  <a:schemeClr val="bg1"/>
                </a:solidFill>
                <a:latin typeface="+mn-lt"/>
                <a:cs typeface="Aharoni" panose="02010803020104030203" pitchFamily="2" charset="-79"/>
              </a:rPr>
              <a:t>disponibles</a:t>
            </a:r>
            <a:r>
              <a:rPr lang="en-GB" b="1" dirty="0">
                <a:solidFill>
                  <a:schemeClr val="bg1"/>
                </a:solidFill>
                <a:latin typeface="+mn-lt"/>
                <a:cs typeface="Aharoni" panose="02010803020104030203" pitchFamily="2" charset="-79"/>
              </a:rPr>
              <a:t>?</a:t>
            </a:r>
          </a:p>
        </p:txBody>
      </p:sp>
      <p:sp>
        <p:nvSpPr>
          <p:cNvPr id="3" name="Content Placeholder 2"/>
          <p:cNvSpPr>
            <a:spLocks noGrp="1"/>
          </p:cNvSpPr>
          <p:nvPr>
            <p:ph idx="1"/>
          </p:nvPr>
        </p:nvSpPr>
        <p:spPr/>
        <p:txBody>
          <a:bodyPr>
            <a:normAutofit/>
          </a:bodyPr>
          <a:lstStyle/>
          <a:p>
            <a:pPr marL="0" indent="0">
              <a:buNone/>
            </a:pPr>
            <a:r>
              <a:rPr lang="en-GB" sz="3000" dirty="0"/>
              <a:t>Si las </a:t>
            </a:r>
            <a:r>
              <a:rPr lang="en-GB" sz="3000" dirty="0" err="1"/>
              <a:t>gafas</a:t>
            </a:r>
            <a:r>
              <a:rPr lang="en-GB" sz="3000" dirty="0"/>
              <a:t> o un </a:t>
            </a:r>
            <a:r>
              <a:rPr lang="en-GB" sz="3000" dirty="0" err="1"/>
              <a:t>careta</a:t>
            </a:r>
            <a:r>
              <a:rPr lang="en-GB" sz="3000" dirty="0"/>
              <a:t> no </a:t>
            </a:r>
            <a:r>
              <a:rPr lang="en-GB" sz="3000" dirty="0" err="1"/>
              <a:t>están</a:t>
            </a:r>
            <a:r>
              <a:rPr lang="en-GB" sz="3000" dirty="0"/>
              <a:t> </a:t>
            </a:r>
            <a:r>
              <a:rPr lang="en-GB" sz="3000" dirty="0" err="1"/>
              <a:t>disponibles</a:t>
            </a:r>
            <a:r>
              <a:rPr lang="en-GB" sz="3000" dirty="0"/>
              <a:t>, ¿</a:t>
            </a:r>
            <a:r>
              <a:rPr lang="en-GB" sz="3000" dirty="0" err="1"/>
              <a:t>Qué</a:t>
            </a:r>
            <a:r>
              <a:rPr lang="en-GB" sz="3000" dirty="0"/>
              <a:t> es lo que </a:t>
            </a:r>
            <a:r>
              <a:rPr lang="en-GB" sz="3000" dirty="0" err="1"/>
              <a:t>haría</a:t>
            </a:r>
            <a:r>
              <a:rPr lang="en-GB" sz="3000" dirty="0"/>
              <a:t>?</a:t>
            </a:r>
          </a:p>
          <a:p>
            <a:r>
              <a:rPr lang="en-GB" sz="3000" dirty="0"/>
              <a:t>Tiene que </a:t>
            </a:r>
            <a:r>
              <a:rPr lang="en-GB" sz="3000" dirty="0" err="1"/>
              <a:t>obtener</a:t>
            </a:r>
            <a:r>
              <a:rPr lang="en-GB" sz="3000" dirty="0"/>
              <a:t> </a:t>
            </a:r>
            <a:r>
              <a:rPr lang="en-GB" sz="3000" dirty="0" err="1"/>
              <a:t>anteojos</a:t>
            </a:r>
            <a:r>
              <a:rPr lang="en-GB" sz="3000" dirty="0"/>
              <a:t> con </a:t>
            </a:r>
            <a:r>
              <a:rPr lang="en-GB" sz="3000" dirty="0" err="1"/>
              <a:t>lentes</a:t>
            </a:r>
            <a:r>
              <a:rPr lang="en-GB" sz="3000" dirty="0"/>
              <a:t> </a:t>
            </a:r>
            <a:r>
              <a:rPr lang="en-GB" sz="3000" dirty="0" err="1"/>
              <a:t>transparentes</a:t>
            </a:r>
            <a:r>
              <a:rPr lang="en-GB" sz="3000" dirty="0"/>
              <a:t> </a:t>
            </a:r>
            <a:r>
              <a:rPr lang="en-GB" sz="3000" dirty="0" err="1"/>
              <a:t>en</a:t>
            </a:r>
            <a:r>
              <a:rPr lang="en-GB" sz="3000" dirty="0"/>
              <a:t> una tienda local de </a:t>
            </a:r>
            <a:r>
              <a:rPr lang="en-GB" sz="3000" dirty="0" err="1"/>
              <a:t>anteojos</a:t>
            </a:r>
            <a:r>
              <a:rPr lang="en-GB" sz="3000" dirty="0"/>
              <a:t> o </a:t>
            </a:r>
            <a:r>
              <a:rPr lang="en-GB" sz="3000" dirty="0" err="1"/>
              <a:t>en</a:t>
            </a:r>
            <a:r>
              <a:rPr lang="en-GB" sz="3000" dirty="0"/>
              <a:t> un </a:t>
            </a:r>
            <a:r>
              <a:rPr lang="en-GB" sz="3000" dirty="0" err="1"/>
              <a:t>mercado</a:t>
            </a:r>
            <a:endParaRPr lang="en-GB" sz="3000" dirty="0"/>
          </a:p>
          <a:p>
            <a:pPr lvl="1"/>
            <a:r>
              <a:rPr lang="en-GB" sz="2600" dirty="0" err="1"/>
              <a:t>Coloque</a:t>
            </a:r>
            <a:r>
              <a:rPr lang="en-GB" sz="2600" dirty="0"/>
              <a:t> </a:t>
            </a:r>
            <a:r>
              <a:rPr lang="en-GB" sz="2600" dirty="0" err="1"/>
              <a:t>hilos</a:t>
            </a:r>
            <a:r>
              <a:rPr lang="en-GB" sz="2600" dirty="0"/>
              <a:t> </a:t>
            </a:r>
            <a:r>
              <a:rPr lang="en-GB" sz="2600" dirty="0" err="1"/>
              <a:t>en</a:t>
            </a:r>
            <a:r>
              <a:rPr lang="en-GB" sz="2600" dirty="0"/>
              <a:t> las </a:t>
            </a:r>
            <a:r>
              <a:rPr lang="en-GB" sz="2600" dirty="0" err="1"/>
              <a:t>varillas</a:t>
            </a:r>
            <a:r>
              <a:rPr lang="en-GB" sz="2600" dirty="0"/>
              <a:t> de los </a:t>
            </a:r>
            <a:r>
              <a:rPr lang="en-GB" sz="2600" dirty="0" err="1"/>
              <a:t>anteojos</a:t>
            </a:r>
            <a:endParaRPr lang="en-GB" sz="2600" dirty="0"/>
          </a:p>
          <a:p>
            <a:pPr lvl="1"/>
            <a:r>
              <a:rPr lang="en-GB" sz="2600" dirty="0"/>
              <a:t>Ate los </a:t>
            </a:r>
            <a:r>
              <a:rPr lang="en-GB" sz="2600" dirty="0" err="1"/>
              <a:t>anteojos</a:t>
            </a:r>
            <a:r>
              <a:rPr lang="en-GB" sz="2600" dirty="0"/>
              <a:t> </a:t>
            </a:r>
            <a:r>
              <a:rPr lang="en-GB" sz="2600" dirty="0" err="1"/>
              <a:t>alrededor</a:t>
            </a:r>
            <a:r>
              <a:rPr lang="en-GB" sz="2600" dirty="0"/>
              <a:t> de la </a:t>
            </a:r>
            <a:r>
              <a:rPr lang="en-GB" sz="2600" dirty="0" err="1"/>
              <a:t>parte</a:t>
            </a:r>
            <a:r>
              <a:rPr lang="en-GB" sz="2600" dirty="0"/>
              <a:t> posterior de la cabeza para que no se </a:t>
            </a:r>
            <a:r>
              <a:rPr lang="en-GB" sz="2600" dirty="0" err="1"/>
              <a:t>caigan</a:t>
            </a:r>
            <a:r>
              <a:rPr lang="en-GB" sz="2600" dirty="0"/>
              <a:t> </a:t>
            </a:r>
            <a:r>
              <a:rPr lang="en-GB" sz="2600" dirty="0" err="1"/>
              <a:t>cuando</a:t>
            </a:r>
            <a:r>
              <a:rPr lang="en-GB" sz="2600" dirty="0"/>
              <a:t> un </a:t>
            </a:r>
            <a:r>
              <a:rPr lang="en-GB" sz="2600" dirty="0" err="1"/>
              <a:t>trabajador</a:t>
            </a:r>
            <a:r>
              <a:rPr lang="en-GB" sz="2600" dirty="0"/>
              <a:t> de la </a:t>
            </a:r>
            <a:r>
              <a:rPr lang="en-GB" sz="2600" dirty="0" err="1"/>
              <a:t>salud</a:t>
            </a:r>
            <a:r>
              <a:rPr lang="en-GB" sz="2600" dirty="0"/>
              <a:t> se </a:t>
            </a:r>
            <a:r>
              <a:rPr lang="en-GB" sz="2600" dirty="0" err="1"/>
              <a:t>acerque</a:t>
            </a:r>
            <a:r>
              <a:rPr lang="en-GB" sz="2600" dirty="0"/>
              <a:t> </a:t>
            </a:r>
            <a:r>
              <a:rPr lang="en-GB" sz="2600" dirty="0" err="1"/>
              <a:t>sobre</a:t>
            </a:r>
            <a:r>
              <a:rPr lang="en-GB" sz="2600" dirty="0"/>
              <a:t> un </a:t>
            </a:r>
            <a:r>
              <a:rPr lang="en-GB" sz="2600" dirty="0" err="1"/>
              <a:t>paciente</a:t>
            </a:r>
            <a:endParaRPr lang="en-GB" sz="2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1" y="5105401"/>
            <a:ext cx="1616075" cy="1616075"/>
          </a:xfrm>
          <a:prstGeom prst="rect">
            <a:avLst/>
          </a:prstGeom>
        </p:spPr>
      </p:pic>
    </p:spTree>
    <p:extLst>
      <p:ext uri="{BB962C8B-B14F-4D97-AF65-F5344CB8AC3E}">
        <p14:creationId xmlns:p14="http://schemas.microsoft.com/office/powerpoint/2010/main" val="358544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8F4950-78F1-4F1D-8EBD-AF0B00D747BA}"/>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COVID-19 </a:t>
            </a:r>
            <a:r>
              <a:rPr lang="en-US" b="1" dirty="0" err="1">
                <a:solidFill>
                  <a:schemeClr val="bg1"/>
                </a:solidFill>
                <a:latin typeface="+mn-lt"/>
                <a:cs typeface="Aharoni" panose="02010803020104030203" pitchFamily="2" charset="-79"/>
              </a:rPr>
              <a:t>Signos</a:t>
            </a:r>
            <a:r>
              <a:rPr lang="en-US" b="1" dirty="0">
                <a:solidFill>
                  <a:schemeClr val="bg1"/>
                </a:solidFill>
                <a:latin typeface="+mn-lt"/>
                <a:cs typeface="Aharoni" panose="02010803020104030203" pitchFamily="2" charset="-79"/>
              </a:rPr>
              <a:t> y </a:t>
            </a:r>
            <a:r>
              <a:rPr lang="en-US" b="1" dirty="0" err="1">
                <a:solidFill>
                  <a:schemeClr val="bg1"/>
                </a:solidFill>
                <a:latin typeface="+mn-lt"/>
                <a:cs typeface="Aharoni" panose="02010803020104030203" pitchFamily="2" charset="-79"/>
              </a:rPr>
              <a:t>Síntomas</a:t>
            </a:r>
            <a:endParaRPr lang="en-US" b="1" dirty="0">
              <a:solidFill>
                <a:schemeClr val="bg1"/>
              </a:solidFill>
              <a:latin typeface="+mn-lt"/>
              <a:cs typeface="Aharoni" panose="02010803020104030203" pitchFamily="2" charset="-79"/>
            </a:endParaRPr>
          </a:p>
        </p:txBody>
      </p:sp>
      <p:sp>
        <p:nvSpPr>
          <p:cNvPr id="9" name="Content Placeholder 8">
            <a:extLst>
              <a:ext uri="{FF2B5EF4-FFF2-40B4-BE49-F238E27FC236}">
                <a16:creationId xmlns:a16="http://schemas.microsoft.com/office/drawing/2014/main" id="{C1F94997-8B58-407B-B7E2-509F07C47A4E}"/>
              </a:ext>
            </a:extLst>
          </p:cNvPr>
          <p:cNvSpPr>
            <a:spLocks noGrp="1"/>
          </p:cNvSpPr>
          <p:nvPr>
            <p:ph sz="half" idx="1"/>
          </p:nvPr>
        </p:nvSpPr>
        <p:spPr>
          <a:xfrm>
            <a:off x="838199" y="1825625"/>
            <a:ext cx="4551295" cy="4351338"/>
          </a:xfrm>
        </p:spPr>
        <p:txBody>
          <a:bodyPr/>
          <a:lstStyle/>
          <a:p>
            <a:r>
              <a:rPr lang="en-US" dirty="0"/>
              <a:t>La </a:t>
            </a:r>
            <a:r>
              <a:rPr lang="en-US" dirty="0" err="1"/>
              <a:t>enfermedad</a:t>
            </a:r>
            <a:r>
              <a:rPr lang="en-US" dirty="0"/>
              <a:t> </a:t>
            </a:r>
            <a:r>
              <a:rPr lang="en-US" dirty="0" err="1"/>
              <a:t>parece</a:t>
            </a:r>
            <a:r>
              <a:rPr lang="en-US" dirty="0"/>
              <a:t> </a:t>
            </a:r>
            <a:r>
              <a:rPr lang="en-US" dirty="0" err="1"/>
              <a:t>comenzar</a:t>
            </a:r>
            <a:r>
              <a:rPr lang="en-US" dirty="0"/>
              <a:t> con </a:t>
            </a:r>
            <a:r>
              <a:rPr lang="en-US" dirty="0" err="1"/>
              <a:t>fiebre</a:t>
            </a:r>
            <a:r>
              <a:rPr lang="en-US" dirty="0"/>
              <a:t>, </a:t>
            </a:r>
            <a:r>
              <a:rPr lang="en-US" dirty="0" err="1"/>
              <a:t>Seguiendo</a:t>
            </a:r>
            <a:r>
              <a:rPr lang="en-US" dirty="0"/>
              <a:t> con una </a:t>
            </a:r>
            <a:r>
              <a:rPr lang="en-US" dirty="0" err="1"/>
              <a:t>tos</a:t>
            </a:r>
            <a:r>
              <a:rPr lang="en-US" dirty="0"/>
              <a:t> </a:t>
            </a:r>
            <a:r>
              <a:rPr lang="en-US" dirty="0" err="1"/>
              <a:t>seca</a:t>
            </a:r>
            <a:r>
              <a:rPr lang="en-US" dirty="0"/>
              <a:t>. </a:t>
            </a:r>
            <a:r>
              <a:rPr lang="en-US" dirty="0" err="1"/>
              <a:t>Puede</a:t>
            </a:r>
            <a:r>
              <a:rPr lang="en-US" dirty="0"/>
              <a:t> </a:t>
            </a:r>
            <a:r>
              <a:rPr lang="en-US" dirty="0" err="1"/>
              <a:t>provocar</a:t>
            </a:r>
            <a:r>
              <a:rPr lang="en-US" dirty="0"/>
              <a:t> </a:t>
            </a:r>
            <a:r>
              <a:rPr lang="en-US" dirty="0" err="1"/>
              <a:t>dificultad</a:t>
            </a:r>
            <a:r>
              <a:rPr lang="en-US" dirty="0"/>
              <a:t> para </a:t>
            </a:r>
            <a:r>
              <a:rPr lang="en-US" dirty="0" err="1"/>
              <a:t>respirar</a:t>
            </a:r>
            <a:r>
              <a:rPr lang="en-US" dirty="0"/>
              <a:t>.</a:t>
            </a:r>
          </a:p>
          <a:p>
            <a:endParaRPr lang="en-US" dirty="0"/>
          </a:p>
          <a:p>
            <a:r>
              <a:rPr lang="en-US" dirty="0"/>
              <a:t> </a:t>
            </a:r>
            <a:r>
              <a:rPr lang="en-US" dirty="0" err="1"/>
              <a:t>Algunos</a:t>
            </a:r>
            <a:r>
              <a:rPr lang="en-US" dirty="0"/>
              <a:t> </a:t>
            </a:r>
            <a:r>
              <a:rPr lang="en-US" dirty="0" err="1"/>
              <a:t>pacientes</a:t>
            </a:r>
            <a:r>
              <a:rPr lang="en-US" dirty="0"/>
              <a:t> </a:t>
            </a:r>
            <a:r>
              <a:rPr lang="en-US" dirty="0" err="1"/>
              <a:t>pueden</a:t>
            </a:r>
            <a:r>
              <a:rPr lang="en-US" dirty="0"/>
              <a:t> ser </a:t>
            </a:r>
            <a:r>
              <a:rPr lang="en-US" dirty="0" err="1"/>
              <a:t>hospitalizados</a:t>
            </a:r>
            <a:r>
              <a:rPr lang="en-US" dirty="0"/>
              <a:t>.</a:t>
            </a:r>
          </a:p>
        </p:txBody>
      </p:sp>
      <p:pic>
        <p:nvPicPr>
          <p:cNvPr id="4" name="Content Placeholder 3">
            <a:extLst>
              <a:ext uri="{FF2B5EF4-FFF2-40B4-BE49-F238E27FC236}">
                <a16:creationId xmlns:a16="http://schemas.microsoft.com/office/drawing/2014/main" id="{050CD72D-7C50-9F44-8566-2DF9856B1E0A}"/>
              </a:ext>
            </a:extLst>
          </p:cNvPr>
          <p:cNvPicPr>
            <a:picLocks noGrp="1" noChangeAspect="1"/>
          </p:cNvPicPr>
          <p:nvPr>
            <p:ph sz="half" idx="2"/>
          </p:nvPr>
        </p:nvPicPr>
        <p:blipFill>
          <a:blip r:embed="rId2"/>
          <a:stretch>
            <a:fillRect/>
          </a:stretch>
        </p:blipFill>
        <p:spPr>
          <a:xfrm>
            <a:off x="6802506" y="1555750"/>
            <a:ext cx="3479825" cy="4891088"/>
          </a:xfrm>
          <a:prstGeom prst="rect">
            <a:avLst/>
          </a:prstGeom>
        </p:spPr>
      </p:pic>
    </p:spTree>
    <p:extLst>
      <p:ext uri="{BB962C8B-B14F-4D97-AF65-F5344CB8AC3E}">
        <p14:creationId xmlns:p14="http://schemas.microsoft.com/office/powerpoint/2010/main" val="199760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169AF4-E96F-440C-ABBF-8B2A43D24CD0}"/>
              </a:ext>
            </a:extLst>
          </p:cNvPr>
          <p:cNvSpPr>
            <a:spLocks noGrp="1"/>
          </p:cNvSpPr>
          <p:nvPr>
            <p:ph type="title"/>
          </p:nvPr>
        </p:nvSpPr>
        <p:spPr>
          <a:xfrm>
            <a:off x="410093" y="558901"/>
            <a:ext cx="11371811" cy="1549776"/>
          </a:xfrm>
        </p:spPr>
        <p:txBody>
          <a:bodyPr>
            <a:normAutofit fontScale="90000"/>
          </a:bodyPr>
          <a:lstStyle/>
          <a:p>
            <a:pPr algn="ctr"/>
            <a:r>
              <a:rPr lang="en-US" b="1" dirty="0" err="1">
                <a:solidFill>
                  <a:schemeClr val="bg1"/>
                </a:solidFill>
                <a:latin typeface="Abadi" panose="020B0604020104020204" pitchFamily="34" charset="0"/>
              </a:rPr>
              <a:t>Prevención</a:t>
            </a:r>
            <a:r>
              <a:rPr lang="en-US" b="1" dirty="0">
                <a:solidFill>
                  <a:schemeClr val="bg1"/>
                </a:solidFill>
                <a:latin typeface="Abadi" panose="020B0604020104020204" pitchFamily="34" charset="0"/>
              </a:rPr>
              <a:t> y Control de </a:t>
            </a:r>
            <a:r>
              <a:rPr lang="en-US" b="1" dirty="0" err="1">
                <a:solidFill>
                  <a:schemeClr val="bg1"/>
                </a:solidFill>
                <a:latin typeface="Abadi" panose="020B0604020104020204" pitchFamily="34" charset="0"/>
              </a:rPr>
              <a:t>Infecciones</a:t>
            </a:r>
            <a:endParaRPr lang="en-US" b="1" dirty="0">
              <a:solidFill>
                <a:schemeClr val="bg1"/>
              </a:solidFill>
              <a:latin typeface="Abadi" panose="020B0604020104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0A06E3CC-FBE9-40D7-B421-9961A3EAA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951" y="2432162"/>
            <a:ext cx="5772097" cy="4040468"/>
          </a:xfrm>
          <a:prstGeom prst="rect">
            <a:avLst/>
          </a:prstGeom>
        </p:spPr>
      </p:pic>
    </p:spTree>
    <p:extLst>
      <p:ext uri="{BB962C8B-B14F-4D97-AF65-F5344CB8AC3E}">
        <p14:creationId xmlns:p14="http://schemas.microsoft.com/office/powerpoint/2010/main" val="114641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F611-3F82-47BD-A306-FE5B96473F6F}"/>
              </a:ext>
            </a:extLst>
          </p:cNvPr>
          <p:cNvSpPr>
            <a:spLocks noGrp="1"/>
          </p:cNvSpPr>
          <p:nvPr>
            <p:ph type="title"/>
          </p:nvPr>
        </p:nvSpPr>
        <p:spPr>
          <a:xfrm>
            <a:off x="839787" y="365125"/>
            <a:ext cx="10847387" cy="1335088"/>
          </a:xfrm>
        </p:spPr>
        <p:txBody>
          <a:bodyPr>
            <a:normAutofit/>
          </a:bodyPr>
          <a:lstStyle/>
          <a:p>
            <a:r>
              <a:rPr lang="en-US" b="1" dirty="0">
                <a:solidFill>
                  <a:schemeClr val="bg1"/>
                </a:solidFill>
                <a:latin typeface="+mn-lt"/>
                <a:cs typeface="Aharoni" panose="02010803020104030203" pitchFamily="2" charset="-79"/>
              </a:rPr>
              <a:t>¿ Cómo se </a:t>
            </a:r>
            <a:r>
              <a:rPr lang="en-US" b="1" dirty="0" err="1">
                <a:solidFill>
                  <a:schemeClr val="bg1"/>
                </a:solidFill>
                <a:latin typeface="+mn-lt"/>
                <a:cs typeface="Aharoni" panose="02010803020104030203" pitchFamily="2" charset="-79"/>
              </a:rPr>
              <a:t>propagan</a:t>
            </a:r>
            <a:r>
              <a:rPr lang="en-US" b="1" dirty="0">
                <a:solidFill>
                  <a:schemeClr val="bg1"/>
                </a:solidFill>
                <a:latin typeface="+mn-lt"/>
                <a:cs typeface="Aharoni" panose="02010803020104030203" pitchFamily="2" charset="-79"/>
              </a:rPr>
              <a:t> los </a:t>
            </a:r>
            <a:r>
              <a:rPr lang="en-US" b="1" dirty="0" err="1">
                <a:solidFill>
                  <a:schemeClr val="bg1"/>
                </a:solidFill>
                <a:latin typeface="+mn-lt"/>
                <a:cs typeface="Aharoni" panose="02010803020104030203" pitchFamily="2" charset="-79"/>
              </a:rPr>
              <a:t>resfriados</a:t>
            </a:r>
            <a:r>
              <a:rPr lang="en-US" b="1" dirty="0">
                <a:solidFill>
                  <a:schemeClr val="bg1"/>
                </a:solidFill>
                <a:latin typeface="+mn-lt"/>
                <a:cs typeface="Aharoni" panose="02010803020104030203" pitchFamily="2" charset="-79"/>
              </a:rPr>
              <a:t> y los virus?</a:t>
            </a:r>
          </a:p>
        </p:txBody>
      </p:sp>
      <p:pic>
        <p:nvPicPr>
          <p:cNvPr id="5" name="Content Placeholder 4">
            <a:extLst>
              <a:ext uri="{FF2B5EF4-FFF2-40B4-BE49-F238E27FC236}">
                <a16:creationId xmlns:a16="http://schemas.microsoft.com/office/drawing/2014/main" id="{FB9D1A65-3D6D-1E4D-B2D3-4B150FB8174E}"/>
              </a:ext>
            </a:extLst>
          </p:cNvPr>
          <p:cNvPicPr>
            <a:picLocks noGrp="1" noChangeAspect="1"/>
          </p:cNvPicPr>
          <p:nvPr>
            <p:ph sz="half" idx="2"/>
          </p:nvPr>
        </p:nvPicPr>
        <p:blipFill>
          <a:blip r:embed="rId2"/>
          <a:stretch>
            <a:fillRect/>
          </a:stretch>
        </p:blipFill>
        <p:spPr>
          <a:xfrm>
            <a:off x="836612" y="2266950"/>
            <a:ext cx="5157787" cy="3406538"/>
          </a:xfrm>
          <a:prstGeom prst="rect">
            <a:avLst/>
          </a:prstGeom>
        </p:spPr>
      </p:pic>
      <p:sp>
        <p:nvSpPr>
          <p:cNvPr id="10" name="Content Placeholder 9">
            <a:extLst>
              <a:ext uri="{FF2B5EF4-FFF2-40B4-BE49-F238E27FC236}">
                <a16:creationId xmlns:a16="http://schemas.microsoft.com/office/drawing/2014/main" id="{2071B3F9-2941-4715-AE71-46096F66FB48}"/>
              </a:ext>
            </a:extLst>
          </p:cNvPr>
          <p:cNvSpPr>
            <a:spLocks noGrp="1"/>
          </p:cNvSpPr>
          <p:nvPr>
            <p:ph sz="quarter" idx="4"/>
          </p:nvPr>
        </p:nvSpPr>
        <p:spPr>
          <a:xfrm>
            <a:off x="6172200" y="2266950"/>
            <a:ext cx="5183188" cy="3922713"/>
          </a:xfrm>
        </p:spPr>
        <p:txBody>
          <a:bodyPr>
            <a:normAutofit fontScale="92500" lnSpcReduction="10000"/>
          </a:bodyPr>
          <a:lstStyle/>
          <a:p>
            <a:r>
              <a:rPr lang="en-US" sz="4000" dirty="0"/>
              <a:t>Para que una </a:t>
            </a:r>
            <a:r>
              <a:rPr lang="en-US" sz="4000" dirty="0" err="1"/>
              <a:t>infección</a:t>
            </a:r>
            <a:r>
              <a:rPr lang="en-US" sz="4000" dirty="0"/>
              <a:t> se </a:t>
            </a:r>
            <a:r>
              <a:rPr lang="en-US" sz="4000" dirty="0" err="1"/>
              <a:t>propague</a:t>
            </a:r>
            <a:r>
              <a:rPr lang="en-US" sz="4000" dirty="0"/>
              <a:t>, </a:t>
            </a:r>
            <a:r>
              <a:rPr lang="en-US" sz="4000" dirty="0" err="1"/>
              <a:t>todos</a:t>
            </a:r>
            <a:r>
              <a:rPr lang="en-US" sz="4000" dirty="0"/>
              <a:t> los enlaces </a:t>
            </a:r>
            <a:r>
              <a:rPr lang="en-US" sz="4000" dirty="0" err="1"/>
              <a:t>deben</a:t>
            </a:r>
            <a:r>
              <a:rPr lang="en-US" sz="4000" dirty="0"/>
              <a:t> </a:t>
            </a:r>
            <a:r>
              <a:rPr lang="en-US" sz="4000" dirty="0" err="1"/>
              <a:t>estar</a:t>
            </a:r>
            <a:r>
              <a:rPr lang="en-US" sz="4000" dirty="0"/>
              <a:t> </a:t>
            </a:r>
            <a:r>
              <a:rPr lang="en-US" sz="4000" dirty="0" err="1"/>
              <a:t>conectados</a:t>
            </a:r>
            <a:endParaRPr lang="en-US" sz="4000" dirty="0"/>
          </a:p>
          <a:p>
            <a:r>
              <a:rPr lang="en-US" sz="4000" dirty="0"/>
              <a:t>¡Romper </a:t>
            </a:r>
            <a:r>
              <a:rPr lang="en-US" sz="4000" dirty="0" err="1"/>
              <a:t>cualquier</a:t>
            </a:r>
            <a:r>
              <a:rPr lang="en-US" sz="4000" dirty="0"/>
              <a:t> enlace </a:t>
            </a:r>
            <a:r>
              <a:rPr lang="en-US" sz="4000" dirty="0" err="1"/>
              <a:t>detendrá</a:t>
            </a:r>
            <a:r>
              <a:rPr lang="en-US" sz="4000" dirty="0"/>
              <a:t> la </a:t>
            </a:r>
            <a:r>
              <a:rPr lang="en-US" sz="4000" dirty="0" err="1"/>
              <a:t>transmisión</a:t>
            </a:r>
            <a:r>
              <a:rPr lang="en-US" sz="4000" dirty="0"/>
              <a:t> de </a:t>
            </a:r>
            <a:r>
              <a:rPr lang="en-US" sz="4000" dirty="0" err="1"/>
              <a:t>enfermedades</a:t>
            </a:r>
            <a:r>
              <a:rPr lang="en-US" sz="4000" dirty="0"/>
              <a:t>!</a:t>
            </a:r>
          </a:p>
        </p:txBody>
      </p:sp>
    </p:spTree>
    <p:extLst>
      <p:ext uri="{BB962C8B-B14F-4D97-AF65-F5344CB8AC3E}">
        <p14:creationId xmlns:p14="http://schemas.microsoft.com/office/powerpoint/2010/main" val="304948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FFFF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D0329FEBBB9549A21210B65EFF0999" ma:contentTypeVersion="9" ma:contentTypeDescription="Create a new document." ma:contentTypeScope="" ma:versionID="95bc3983bcc331da36d6b482c739414d">
  <xsd:schema xmlns:xsd="http://www.w3.org/2001/XMLSchema" xmlns:xs="http://www.w3.org/2001/XMLSchema" xmlns:p="http://schemas.microsoft.com/office/2006/metadata/properties" xmlns:ns3="145ada3f-0ddd-44ac-8d27-f670a20c1d37" targetNamespace="http://schemas.microsoft.com/office/2006/metadata/properties" ma:root="true" ma:fieldsID="fd98824cef1b46d0dbe9b4c7faa5b29a" ns3:_="">
    <xsd:import namespace="145ada3f-0ddd-44ac-8d27-f670a20c1d3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ada3f-0ddd-44ac-8d27-f670a20c1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2287D9-241C-44F7-81CD-3FB706FD12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ada3f-0ddd-44ac-8d27-f670a20c1d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953219-9F0A-44B3-BD88-4FD4F395C941}">
  <ds:schemaRefs>
    <ds:schemaRef ds:uri="http://schemas.microsoft.com/sharepoint/v3/contenttype/forms"/>
  </ds:schemaRefs>
</ds:datastoreItem>
</file>

<file path=customXml/itemProps3.xml><?xml version="1.0" encoding="utf-8"?>
<ds:datastoreItem xmlns:ds="http://schemas.openxmlformats.org/officeDocument/2006/customXml" ds:itemID="{C59380A6-A98C-4EEC-9B7E-73826F110E7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6508</TotalTime>
  <Words>3468</Words>
  <Application>Microsoft Office PowerPoint</Application>
  <PresentationFormat>Widescreen</PresentationFormat>
  <Paragraphs>410</Paragraphs>
  <Slides>65</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Abadi</vt:lpstr>
      <vt:lpstr>Arial</vt:lpstr>
      <vt:lpstr>Calibri</vt:lpstr>
      <vt:lpstr>Calibri Light</vt:lpstr>
      <vt:lpstr>inherit</vt:lpstr>
      <vt:lpstr>Wingdings</vt:lpstr>
      <vt:lpstr>Office Theme</vt:lpstr>
      <vt:lpstr>Coronavirus / COVID-19</vt:lpstr>
      <vt:lpstr>DESCARGO DE RESPONSABILIDAD</vt:lpstr>
      <vt:lpstr>¿Qué es el nuevo coronavirus?</vt:lpstr>
      <vt:lpstr>Historía: COVID-19</vt:lpstr>
      <vt:lpstr>Países afectados: </vt:lpstr>
      <vt:lpstr>COVID-19 </vt:lpstr>
      <vt:lpstr>COVID-19 Signos y Síntomas</vt:lpstr>
      <vt:lpstr>Prevención y Control de Infecciones</vt:lpstr>
      <vt:lpstr>¿ Cómo se propagan los resfriados y los virus?</vt:lpstr>
      <vt:lpstr>Prevención y Control de Infecciones (IPC)</vt:lpstr>
      <vt:lpstr> Detener la transmisión de COVID-19</vt:lpstr>
      <vt:lpstr>Medidas Básicas de Prevención</vt:lpstr>
      <vt:lpstr>PowerPoint Presentation</vt:lpstr>
      <vt:lpstr>Lávase frecuentemente las manos ...</vt:lpstr>
      <vt:lpstr>PowerPoint Presentation</vt:lpstr>
      <vt:lpstr>PowerPoint Presentation</vt:lpstr>
      <vt:lpstr>Presentación GloGerm</vt:lpstr>
      <vt:lpstr>Áreas de la mano que generalmente no se lava correctamente</vt:lpstr>
      <vt:lpstr>PowerPoint Presentation</vt:lpstr>
      <vt:lpstr>PowerPoint Presentation</vt:lpstr>
      <vt:lpstr>PowerPoint Presentation</vt:lpstr>
      <vt:lpstr>PowerPoint Presentation</vt:lpstr>
      <vt:lpstr>PowerPoint Presentation</vt:lpstr>
      <vt:lpstr>¿Qué es el equipo de protección individual?</vt:lpstr>
      <vt:lpstr>¿Cuál es el objetivo del uso de EPI en la industria de la salud?</vt:lpstr>
      <vt:lpstr>EPI es recomendado para COVID-19</vt:lpstr>
      <vt:lpstr>Poniéndose el EPI</vt:lpstr>
      <vt:lpstr> ¿Cuál es el orden correcto para ponerse un EPI?</vt:lpstr>
      <vt:lpstr> ¿Cuál es el orden correcto para ponerse un EPI?</vt:lpstr>
      <vt:lpstr>Cómo ponerse una bata  </vt:lpstr>
      <vt:lpstr> Cómo ponerse una mascarilla quirúrgica</vt:lpstr>
      <vt:lpstr>Cómo ponerse protección para los ojos y la cara</vt:lpstr>
      <vt:lpstr> Cómo ponerse guantes  </vt:lpstr>
      <vt:lpstr>Quitándose el EPI</vt:lpstr>
      <vt:lpstr> ¿Cuál es el orden correcto para quitarse el EPI?</vt:lpstr>
      <vt:lpstr> ¿Cuál es el orden correcto para quitarse el EPI?</vt:lpstr>
      <vt:lpstr>Cómo quitarse los guantes</vt:lpstr>
      <vt:lpstr>Cómo quitarse los guantes (Parte 2)</vt:lpstr>
      <vt:lpstr>Cómo quitarse las gafas/careta</vt:lpstr>
      <vt:lpstr> Cómo quitarse una bata de aislamiento</vt:lpstr>
      <vt:lpstr>Cómo quitarse una mascarilla </vt:lpstr>
      <vt:lpstr>PowerPoint Presentation</vt:lpstr>
      <vt:lpstr>¿Por qué es importante la limpieza?</vt:lpstr>
      <vt:lpstr>Fortalezas de la solución de cloro</vt:lpstr>
      <vt:lpstr>Solución de cloro </vt:lpstr>
      <vt:lpstr>PowerPoint Presentation</vt:lpstr>
      <vt:lpstr>Cosas importantes para recorder al limpiar</vt:lpstr>
      <vt:lpstr> El Distanciamiento Social</vt:lpstr>
      <vt:lpstr>Distanciamiento social: Centro de salud</vt:lpstr>
      <vt:lpstr>Distanciamiento social: Uno mismo/a</vt:lpstr>
      <vt:lpstr>Las Gotitas </vt:lpstr>
      <vt:lpstr>PowerPoint Presentation</vt:lpstr>
      <vt:lpstr>Higiene Respiratoria: Paciente y uno mismo/a</vt:lpstr>
      <vt:lpstr>Objetivo de Prevención y Control de Infecciones</vt:lpstr>
      <vt:lpstr>¿Preguntas?</vt:lpstr>
      <vt:lpstr> Errores al usar EPI y alternativas de EPI</vt:lpstr>
      <vt:lpstr>Objetivos </vt:lpstr>
      <vt:lpstr>Ejemplo 1:  Encuentre el error de EPI</vt:lpstr>
      <vt:lpstr>Ejemplo 2: Encuentre el error de EPI</vt:lpstr>
      <vt:lpstr>Ejemplo 3: Encuentre el error de EPI</vt:lpstr>
      <vt:lpstr>¿No hay guantes disponibles?</vt:lpstr>
      <vt:lpstr>¿No hay bata disponible?</vt:lpstr>
      <vt:lpstr>¿No hay delantales disponibles?</vt:lpstr>
      <vt:lpstr>¿No hay mascarillas médicas disponibles?</vt:lpstr>
      <vt:lpstr>¿No hay gafas o careta disponibles?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 COVID-19</dc:title>
  <dc:creator>Microsoft Office User</dc:creator>
  <cp:lastModifiedBy>Megan Klingler</cp:lastModifiedBy>
  <cp:revision>62</cp:revision>
  <dcterms:created xsi:type="dcterms:W3CDTF">2020-03-31T04:29:32Z</dcterms:created>
  <dcterms:modified xsi:type="dcterms:W3CDTF">2020-05-07T18:53:31Z</dcterms:modified>
</cp:coreProperties>
</file>