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566" r:id="rId6"/>
    <p:sldId id="259" r:id="rId7"/>
    <p:sldId id="260" r:id="rId8"/>
    <p:sldId id="261" r:id="rId9"/>
    <p:sldId id="262" r:id="rId10"/>
    <p:sldId id="263" r:id="rId11"/>
    <p:sldId id="265" r:id="rId12"/>
    <p:sldId id="257" r:id="rId13"/>
    <p:sldId id="258" r:id="rId14"/>
    <p:sldId id="264" r:id="rId15"/>
    <p:sldId id="554" r:id="rId16"/>
    <p:sldId id="266" r:id="rId17"/>
    <p:sldId id="267" r:id="rId18"/>
    <p:sldId id="268" r:id="rId19"/>
    <p:sldId id="544" r:id="rId20"/>
    <p:sldId id="546" r:id="rId21"/>
    <p:sldId id="562" r:id="rId22"/>
    <p:sldId id="563" r:id="rId23"/>
    <p:sldId id="564" r:id="rId24"/>
    <p:sldId id="549" r:id="rId25"/>
    <p:sldId id="550" r:id="rId26"/>
    <p:sldId id="553" r:id="rId27"/>
    <p:sldId id="551" r:id="rId28"/>
    <p:sldId id="5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912BE-7F80-4E7F-B9DB-30D68ED6676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2AE85-CE31-471A-B45A-02CF1E5B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Talking</a:t>
            </a:r>
            <a:r>
              <a:rPr lang="en-US" b="1" baseline="0" dirty="0"/>
              <a:t> Points:</a:t>
            </a:r>
            <a:r>
              <a:rPr lang="en-US" baseline="0" dirty="0"/>
              <a:t> Take a look at this diagram. It shows the parts of the hand that are usually not washed properly. Think about your usual way of hand washing. I think that I have missed these spots on occasion. Would you have missed these spots?</a:t>
            </a:r>
          </a:p>
          <a:p>
            <a:endParaRPr lang="en-US" baseline="0" dirty="0"/>
          </a:p>
          <a:p>
            <a:r>
              <a:rPr lang="en-US" baseline="0" dirty="0"/>
              <a:t>Let’s go through the steps for proper hand washing.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FE9D4-365B-4007-BE98-9B8F866889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dirty="0"/>
              <a:t>We are going to teach you a way to wash your hands that we call the </a:t>
            </a:r>
            <a:r>
              <a:rPr lang="en-US" dirty="0" err="1"/>
              <a:t>Handwashing</a:t>
            </a:r>
            <a:r>
              <a:rPr lang="en-US" dirty="0"/>
              <a:t> Prayer.  It is something you should do over and over all day long and you should think of it as a prayer to keep you safe. </a:t>
            </a:r>
            <a:r>
              <a:rPr lang="en-US" b="1" dirty="0"/>
              <a:t>Lets do the </a:t>
            </a:r>
            <a:r>
              <a:rPr lang="en-US" b="1" dirty="0" err="1"/>
              <a:t>handwashing</a:t>
            </a:r>
            <a:r>
              <a:rPr lang="en-US" b="1" dirty="0"/>
              <a:t> prayer together!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Everybody put your hands up! **Look at the clock</a:t>
            </a:r>
          </a:p>
          <a:p>
            <a:endParaRPr lang="en-US" b="1" dirty="0"/>
          </a:p>
          <a:p>
            <a:r>
              <a:rPr lang="en-US" b="1" dirty="0"/>
              <a:t>Activity: </a:t>
            </a:r>
            <a:r>
              <a:rPr lang="en-US" dirty="0" err="1"/>
              <a:t>Handwashing</a:t>
            </a:r>
            <a:r>
              <a:rPr lang="en-US" dirty="0"/>
              <a:t> prayer</a:t>
            </a:r>
            <a:r>
              <a:rPr lang="en-US" baseline="0" dirty="0"/>
              <a:t> with hands in the air.</a:t>
            </a:r>
          </a:p>
          <a:p>
            <a:r>
              <a:rPr lang="en-US" b="1" baseline="0" dirty="0"/>
              <a:t>*Explain why you do each step and what parts of the hand you are cleaning. </a:t>
            </a:r>
            <a:r>
              <a:rPr lang="en-US" baseline="0" dirty="0"/>
              <a:t>For example the 5</a:t>
            </a:r>
            <a:r>
              <a:rPr lang="en-US" baseline="30000" dirty="0"/>
              <a:t>th</a:t>
            </a:r>
            <a:r>
              <a:rPr lang="en-US" baseline="0" dirty="0"/>
              <a:t> step is to clean the back of the nails, 7</a:t>
            </a:r>
            <a:r>
              <a:rPr lang="en-US" baseline="30000" dirty="0"/>
              <a:t>th</a:t>
            </a:r>
            <a:r>
              <a:rPr lang="en-US" baseline="0" dirty="0"/>
              <a:t> step is to get under the nails.</a:t>
            </a:r>
          </a:p>
          <a:p>
            <a:r>
              <a:rPr lang="en-US" b="0" baseline="0" dirty="0"/>
              <a:t>*can add wrists as 8</a:t>
            </a:r>
            <a:r>
              <a:rPr lang="en-US" b="0" baseline="30000" dirty="0"/>
              <a:t>th</a:t>
            </a:r>
            <a:r>
              <a:rPr lang="en-US" b="0" baseline="0" dirty="0"/>
              <a:t> step</a:t>
            </a:r>
          </a:p>
          <a:p>
            <a:endParaRPr lang="en-US" b="0" baseline="0" dirty="0"/>
          </a:p>
          <a:p>
            <a:r>
              <a:rPr lang="en-US" b="1" baseline="0" dirty="0"/>
              <a:t>Break for tea </a:t>
            </a:r>
            <a:r>
              <a:rPr lang="en-US" b="0" baseline="0" dirty="0"/>
              <a:t>(real </a:t>
            </a:r>
            <a:r>
              <a:rPr lang="en-US" b="0" baseline="0" dirty="0" err="1"/>
              <a:t>handwashing</a:t>
            </a:r>
            <a:r>
              <a:rPr lang="en-US" b="0" baseline="0" dirty="0"/>
              <a:t> before hand)</a:t>
            </a: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FE9D4-365B-4007-BE98-9B8F866889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104E-6C8F-4654-A60C-52B58D8E9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5E805-0707-4FE6-BFFD-4FF448E96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C7A6-BB23-4DF5-B84B-E39173E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648A8-230A-4B23-8699-0186AEC2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6B38B-49C6-4275-A049-09B95B78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A50D-6288-4DEF-80FE-BFB2ECE1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9F465-3482-4EDA-9D32-EEA9977EB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CD3B4-1E24-48A5-B69E-BA6F795C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4CD49-7BD3-4B18-95EF-88A3BEDB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FBC73-0143-4D05-87D2-48EDCF70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0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ADA6A-96BF-4144-8EFA-9B1CE3CC8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FD4AC-3CE8-45A4-82A1-50E1CC4D1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F3763-0DB5-415A-8B72-A255F0E1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4D21F-994C-43A5-BA8E-3C59308F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62CEC-B0B9-4E9D-B810-A8B4A05B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2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46D7-DE17-438F-91CB-9E8982AD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8999-5765-4945-A894-5A408227D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36E28-0D54-4540-BDF0-3E128FF2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548FE-EE7B-477D-ABCA-18DE4B54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A987A-F5A3-4CA9-8345-C5795FB2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3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3A47-9761-4655-B447-3A8DBE45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3239E-2244-47A7-9868-BB3B5520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3B313-BA17-4B9A-BFC9-D993FB4E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F4113-91FA-4BA8-9C8B-5141EF08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67491-1799-4F61-85F9-FC660B4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6E45-51F7-4D04-83AC-5909FF75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04F4A-AC49-4783-A961-B319B434B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F4AF4-B429-4BD0-A37F-FB2B7B91B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A6E17-3933-4374-B760-786B9CF2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0A82B-3B75-4C72-9D6B-355800DD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59390-31BF-4F8D-AB8D-60BC633B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B63F-7A40-40CE-BD7A-DA4D9ADB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2502C-1508-49AB-8BB6-BDB3FA030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911CB-E89B-4662-A43B-C9C02DB76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08058-699B-44D3-BE3E-04B08581D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E7E86-2990-4FD6-9DF5-A54EE4932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662F1-EB35-446B-B330-6AC6C7E0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AFB5C-D363-4445-94C5-56AD0B03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69F23-49DE-4E6B-8B39-F33D5831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549D-D50C-4351-B1EF-8CA792C3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D79C3-FD17-49D7-BD4F-AA542B73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4A61D-DC6C-4632-8896-AB26C97C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2D524-0A86-43D5-8525-F70B21F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2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BB562-C919-484E-A15B-FA3A6BBF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A11EC-FDC2-4B3C-A535-6AB8A16D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2A978-EC78-4786-ABBA-88F02AD9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9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E4E2-F0C1-4003-A43E-FECB26FD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46754-5C02-4B88-900D-9AB0B44C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79F9D-73E9-47EC-B8C2-3DA241891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A2F7A-B96F-454C-A6D9-179D8FF1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0C19F-2773-4FE5-94DE-ACC18646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59D9F-A6DC-4473-A4D7-E233856B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F07A-C478-4411-9DDC-816B0B1B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B255D-39D4-42A4-A59D-4F624B22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10869-53EA-47CD-8EBD-4C596EF18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B99BB-07CF-42F8-B1FD-19DC0C7B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651C9-2B47-4814-9268-F32C6D662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B367B-DE04-47BA-80AE-285410A5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6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D7521-63B2-4CA4-992B-A2221FD5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FEB85-5B5C-46DF-9D62-7889ED9DB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3140C-2267-4FA1-842E-4CB81E2CD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DD05-1CAB-4BE8-BC99-3EB61B8E8D2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3304B-9466-47B7-98DA-38B9B932C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5617E-0B6D-4989-BE06-9D811F8D0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A87F-E4E1-4AC7-B769-C9A08012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9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a79on/7689043636" TargetMode="External"/><Relationship Id="rId7" Type="http://schemas.openxmlformats.org/officeDocument/2006/relationships/hyperlink" Target="https://www.mediafactory.org.au/yee-nok-chan/2017/05/24/sound-always-being-my-thing-vol-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travelredlineboston.blogspot.com/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portuguese/countries/prt/pt/" TargetMode="External"/><Relationship Id="rId2" Type="http://schemas.openxmlformats.org/officeDocument/2006/relationships/hyperlink" Target="https://www.who.int/health-topics/coronavir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oronavirus/2019-ncov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sanddata.maps.arcgis.com/apps/opsdashboard/index.html#/bda7594740fd40299423467b48e9ecf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94B9F-73D1-4052-A6C4-E8BD22DAA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Abadi" panose="020B0604020104020204" pitchFamily="34" charset="0"/>
              </a:rPr>
              <a:t>Coronavirus </a:t>
            </a:r>
            <a:r>
              <a:rPr lang="en-US" sz="4800" b="1" dirty="0" err="1">
                <a:solidFill>
                  <a:srgbClr val="FFFFFF"/>
                </a:solidFill>
                <a:latin typeface="Abadi" panose="020B0604020104020204" pitchFamily="34" charset="0"/>
              </a:rPr>
              <a:t>ou</a:t>
            </a:r>
            <a:r>
              <a:rPr lang="en-US" sz="4800" b="1" dirty="0">
                <a:solidFill>
                  <a:srgbClr val="FFFFFF"/>
                </a:solidFill>
                <a:latin typeface="Abadi" panose="020B0604020104020204" pitchFamily="34" charset="0"/>
              </a:rPr>
              <a:t>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93C3F-B18F-4097-9611-E731F4555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General Board of Global Ministries</a:t>
            </a:r>
          </a:p>
          <a:p>
            <a:r>
              <a:rPr lang="pt-BR" sz="2000">
                <a:solidFill>
                  <a:srgbClr val="FFFFFF"/>
                </a:solidFill>
              </a:rPr>
              <a:t>Conselho Geral dos Ministérios Globais</a:t>
            </a: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F0C7D65-D6A7-4DC5-BD31-BB1E073D2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2256986"/>
            <a:ext cx="6553545" cy="23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06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0F56-83D7-4788-9BB0-DA7856A4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Prevenção e Controle de Infecções 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(PCI)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B0508-B16D-4558-92F2-29AFDDCA0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200"/>
          </a:xfrm>
        </p:spPr>
        <p:txBody>
          <a:bodyPr/>
          <a:lstStyle/>
          <a:p>
            <a:pPr algn="ctr"/>
            <a:r>
              <a:rPr lang="pt-BR" dirty="0"/>
              <a:t>Sem quebrar a cadeia de transmissão</a:t>
            </a:r>
            <a:endParaRPr lang="en-US" dirty="0"/>
          </a:p>
        </p:txBody>
      </p:sp>
      <p:pic>
        <p:nvPicPr>
          <p:cNvPr id="49" name="Content Placeholder 48">
            <a:extLst>
              <a:ext uri="{FF2B5EF4-FFF2-40B4-BE49-F238E27FC236}">
                <a16:creationId xmlns:a16="http://schemas.microsoft.com/office/drawing/2014/main" id="{57AABC03-4319-4A26-B5C4-DC64BA411A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868"/>
          <a:stretch/>
        </p:blipFill>
        <p:spPr>
          <a:xfrm>
            <a:off x="936353" y="2505075"/>
            <a:ext cx="4921522" cy="36845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F6B94-04B1-4C3C-BADF-E6E45A05C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61962"/>
          </a:xfrm>
        </p:spPr>
        <p:txBody>
          <a:bodyPr/>
          <a:lstStyle/>
          <a:p>
            <a:pPr algn="ctr"/>
            <a:r>
              <a:rPr lang="en-US" dirty="0"/>
              <a:t>Com </a:t>
            </a:r>
            <a:r>
              <a:rPr lang="en-US" dirty="0" err="1"/>
              <a:t>quebra</a:t>
            </a:r>
            <a:r>
              <a:rPr lang="en-US" dirty="0"/>
              <a:t> da </a:t>
            </a:r>
            <a:r>
              <a:rPr lang="en-US" dirty="0" err="1"/>
              <a:t>cadeia</a:t>
            </a:r>
            <a:r>
              <a:rPr lang="en-US" dirty="0"/>
              <a:t> de </a:t>
            </a:r>
            <a:r>
              <a:rPr lang="en-US" dirty="0" err="1"/>
              <a:t>transmissão</a:t>
            </a:r>
            <a:endParaRPr lang="en-US" dirty="0"/>
          </a:p>
        </p:txBody>
      </p:sp>
      <p:pic>
        <p:nvPicPr>
          <p:cNvPr id="50" name="Content Placeholder 49">
            <a:extLst>
              <a:ext uri="{FF2B5EF4-FFF2-40B4-BE49-F238E27FC236}">
                <a16:creationId xmlns:a16="http://schemas.microsoft.com/office/drawing/2014/main" id="{27F91D07-92FE-4EA6-8268-14E7436D32E9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16828" t="21712" r="54885" b="17854"/>
          <a:stretch/>
        </p:blipFill>
        <p:spPr bwMode="auto">
          <a:xfrm>
            <a:off x="6274613" y="2505075"/>
            <a:ext cx="4964656" cy="3684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36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80CD-1794-48BE-9137-6E911C02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Medidas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básicas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prevenção</a:t>
            </a:r>
            <a:endParaRPr lang="en-US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C29867-A23F-4E99-BB2D-012BCA9B7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Higiene</a:t>
            </a:r>
            <a:r>
              <a:rPr lang="en-US" dirty="0"/>
              <a:t> das </a:t>
            </a:r>
            <a:r>
              <a:rPr lang="en-US" dirty="0" err="1"/>
              <a:t>mãos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Higiene</a:t>
            </a:r>
            <a:r>
              <a:rPr lang="en-US" dirty="0"/>
              <a:t> </a:t>
            </a:r>
            <a:r>
              <a:rPr lang="en-US" dirty="0" err="1"/>
              <a:t>respiratória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Distanciamento</a:t>
            </a:r>
            <a:r>
              <a:rPr lang="en-US" dirty="0"/>
              <a:t> social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6BD7B24-4A33-4D1D-995A-ED3AAE352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6910" y="1527858"/>
            <a:ext cx="1515504" cy="1220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A close up of a mans face&#10;&#10;Description automatically generated">
            <a:extLst>
              <a:ext uri="{FF2B5EF4-FFF2-40B4-BE49-F238E27FC236}">
                <a16:creationId xmlns:a16="http://schemas.microsoft.com/office/drawing/2014/main" id="{F6F49925-3BE7-41F5-8EC2-C15F9E0A3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97863" y="2882839"/>
            <a:ext cx="1214552" cy="140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F67D2C6A-7BD2-433A-84D8-3573C9A672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68604"/>
          <a:stretch/>
        </p:blipFill>
        <p:spPr>
          <a:xfrm>
            <a:off x="4631172" y="4475320"/>
            <a:ext cx="1762485" cy="1340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90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AE9C30-1880-4BB7-AE71-5C75BFD69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98543"/>
              </p:ext>
            </p:extLst>
          </p:nvPr>
        </p:nvGraphicFramePr>
        <p:xfrm>
          <a:off x="700021" y="1274115"/>
          <a:ext cx="10791958" cy="516570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56516">
                  <a:extLst>
                    <a:ext uri="{9D8B030D-6E8A-4147-A177-3AD203B41FA5}">
                      <a16:colId xmlns:a16="http://schemas.microsoft.com/office/drawing/2014/main" val="4003214481"/>
                    </a:ext>
                  </a:extLst>
                </a:gridCol>
                <a:gridCol w="1277247">
                  <a:extLst>
                    <a:ext uri="{9D8B030D-6E8A-4147-A177-3AD203B41FA5}">
                      <a16:colId xmlns:a16="http://schemas.microsoft.com/office/drawing/2014/main" val="784052065"/>
                    </a:ext>
                  </a:extLst>
                </a:gridCol>
                <a:gridCol w="1337353">
                  <a:extLst>
                    <a:ext uri="{9D8B030D-6E8A-4147-A177-3AD203B41FA5}">
                      <a16:colId xmlns:a16="http://schemas.microsoft.com/office/drawing/2014/main" val="417547520"/>
                    </a:ext>
                  </a:extLst>
                </a:gridCol>
                <a:gridCol w="1320842">
                  <a:extLst>
                    <a:ext uri="{9D8B030D-6E8A-4147-A177-3AD203B41FA5}">
                      <a16:colId xmlns:a16="http://schemas.microsoft.com/office/drawing/2014/main" val="2756687325"/>
                    </a:ext>
                  </a:extLst>
                </a:gridCol>
              </a:tblGrid>
              <a:tr h="502266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Quando você deve limpar as mãos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Depois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807113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Preparando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253984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00330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Assoar o nariz, tossir e espirrar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11295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Cuidar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alguém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67260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Tocar animais, ração, excremento animal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754332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Manusear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lixo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907294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banheiro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88503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dinheiro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92384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face 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nariz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6582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4B256A0-712D-4D18-A86D-4D76894C5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4" y="0"/>
            <a:ext cx="1076037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AC2A-723D-49BE-93BD-F6C07C05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Quando realizar a higiene das mãos?</a:t>
            </a:r>
            <a:endParaRPr lang="en-US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2A5649-4BDD-43C9-9C79-3EC7153E0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84007"/>
              </p:ext>
            </p:extLst>
          </p:nvPr>
        </p:nvGraphicFramePr>
        <p:xfrm>
          <a:off x="700020" y="1259575"/>
          <a:ext cx="10791958" cy="516570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56516">
                  <a:extLst>
                    <a:ext uri="{9D8B030D-6E8A-4147-A177-3AD203B41FA5}">
                      <a16:colId xmlns:a16="http://schemas.microsoft.com/office/drawing/2014/main" val="640090753"/>
                    </a:ext>
                  </a:extLst>
                </a:gridCol>
                <a:gridCol w="1277247">
                  <a:extLst>
                    <a:ext uri="{9D8B030D-6E8A-4147-A177-3AD203B41FA5}">
                      <a16:colId xmlns:a16="http://schemas.microsoft.com/office/drawing/2014/main" val="327086404"/>
                    </a:ext>
                  </a:extLst>
                </a:gridCol>
                <a:gridCol w="1337353">
                  <a:extLst>
                    <a:ext uri="{9D8B030D-6E8A-4147-A177-3AD203B41FA5}">
                      <a16:colId xmlns:a16="http://schemas.microsoft.com/office/drawing/2014/main" val="1370829178"/>
                    </a:ext>
                  </a:extLst>
                </a:gridCol>
                <a:gridCol w="1320842">
                  <a:extLst>
                    <a:ext uri="{9D8B030D-6E8A-4147-A177-3AD203B41FA5}">
                      <a16:colId xmlns:a16="http://schemas.microsoft.com/office/drawing/2014/main" val="2377997542"/>
                    </a:ext>
                  </a:extLst>
                </a:gridCol>
              </a:tblGrid>
              <a:tr h="502266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Quando você deve limpar as mãos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Depois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647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Preparando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06721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62424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Assoar o nariz, tossir e espirrar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5278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Cuidar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alguém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74377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Tocar animais, ração, excremento 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958938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Manusear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lixo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90379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banheiro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95505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dinheiro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36659"/>
                  </a:ext>
                </a:extLst>
              </a:tr>
              <a:tr h="5022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Tocar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face 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nariz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  <a:cs typeface="Arial" panose="020B0604020202020204" pitchFamily="34" charset="0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22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3ABF-C83C-4275-81BF-A7064B6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Limpe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frequentemente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as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mãos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9AEB-CEF7-46AF-BEBE-7A5A01B0D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73948" cy="4351338"/>
          </a:xfrm>
        </p:spPr>
        <p:txBody>
          <a:bodyPr>
            <a:normAutofit/>
          </a:bodyPr>
          <a:lstStyle/>
          <a:p>
            <a:r>
              <a:rPr lang="pt-BR" sz="3200" dirty="0"/>
              <a:t>Quando suas mãos estão visivelmente sujas</a:t>
            </a:r>
            <a:r>
              <a:rPr lang="en-US" sz="3200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Use </a:t>
            </a:r>
            <a:r>
              <a:rPr lang="en-US" sz="2800" dirty="0" err="1"/>
              <a:t>água</a:t>
            </a:r>
            <a:r>
              <a:rPr lang="en-US" sz="2800" dirty="0"/>
              <a:t> e </a:t>
            </a:r>
            <a:r>
              <a:rPr lang="en-US" sz="2800" dirty="0" err="1"/>
              <a:t>sabão</a:t>
            </a:r>
            <a:endParaRPr lang="en-US" sz="3200" dirty="0"/>
          </a:p>
          <a:p>
            <a:r>
              <a:rPr lang="pt-BR" sz="3200" dirty="0"/>
              <a:t>Quando suas mãos não estão visivelmente sujas</a:t>
            </a:r>
            <a:r>
              <a:rPr lang="en-US" sz="3200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/>
              <a:t>Use esfregar as mãos à base de álcool (desinfetante para as mãos</a:t>
            </a:r>
            <a:r>
              <a:rPr lang="en-US" sz="2800" dirty="0"/>
              <a:t>)</a:t>
            </a:r>
          </a:p>
          <a:p>
            <a:pPr marL="914400" lvl="2" indent="0">
              <a:buNone/>
            </a:pPr>
            <a:r>
              <a:rPr lang="en-US" sz="2400" dirty="0" err="1"/>
              <a:t>ou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/>
              <a:t>Água</a:t>
            </a:r>
            <a:r>
              <a:rPr lang="en-US" sz="2800" dirty="0"/>
              <a:t> e </a:t>
            </a:r>
            <a:r>
              <a:rPr lang="en-US" sz="2800" dirty="0" err="1"/>
              <a:t>sabão</a:t>
            </a:r>
            <a:endParaRPr lang="en-US" sz="2800" dirty="0"/>
          </a:p>
          <a:p>
            <a:pPr marL="457200" lvl="1" indent="0" algn="ctr">
              <a:buNone/>
            </a:pP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0C517-D4B5-4A7E-9811-07C38258C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516" y="4001294"/>
            <a:ext cx="3059777" cy="2447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97B54-CE36-462E-B836-196F4F38E596}"/>
              </a:ext>
            </a:extLst>
          </p:cNvPr>
          <p:cNvSpPr txBox="1"/>
          <p:nvPr/>
        </p:nvSpPr>
        <p:spPr>
          <a:xfrm>
            <a:off x="6959990" y="1790761"/>
            <a:ext cx="46309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3300" b="1" dirty="0">
                <a:solidFill>
                  <a:schemeClr val="bg1"/>
                </a:solidFill>
              </a:rPr>
              <a:t>Lavar as mãos é a MELHOR maneira de impedir a propagação de infecções</a:t>
            </a:r>
            <a:r>
              <a:rPr lang="en-US" sz="3300" b="1" dirty="0">
                <a:solidFill>
                  <a:schemeClr val="bg1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2316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BEC036-D2FE-411F-B396-558B7C2A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</a:b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Apresentação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GloGerm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</a:t>
            </a:r>
            <a:br>
              <a:rPr lang="en-US" sz="4400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</a:br>
            <a:endParaRPr lang="en-US" sz="4400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Content Placeholder 6" descr="A picture containing clothing, screen, cat, monitor&#10;&#10;Description automatically generated">
            <a:extLst>
              <a:ext uri="{FF2B5EF4-FFF2-40B4-BE49-F238E27FC236}">
                <a16:creationId xmlns:a16="http://schemas.microsoft.com/office/drawing/2014/main" id="{1EF39F99-FA7E-42FF-A044-77D364AE2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6" y="1417661"/>
            <a:ext cx="8199007" cy="492456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B8192-1F18-4229-93A5-B91784D71986}"/>
              </a:ext>
            </a:extLst>
          </p:cNvPr>
          <p:cNvSpPr txBox="1"/>
          <p:nvPr/>
        </p:nvSpPr>
        <p:spPr>
          <a:xfrm>
            <a:off x="1447903" y="6342222"/>
            <a:ext cx="9296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Por favor note que </a:t>
            </a:r>
            <a:r>
              <a:rPr lang="en-US" sz="2200" b="1" dirty="0" err="1">
                <a:solidFill>
                  <a:schemeClr val="bg1"/>
                </a:solidFill>
              </a:rPr>
              <a:t>em</a:t>
            </a:r>
            <a:r>
              <a:rPr lang="en-US" sz="2200" b="1" dirty="0">
                <a:solidFill>
                  <a:schemeClr val="bg1"/>
                </a:solidFill>
              </a:rPr>
              <a:t> 30 </a:t>
            </a:r>
            <a:r>
              <a:rPr lang="en-US" sz="2200" b="1" dirty="0" err="1">
                <a:solidFill>
                  <a:schemeClr val="bg1"/>
                </a:solidFill>
              </a:rPr>
              <a:t>segundos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err="1">
                <a:solidFill>
                  <a:schemeClr val="bg1"/>
                </a:solidFill>
              </a:rPr>
              <a:t>germes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ainda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estão</a:t>
            </a:r>
            <a:r>
              <a:rPr lang="en-US" sz="2200" b="1" dirty="0">
                <a:solidFill>
                  <a:schemeClr val="bg1"/>
                </a:solidFill>
              </a:rPr>
              <a:t> presents </a:t>
            </a:r>
            <a:r>
              <a:rPr lang="en-US" sz="2200" b="1" dirty="0" err="1">
                <a:solidFill>
                  <a:schemeClr val="bg1"/>
                </a:solidFill>
              </a:rPr>
              <a:t>nas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mãos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48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156"/>
          </a:xfrm>
        </p:spPr>
        <p:txBody>
          <a:bodyPr>
            <a:noAutofit/>
          </a:bodyPr>
          <a:lstStyle/>
          <a:p>
            <a:br>
              <a:rPr lang="pt-BR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</a:br>
            <a:r>
              <a:rPr lang="pt-BR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Partes da mão que geralmente não são lavadas adequadamente</a:t>
            </a:r>
            <a:endParaRPr lang="en-US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9663" y="1857361"/>
            <a:ext cx="9948440" cy="4126165"/>
            <a:chOff x="304800" y="1371600"/>
            <a:chExt cx="9948440" cy="41261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371600"/>
              <a:ext cx="7048500" cy="38495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0941" y="4953000"/>
              <a:ext cx="3044422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000" b="1" dirty="0" err="1"/>
                <a:t>Parte</a:t>
              </a:r>
              <a:r>
                <a:rPr lang="en-US" sz="2000" b="1" dirty="0"/>
                <a:t> externa da  m</a:t>
              </a:r>
              <a:r>
                <a:rPr lang="pt-BR" sz="2000" b="1" dirty="0"/>
                <a:t>ão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0879" y="4953000"/>
              <a:ext cx="2741909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000" b="1" dirty="0" err="1"/>
                <a:t>Parte</a:t>
              </a:r>
              <a:r>
                <a:rPr lang="en-US" sz="2000" b="1" dirty="0"/>
                <a:t> </a:t>
              </a:r>
              <a:r>
                <a:rPr lang="en-US" sz="2000" b="1" dirty="0" err="1"/>
                <a:t>interna</a:t>
              </a:r>
              <a:r>
                <a:rPr lang="en-US" sz="2000" b="1" dirty="0"/>
                <a:t> da </a:t>
              </a:r>
              <a:r>
                <a:rPr lang="en-US" sz="2000" b="1" dirty="0" err="1"/>
                <a:t>mão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5079" y="2225040"/>
              <a:ext cx="3898160" cy="5447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0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Mais</a:t>
              </a:r>
              <a:r>
                <a:rPr lang="en-US" sz="20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frequentemente</a:t>
              </a:r>
              <a:r>
                <a:rPr lang="en-US" sz="20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esquecida</a:t>
              </a:r>
              <a:endParaRPr lang="en-US" sz="200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5080" y="2932560"/>
              <a:ext cx="3898160" cy="5447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0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Frequentemente</a:t>
              </a:r>
              <a:r>
                <a:rPr lang="en-US" sz="20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esquecida</a:t>
              </a:r>
              <a:endParaRPr lang="en-US" sz="200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55079" y="3625481"/>
              <a:ext cx="3898161" cy="5447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0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Menos</a:t>
              </a:r>
              <a:r>
                <a:rPr lang="en-US" sz="20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frequentemente</a:t>
              </a:r>
              <a:r>
                <a:rPr lang="en-US" sz="20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esquecida</a:t>
              </a:r>
              <a:endParaRPr lang="en-US" sz="200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36700" y="5983526"/>
            <a:ext cx="911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 uso de luvas NÃO substitui a necessidade de lavar as mãos. A higiene das mãos deve ser realizada após a remoção das luvas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19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F620C-BF1D-498F-8140-7F411F61D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0" t="28161" r="31021" b="6850"/>
          <a:stretch/>
        </p:blipFill>
        <p:spPr>
          <a:xfrm>
            <a:off x="2175136" y="643467"/>
            <a:ext cx="78390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19424-6195-42F0-BE1B-83A932B4E573}"/>
              </a:ext>
            </a:extLst>
          </p:cNvPr>
          <p:cNvPicPr/>
          <p:nvPr/>
        </p:nvPicPr>
        <p:blipFill rotWithShape="1">
          <a:blip r:embed="rId2"/>
          <a:srcRect l="14103" t="35347" r="29807" b="11346"/>
          <a:stretch/>
        </p:blipFill>
        <p:spPr bwMode="auto">
          <a:xfrm>
            <a:off x="885409" y="643467"/>
            <a:ext cx="10421181" cy="55710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17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05E5F-E590-41A1-97B5-F9A88A5AA39F}"/>
              </a:ext>
            </a:extLst>
          </p:cNvPr>
          <p:cNvPicPr/>
          <p:nvPr/>
        </p:nvPicPr>
        <p:blipFill rotWithShape="1">
          <a:blip r:embed="rId2"/>
          <a:srcRect l="15064" t="25371" r="21122" b="12771"/>
          <a:stretch/>
        </p:blipFill>
        <p:spPr bwMode="auto">
          <a:xfrm>
            <a:off x="987352" y="643467"/>
            <a:ext cx="10217296" cy="55710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760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DF88D8-65E7-4F8B-9C13-4B4C5D1D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5144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D9C9C-F502-4961-B6A0-941AFEA48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1558"/>
            <a:ext cx="10515600" cy="245144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000" dirty="0"/>
              <a:t>Todas as informações incluídas nesta apresentação são derivadas do Centro para Controle e Prevenção de Doenças (CDC) dos EUA  e da Organização Mundial de Saúde (OMS)</a:t>
            </a:r>
            <a:r>
              <a:rPr lang="en-US" sz="3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000" dirty="0"/>
              <a:t>As informações referentes ao coronavírus estão sujeitas a alterações, de acordo com as orientações do CDC e da OMS</a:t>
            </a:r>
            <a:r>
              <a:rPr lang="en-US" sz="3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000" dirty="0"/>
              <a:t>Esta apresentação foi distribuída em 19 de março de 2020.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00083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9A227-ECC0-4B55-86A9-C7748A6DCA2C}"/>
              </a:ext>
            </a:extLst>
          </p:cNvPr>
          <p:cNvPicPr/>
          <p:nvPr/>
        </p:nvPicPr>
        <p:blipFill rotWithShape="1">
          <a:blip r:embed="rId2"/>
          <a:srcRect l="14103" t="23660" r="28365" b="9920"/>
          <a:stretch/>
        </p:blipFill>
        <p:spPr bwMode="auto">
          <a:xfrm>
            <a:off x="1806601" y="643467"/>
            <a:ext cx="8578797" cy="55710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025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68A525-A9DF-4647-ADDD-06CE40A3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83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Higiene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Respiratória</a:t>
            </a:r>
            <a:endParaRPr lang="en-US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589B4-E27E-4465-9746-548A6971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28495" cy="1916381"/>
          </a:xfrm>
        </p:spPr>
        <p:txBody>
          <a:bodyPr/>
          <a:lstStyle/>
          <a:p>
            <a:r>
              <a:rPr lang="en-US" sz="3200" dirty="0" err="1"/>
              <a:t>Cubra</a:t>
            </a:r>
            <a:r>
              <a:rPr lang="en-US" sz="3200" dirty="0"/>
              <a:t> </a:t>
            </a:r>
            <a:r>
              <a:rPr lang="en-US" sz="3200" dirty="0" err="1"/>
              <a:t>sua</a:t>
            </a:r>
            <a:r>
              <a:rPr lang="en-US" sz="3200" dirty="0"/>
              <a:t> </a:t>
            </a:r>
            <a:r>
              <a:rPr lang="en-US" sz="3200" dirty="0" err="1"/>
              <a:t>boca</a:t>
            </a:r>
            <a:r>
              <a:rPr lang="en-US" sz="3200" dirty="0"/>
              <a:t> e </a:t>
            </a:r>
            <a:r>
              <a:rPr lang="en-US" sz="3200" dirty="0" err="1"/>
              <a:t>nariz</a:t>
            </a:r>
            <a:r>
              <a:rPr lang="en-US" sz="3200" dirty="0"/>
              <a:t> com um </a:t>
            </a:r>
            <a:r>
              <a:rPr lang="en-US" sz="3200" dirty="0" err="1"/>
              <a:t>lenço</a:t>
            </a:r>
            <a:r>
              <a:rPr lang="en-US" sz="3200" dirty="0"/>
              <a:t> </a:t>
            </a:r>
            <a:r>
              <a:rPr lang="en-US" sz="3200" dirty="0" err="1"/>
              <a:t>descartável</a:t>
            </a:r>
            <a:r>
              <a:rPr lang="en-US" sz="3200" dirty="0"/>
              <a:t>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tossir</a:t>
            </a:r>
            <a:r>
              <a:rPr lang="en-US" sz="3200" dirty="0"/>
              <a:t> e </a:t>
            </a:r>
            <a:r>
              <a:rPr lang="en-US" sz="3200" dirty="0" err="1"/>
              <a:t>espirrar</a:t>
            </a:r>
            <a:endParaRPr lang="en-US" sz="3200" dirty="0"/>
          </a:p>
          <a:p>
            <a:pPr lvl="1"/>
            <a:r>
              <a:rPr lang="en-US" sz="2800" dirty="0" err="1"/>
              <a:t>Discarte</a:t>
            </a:r>
            <a:r>
              <a:rPr lang="en-US" sz="2800" dirty="0"/>
              <a:t> </a:t>
            </a:r>
            <a:r>
              <a:rPr lang="en-US" sz="2800" dirty="0" err="1"/>
              <a:t>imediatamente</a:t>
            </a:r>
            <a:r>
              <a:rPr lang="en-US" sz="2800" dirty="0"/>
              <a:t> o </a:t>
            </a:r>
            <a:r>
              <a:rPr lang="en-US" sz="2800" dirty="0" err="1"/>
              <a:t>leço</a:t>
            </a:r>
            <a:r>
              <a:rPr lang="en-US" sz="2800" dirty="0"/>
              <a:t> de </a:t>
            </a:r>
            <a:r>
              <a:rPr lang="en-US" sz="2800" dirty="0" err="1"/>
              <a:t>papel</a:t>
            </a:r>
            <a:r>
              <a:rPr lang="en-US" sz="2800" dirty="0"/>
              <a:t> </a:t>
            </a:r>
            <a:r>
              <a:rPr lang="en-US" sz="2800" dirty="0" err="1"/>
              <a:t>numa</a:t>
            </a:r>
            <a:r>
              <a:rPr lang="en-US" sz="2800" dirty="0"/>
              <a:t> </a:t>
            </a:r>
            <a:r>
              <a:rPr lang="en-US" sz="2800" dirty="0" err="1"/>
              <a:t>lixeira</a:t>
            </a:r>
            <a:r>
              <a:rPr lang="en-US" sz="2800" dirty="0"/>
              <a:t> </a:t>
            </a:r>
            <a:r>
              <a:rPr lang="en-US" sz="2800" dirty="0" err="1"/>
              <a:t>automática</a:t>
            </a:r>
            <a:endParaRPr lang="en-US" sz="2800" dirty="0"/>
          </a:p>
          <a:p>
            <a:pPr lvl="1"/>
            <a:r>
              <a:rPr lang="en-US" sz="2800" dirty="0"/>
              <a:t>Lave </a:t>
            </a:r>
            <a:r>
              <a:rPr lang="en-US" sz="2800" dirty="0" err="1"/>
              <a:t>suas</a:t>
            </a:r>
            <a:r>
              <a:rPr lang="en-US" sz="2800" dirty="0"/>
              <a:t> </a:t>
            </a:r>
            <a:r>
              <a:rPr lang="en-US" sz="2800" dirty="0" err="1"/>
              <a:t>mãos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seguida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947E3-42BE-4A4A-98B1-BA2D152C84C1}"/>
              </a:ext>
            </a:extLst>
          </p:cNvPr>
          <p:cNvPicPr/>
          <p:nvPr/>
        </p:nvPicPr>
        <p:blipFill rotWithShape="1">
          <a:blip r:embed="rId2"/>
          <a:srcRect l="2244" t="15679" r="64583" b="40422"/>
          <a:stretch/>
        </p:blipFill>
        <p:spPr bwMode="auto">
          <a:xfrm>
            <a:off x="7624689" y="3452315"/>
            <a:ext cx="4445390" cy="3123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51A477-8663-49E8-A240-C9191A5401A1}"/>
              </a:ext>
            </a:extLst>
          </p:cNvPr>
          <p:cNvSpPr txBox="1"/>
          <p:nvPr/>
        </p:nvSpPr>
        <p:spPr>
          <a:xfrm>
            <a:off x="838199" y="4094351"/>
            <a:ext cx="7061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Se você não tem um lenço, espirre no cotovelo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82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DE62-8C9F-4A6E-9C0B-BF397FC8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Distanciamento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DF17-5127-42FD-9219-E4ECC95C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Reduza o tempo gasto em locais lotados, pois a probabilidade de entrar em contato com pessoas doentes é maior</a:t>
            </a:r>
          </a:p>
          <a:p>
            <a:endParaRPr lang="en-US" sz="800" dirty="0"/>
          </a:p>
          <a:p>
            <a:r>
              <a:rPr lang="pt-BR" dirty="0"/>
              <a:t>Mantenha distância de pelo menos um metro de pessoas que tossem ou espirram</a:t>
            </a:r>
          </a:p>
          <a:p>
            <a:pPr marL="0" indent="0">
              <a:buNone/>
            </a:pPr>
            <a:endParaRPr lang="pt-BR" sz="800" dirty="0"/>
          </a:p>
          <a:p>
            <a:r>
              <a:rPr lang="pt-BR" dirty="0"/>
              <a:t>Evite tocar, abraçar, apertar as mãos ou beijar pessoas doentes</a:t>
            </a:r>
          </a:p>
          <a:p>
            <a:pPr marL="0" indent="0">
              <a:buNone/>
            </a:pPr>
            <a:endParaRPr lang="pt-BR" sz="800" dirty="0"/>
          </a:p>
          <a:p>
            <a:r>
              <a:rPr lang="pt-BR" dirty="0"/>
              <a:t>Não venha ao trabalho se tiver febre igual ou superior a 37,8</a:t>
            </a:r>
            <a:r>
              <a:rPr lang="pt-BR" baseline="30000" dirty="0"/>
              <a:t>oC</a:t>
            </a:r>
            <a:r>
              <a:rPr lang="pt-BR" dirty="0"/>
              <a:t> e / ou tiver tosse ativa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DE54-42DF-497C-9261-19248F8B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Partículas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no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ar</a:t>
            </a:r>
            <a:endParaRPr lang="en-US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2705-A12E-474C-9A03-95A4F44B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927225"/>
          </a:xfrm>
        </p:spPr>
        <p:txBody>
          <a:bodyPr>
            <a:noAutofit/>
          </a:bodyPr>
          <a:lstStyle/>
          <a:p>
            <a:r>
              <a:rPr lang="pt-BR" sz="3000" dirty="0"/>
              <a:t>Comumente gerado quando uma pessoa tosse, espirra ou fala</a:t>
            </a:r>
          </a:p>
          <a:p>
            <a:r>
              <a:rPr lang="pt-BR" sz="3000" dirty="0"/>
              <a:t>Viaja apenas curtas distâncias no ar, pois são maiores e mais pesadas</a:t>
            </a:r>
          </a:p>
          <a:p>
            <a:r>
              <a:rPr lang="pt-BR" sz="3000" dirty="0"/>
              <a:t>Não permaneçe suspensa no ar</a:t>
            </a:r>
            <a:endParaRPr lang="en-US" sz="3000" dirty="0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A47F88-F11F-4EBB-BC66-5A4B0DAFA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26487"/>
          <a:stretch/>
        </p:blipFill>
        <p:spPr>
          <a:xfrm>
            <a:off x="838200" y="4049528"/>
            <a:ext cx="5411836" cy="2476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119B1C-389B-44B4-A0E6-F9064DFAF597}"/>
              </a:ext>
            </a:extLst>
          </p:cNvPr>
          <p:cNvSpPr txBox="1"/>
          <p:nvPr/>
        </p:nvSpPr>
        <p:spPr>
          <a:xfrm>
            <a:off x="6586984" y="3887375"/>
            <a:ext cx="52629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 pessoa A está doente com uma doença respiratória</a:t>
            </a:r>
          </a:p>
          <a:p>
            <a:endParaRPr lang="en-US" sz="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pt-BR" sz="24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 pessoa B fica a 1 metro da pessoa A quando tosse</a:t>
            </a:r>
          </a:p>
          <a:p>
            <a:endParaRPr lang="en-US" sz="24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pt-BR" sz="24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 pessoa C está a mais de 1 metro de distância e está protegida contra o vírus</a:t>
            </a:r>
            <a:endParaRPr lang="en-US" sz="24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69B8-931B-49C2-8950-B4F423A9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740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Objetivo de prevenção e controle de infecções</a:t>
            </a:r>
            <a:endParaRPr lang="en-US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3EDE8-DEAA-4087-8894-7A156FF6A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/>
              <a:t>Se </a:t>
            </a:r>
            <a:r>
              <a:rPr lang="en-US" sz="3200" dirty="0" err="1"/>
              <a:t>proteger</a:t>
            </a:r>
            <a:r>
              <a:rPr lang="en-US" sz="3200" dirty="0"/>
              <a:t> de ser </a:t>
            </a:r>
            <a:r>
              <a:rPr lang="en-US" sz="3200" dirty="0" err="1"/>
              <a:t>infectado</a:t>
            </a:r>
            <a:endParaRPr lang="en-US" sz="3200" dirty="0"/>
          </a:p>
          <a:p>
            <a:pPr algn="ctr"/>
            <a:r>
              <a:rPr lang="pt-BR" sz="3200" dirty="0"/>
              <a:t>Impedir a propagação de doenças a outras pessoas</a:t>
            </a:r>
          </a:p>
          <a:p>
            <a:endParaRPr lang="en-US" sz="2000" dirty="0"/>
          </a:p>
          <a:p>
            <a:pPr algn="ctr"/>
            <a:r>
              <a:rPr lang="pt-BR" sz="3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QUEBRAR A CADEIA DE TRANSMISSÃO</a:t>
            </a:r>
            <a:r>
              <a:rPr lang="en-US" sz="3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2D16C4-6089-4969-A680-40B395D5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95" y="4300538"/>
            <a:ext cx="772418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AE57-7A8D-466B-84F6-2F7E9A92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Questões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0F75-15E0-450E-B912-D0190A0C6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Para se manter atualizado, consulte as seguintes organizações de Saúde Pública</a:t>
            </a:r>
            <a:r>
              <a:rPr lang="en-US" dirty="0"/>
              <a:t>:</a:t>
            </a:r>
          </a:p>
          <a:p>
            <a:r>
              <a:rPr lang="en-US" dirty="0"/>
              <a:t>WHO: </a:t>
            </a:r>
            <a:r>
              <a:rPr lang="en-US" u="sng" dirty="0">
                <a:hlinkClick r:id="rId2"/>
              </a:rPr>
              <a:t>https://www.who.int/health-topics/coronavirus</a:t>
            </a:r>
            <a:r>
              <a:rPr lang="en-US" dirty="0"/>
              <a:t> </a:t>
            </a:r>
          </a:p>
          <a:p>
            <a:r>
              <a:rPr lang="en-US" dirty="0"/>
              <a:t>OMS: </a:t>
            </a:r>
            <a:r>
              <a:rPr lang="en-US" dirty="0">
                <a:hlinkClick r:id="rId3"/>
              </a:rPr>
              <a:t>https://www.who.int/eportuguese/countries/prt/pt/</a:t>
            </a:r>
            <a:r>
              <a:rPr lang="en-US" dirty="0"/>
              <a:t> </a:t>
            </a:r>
          </a:p>
          <a:p>
            <a:r>
              <a:rPr lang="en-US" dirty="0"/>
              <a:t>CDC: </a:t>
            </a:r>
            <a:r>
              <a:rPr lang="en-US" u="sng" dirty="0">
                <a:hlinkClick r:id="rId4"/>
              </a:rPr>
              <a:t>https://www.cdc.gov/coronavirus/2019-ncov/index.html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2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A10D13-FF19-4C29-AF27-56E6A0F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O que é um novo coronavírus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0E10BD-7967-40AD-9B56-CE2DCC0F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7756"/>
          </a:xfrm>
        </p:spPr>
        <p:txBody>
          <a:bodyPr>
            <a:normAutofit/>
          </a:bodyPr>
          <a:lstStyle/>
          <a:p>
            <a:r>
              <a:rPr lang="pt-BR" sz="3200" dirty="0"/>
              <a:t>O coronavírus (CoV) é uma grande família de vírus que causa ampla variedade de doenças, do resfriado comum a doenças mais graves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Exemplos: Síndrome Respiratória Aguda Grave (SARS) e Síndrome Respiratória no Oriente Médio (MERS)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A1DF2-FE98-43CA-A920-1D94CD76A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8" r="20944"/>
          <a:stretch/>
        </p:blipFill>
        <p:spPr>
          <a:xfrm>
            <a:off x="9042438" y="3744503"/>
            <a:ext cx="3000376" cy="29640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E860BE-4544-4BA5-9DED-FFE362ED7BF3}"/>
              </a:ext>
            </a:extLst>
          </p:cNvPr>
          <p:cNvSpPr txBox="1"/>
          <p:nvPr/>
        </p:nvSpPr>
        <p:spPr>
          <a:xfrm>
            <a:off x="838199" y="4397810"/>
            <a:ext cx="771186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200" dirty="0"/>
              <a:t>Um novo coronavírus é uma nova cepa que não foi previamente identificada em humanos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07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E166-784F-429F-BB9F-B7FA7527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História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: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2699-68D5-477F-9CCE-C0C389A7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>
                    <a:lumMod val="40000"/>
                    <a:lumOff val="60000"/>
                  </a:schemeClr>
                </a:solidFill>
              </a:rPr>
              <a:t>31 de dezembro de 2019: </a:t>
            </a:r>
            <a:r>
              <a:rPr lang="pt-BR" dirty="0"/>
              <a:t>A Organização Mundial da Saúde (OMS) foi informada de casos de pneumonia com causas desconhecidas na cidade de Wuhan</a:t>
            </a:r>
          </a:p>
          <a:p>
            <a:r>
              <a:rPr lang="pt-BR" dirty="0">
                <a:solidFill>
                  <a:schemeClr val="bg1">
                    <a:lumMod val="40000"/>
                    <a:lumOff val="60000"/>
                  </a:schemeClr>
                </a:solidFill>
              </a:rPr>
              <a:t>7 de janeiro de 2020: </a:t>
            </a:r>
            <a:r>
              <a:rPr lang="pt-BR" dirty="0"/>
              <a:t>Um novo coronavírus foi isolado como causa</a:t>
            </a:r>
          </a:p>
          <a:p>
            <a:r>
              <a:rPr lang="pt-BR" dirty="0">
                <a:solidFill>
                  <a:schemeClr val="bg1">
                    <a:lumMod val="40000"/>
                    <a:lumOff val="60000"/>
                  </a:schemeClr>
                </a:solidFill>
              </a:rPr>
              <a:t>21 de janeiro de 2020: </a:t>
            </a:r>
            <a:r>
              <a:rPr lang="pt-BR" dirty="0"/>
              <a:t>Detectado o primeiro caso de COVID-19 nos EUA</a:t>
            </a:r>
          </a:p>
          <a:p>
            <a:r>
              <a:rPr lang="pt-BR" dirty="0">
                <a:solidFill>
                  <a:schemeClr val="bg1">
                    <a:lumMod val="40000"/>
                    <a:lumOff val="60000"/>
                  </a:schemeClr>
                </a:solidFill>
              </a:rPr>
              <a:t>30 de janeiro de 2020: </a:t>
            </a:r>
            <a:r>
              <a:rPr lang="pt-BR" dirty="0"/>
              <a:t>A OMS declarou “Emergência em Saúde Pública de Interesse Internacional”</a:t>
            </a:r>
          </a:p>
          <a:p>
            <a:r>
              <a:rPr lang="pt-BR" dirty="0">
                <a:solidFill>
                  <a:schemeClr val="bg1">
                    <a:lumMod val="40000"/>
                    <a:lumOff val="60000"/>
                  </a:schemeClr>
                </a:solidFill>
              </a:rPr>
              <a:t>11 de março de 2020: </a:t>
            </a:r>
            <a:r>
              <a:rPr lang="pt-BR" dirty="0"/>
              <a:t>OMS declara COVID-19 uma pandemia</a:t>
            </a:r>
          </a:p>
          <a:p>
            <a:pPr lvl="1"/>
            <a:r>
              <a:rPr lang="pt-BR" dirty="0"/>
              <a:t>Mais de 118,000 casos da doença por coronavírus em mais de 110 países e territórios ao redor do mundo e o risco sustentado de maior disseminação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44BE-DD05-468F-9B14-EF3B6DB5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Países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afetados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: </a:t>
            </a:r>
          </a:p>
        </p:txBody>
      </p:sp>
      <p:pic>
        <p:nvPicPr>
          <p:cNvPr id="9" name="Content Placeholder 8">
            <a:hlinkClick r:id="rId2"/>
            <a:extLst>
              <a:ext uri="{FF2B5EF4-FFF2-40B4-BE49-F238E27FC236}">
                <a16:creationId xmlns:a16="http://schemas.microsoft.com/office/drawing/2014/main" id="{DBA8914D-4578-405B-BDD6-6CC93BBCA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85899"/>
            <a:ext cx="10359063" cy="4929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7D4F1-DB37-4FEE-A07C-6BBE743FF7DF}"/>
              </a:ext>
            </a:extLst>
          </p:cNvPr>
          <p:cNvSpPr txBox="1"/>
          <p:nvPr/>
        </p:nvSpPr>
        <p:spPr>
          <a:xfrm>
            <a:off x="838200" y="6315751"/>
            <a:ext cx="811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Útima</a:t>
            </a:r>
            <a:r>
              <a:rPr lang="en-US" dirty="0"/>
              <a:t> </a:t>
            </a:r>
            <a:r>
              <a:rPr lang="en-US" dirty="0" err="1"/>
              <a:t>atualização</a:t>
            </a:r>
            <a:r>
              <a:rPr lang="en-US" dirty="0"/>
              <a:t> 19/03/2020:  Clique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para </a:t>
            </a:r>
            <a:r>
              <a:rPr lang="en-US" dirty="0" err="1"/>
              <a:t>obter</a:t>
            </a:r>
            <a:r>
              <a:rPr lang="en-US" dirty="0"/>
              <a:t> </a:t>
            </a:r>
            <a:r>
              <a:rPr lang="en-US" dirty="0" err="1"/>
              <a:t>informação</a:t>
            </a:r>
            <a:r>
              <a:rPr lang="en-US" dirty="0"/>
              <a:t> </a:t>
            </a:r>
            <a:r>
              <a:rPr lang="en-US" dirty="0" err="1"/>
              <a:t>atualizada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9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B171-E579-441E-8BD5-2E2C2D92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COVID-19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C890-0F87-4652-A523-C171541DD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Período de incubação, o período entre a exposição a uma infecção e o aparecimento dos primeiros sintomas: </a:t>
            </a:r>
            <a:r>
              <a:rPr lang="pt-BR" sz="3200" dirty="0"/>
              <a:t>Varia de 1 a 14 dias</a:t>
            </a:r>
            <a:r>
              <a:rPr lang="en-US" sz="3200" baseline="30000" dirty="0"/>
              <a:t>1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  Entre 5 a 6 dias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800" dirty="0"/>
          </a:p>
          <a:p>
            <a:r>
              <a:rPr lang="pt-BR" sz="3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Modo de transmissão: </a:t>
            </a:r>
            <a:r>
              <a:rPr lang="pt-BR" sz="3200" dirty="0"/>
              <a:t>Gotículas e superfícies contaminadas</a:t>
            </a:r>
            <a:r>
              <a:rPr lang="en-US" sz="3200" baseline="30000" dirty="0"/>
              <a:t>1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pt-BR" sz="3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Transmissão: </a:t>
            </a:r>
            <a:r>
              <a:rPr lang="pt-BR" sz="3200" dirty="0"/>
              <a:t>Humano para humano</a:t>
            </a:r>
            <a:r>
              <a:rPr lang="en-US" sz="3200" baseline="30000" dirty="0"/>
              <a:t>2</a:t>
            </a:r>
          </a:p>
          <a:p>
            <a:endParaRPr lang="en-US" sz="900" dirty="0"/>
          </a:p>
          <a:p>
            <a:r>
              <a:rPr lang="pt-BR" sz="3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Tratamento: </a:t>
            </a:r>
            <a:r>
              <a:rPr lang="pt-BR" sz="3200" dirty="0"/>
              <a:t>Atualmente não há vacinação, tentando vários tratamentos considerados eficazes para vírus, tratamento de sintomas</a:t>
            </a:r>
            <a:r>
              <a:rPr lang="en-US" sz="3200" baseline="30000" dirty="0"/>
              <a:t>1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496FC-277A-4B60-8DE8-DC267BFBDEF5}"/>
              </a:ext>
            </a:extLst>
          </p:cNvPr>
          <p:cNvSpPr txBox="1"/>
          <p:nvPr/>
        </p:nvSpPr>
        <p:spPr>
          <a:xfrm>
            <a:off x="838200" y="6031210"/>
            <a:ext cx="948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1: </a:t>
            </a:r>
            <a:r>
              <a:rPr lang="pt-BR" sz="1400" dirty="0"/>
              <a:t>Esta informação está sujeita a alterações</a:t>
            </a:r>
            <a:r>
              <a:rPr lang="en-US" sz="1400" dirty="0"/>
              <a:t>.  </a:t>
            </a:r>
          </a:p>
          <a:p>
            <a:r>
              <a:rPr lang="en-US" sz="1400" dirty="0"/>
              <a:t>2:  Na </a:t>
            </a:r>
            <a:r>
              <a:rPr lang="en-US" sz="1400" dirty="0" err="1"/>
              <a:t>maioria</a:t>
            </a:r>
            <a:r>
              <a:rPr lang="en-US" sz="1400" dirty="0"/>
              <a:t> dos </a:t>
            </a:r>
            <a:r>
              <a:rPr lang="en-US" sz="1400" dirty="0" err="1"/>
              <a:t>casos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9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F4950-78F1-4F1D-8EBD-AF0B00D7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COVID-19:</a:t>
            </a:r>
            <a:r>
              <a:rPr lang="en-US" dirty="0"/>
              <a:t>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Sinais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 e </a:t>
            </a:r>
            <a:r>
              <a:rPr lang="en-US" b="1" dirty="0" err="1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Sintomas</a:t>
            </a:r>
            <a:endParaRPr lang="en-US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967C00-7A36-47F0-88CA-4E675AC3EE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2383" y="1825625"/>
            <a:ext cx="6441417" cy="43513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F94997-8B58-407B-B7E2-509F07C47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24300" cy="4351338"/>
          </a:xfrm>
        </p:spPr>
        <p:txBody>
          <a:bodyPr/>
          <a:lstStyle/>
          <a:p>
            <a:r>
              <a:rPr lang="pt-BR" dirty="0"/>
              <a:t>A doença parece começar com febre,</a:t>
            </a:r>
          </a:p>
          <a:p>
            <a:r>
              <a:rPr lang="pt-BR" dirty="0"/>
              <a:t>Seguido de tosse seca</a:t>
            </a:r>
          </a:p>
          <a:p>
            <a:r>
              <a:rPr lang="pt-BR" dirty="0"/>
              <a:t>Pode levar à falta de ar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BR" dirty="0"/>
              <a:t>Alguns pacientes podem precisar ser hospitalizados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6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169AF4-E96F-440C-ABBF-8B2A43D2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6263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Prevenção e Controle de Infecções</a:t>
            </a:r>
            <a:b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</a:br>
            <a:endParaRPr lang="en-US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A06E3CC-FBE9-40D7-B421-9961A3EAA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80" y="2356167"/>
            <a:ext cx="5215437" cy="36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F611-3F82-47BD-A306-FE5B9647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Como os resfriados e vírus se espalham</a:t>
            </a:r>
            <a:r>
              <a:rPr lang="en-US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12" name="Content Placeholder 11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0C751076-25E3-45BF-9144-9CCC1282FE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25" y="1817226"/>
            <a:ext cx="3972042" cy="4479111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71B3F9-2941-4715-AE71-46096F66F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5424"/>
            <a:ext cx="5183188" cy="3922713"/>
          </a:xfrm>
        </p:spPr>
        <p:txBody>
          <a:bodyPr>
            <a:normAutofit fontScale="92500" lnSpcReduction="20000"/>
          </a:bodyPr>
          <a:lstStyle/>
          <a:p>
            <a:r>
              <a:rPr lang="pt-BR" sz="4000" dirty="0"/>
              <a:t>Para que uma infecção se espalhe, todos os links devem estar conectados</a:t>
            </a:r>
          </a:p>
          <a:p>
            <a:pPr marL="0" indent="0">
              <a:buNone/>
            </a:pPr>
            <a:endParaRPr lang="pt-BR" sz="4000" dirty="0"/>
          </a:p>
          <a:p>
            <a:r>
              <a:rPr lang="pt-BR" sz="4000" dirty="0"/>
              <a:t>Quebrar qualquer link, interromperá a transmissão da doença!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94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CD709DD564849B3ABA9866DE2C3E2" ma:contentTypeVersion="13" ma:contentTypeDescription="Create a new document." ma:contentTypeScope="" ma:versionID="3963e2b9f167eca41ae9159e5d9417da">
  <xsd:schema xmlns:xsd="http://www.w3.org/2001/XMLSchema" xmlns:xs="http://www.w3.org/2001/XMLSchema" xmlns:p="http://schemas.microsoft.com/office/2006/metadata/properties" xmlns:ns3="dd98eb2c-1b70-46ca-b538-21a460baa9d2" xmlns:ns4="13fd905c-4a49-40e6-a686-66f0f1fb9573" targetNamespace="http://schemas.microsoft.com/office/2006/metadata/properties" ma:root="true" ma:fieldsID="73dce617e0780cacc6d2b8ec455d4404" ns3:_="" ns4:_="">
    <xsd:import namespace="dd98eb2c-1b70-46ca-b538-21a460baa9d2"/>
    <xsd:import namespace="13fd905c-4a49-40e6-a686-66f0f1fb95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8eb2c-1b70-46ca-b538-21a460baa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d905c-4a49-40e6-a686-66f0f1fb95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59509-254B-4F47-9B8E-8E504A6D2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98eb2c-1b70-46ca-b538-21a460baa9d2"/>
    <ds:schemaRef ds:uri="13fd905c-4a49-40e6-a686-66f0f1fb95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9380A6-A98C-4EEC-9B7E-73826F110E75}">
  <ds:schemaRefs>
    <ds:schemaRef ds:uri="http://schemas.microsoft.com/office/infopath/2007/PartnerControls"/>
    <ds:schemaRef ds:uri="http://purl.org/dc/terms/"/>
    <ds:schemaRef ds:uri="13fd905c-4a49-40e6-a686-66f0f1fb9573"/>
    <ds:schemaRef ds:uri="http://schemas.microsoft.com/office/2006/documentManagement/types"/>
    <ds:schemaRef ds:uri="dd98eb2c-1b70-46ca-b538-21a460baa9d2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953219-9F0A-44B3-BD88-4FD4F395C9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1136</Words>
  <Application>Microsoft Office PowerPoint</Application>
  <PresentationFormat>Widescreen</PresentationFormat>
  <Paragraphs>160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Abadi</vt:lpstr>
      <vt:lpstr>Arial</vt:lpstr>
      <vt:lpstr>Calibri</vt:lpstr>
      <vt:lpstr>Calibri Light</vt:lpstr>
      <vt:lpstr>Wingdings</vt:lpstr>
      <vt:lpstr>Office Theme</vt:lpstr>
      <vt:lpstr>Coronavirus ou COVID-19</vt:lpstr>
      <vt:lpstr>Aviso</vt:lpstr>
      <vt:lpstr>O que é um novo coronavírus?</vt:lpstr>
      <vt:lpstr>História: COVID-19</vt:lpstr>
      <vt:lpstr>Países afetados: </vt:lpstr>
      <vt:lpstr>COVID-19 </vt:lpstr>
      <vt:lpstr>COVID-19: Sinais e Sintomas</vt:lpstr>
      <vt:lpstr>Prevenção e Controle de Infecções  </vt:lpstr>
      <vt:lpstr>Como os resfriados e vírus se espalham?</vt:lpstr>
      <vt:lpstr>Prevenção e Controle de Infecções (PCI)</vt:lpstr>
      <vt:lpstr>Medidas básicas de prevenção</vt:lpstr>
      <vt:lpstr>PowerPoint Presentation</vt:lpstr>
      <vt:lpstr>Quando realizar a higiene das mãos?</vt:lpstr>
      <vt:lpstr>Limpe frequentemente as mãos…</vt:lpstr>
      <vt:lpstr> Apresentação de GloGerm  </vt:lpstr>
      <vt:lpstr> Partes da mão que geralmente não são lavadas adequadamente</vt:lpstr>
      <vt:lpstr>PowerPoint Presentation</vt:lpstr>
      <vt:lpstr>PowerPoint Presentation</vt:lpstr>
      <vt:lpstr>PowerPoint Presentation</vt:lpstr>
      <vt:lpstr>PowerPoint Presentation</vt:lpstr>
      <vt:lpstr>Higiene Respiratória</vt:lpstr>
      <vt:lpstr>Distanciamento social</vt:lpstr>
      <vt:lpstr>Partículas no ar</vt:lpstr>
      <vt:lpstr>Objetivo de prevenção e controle de infecções</vt:lpstr>
      <vt:lpstr>Questões?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ou COVID-19</dc:title>
  <dc:creator>Megan Klingler</dc:creator>
  <cp:lastModifiedBy>Megan Klingler</cp:lastModifiedBy>
  <cp:revision>2</cp:revision>
  <dcterms:created xsi:type="dcterms:W3CDTF">2020-03-25T16:34:37Z</dcterms:created>
  <dcterms:modified xsi:type="dcterms:W3CDTF">2020-05-07T18:47:20Z</dcterms:modified>
</cp:coreProperties>
</file>