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605" r:id="rId6"/>
    <p:sldId id="606" r:id="rId7"/>
    <p:sldId id="607" r:id="rId8"/>
    <p:sldId id="608" r:id="rId9"/>
    <p:sldId id="609" r:id="rId10"/>
    <p:sldId id="610" r:id="rId11"/>
    <p:sldId id="611" r:id="rId12"/>
    <p:sldId id="612" r:id="rId13"/>
    <p:sldId id="613" r:id="rId14"/>
    <p:sldId id="372" r:id="rId15"/>
    <p:sldId id="264" r:id="rId16"/>
    <p:sldId id="586" r:id="rId17"/>
    <p:sldId id="267" r:id="rId18"/>
    <p:sldId id="614" r:id="rId19"/>
    <p:sldId id="620" r:id="rId20"/>
    <p:sldId id="616" r:id="rId21"/>
    <p:sldId id="617" r:id="rId22"/>
    <p:sldId id="547" r:id="rId23"/>
    <p:sldId id="558" r:id="rId24"/>
    <p:sldId id="618" r:id="rId25"/>
    <p:sldId id="619" r:id="rId26"/>
    <p:sldId id="600" r:id="rId27"/>
    <p:sldId id="598" r:id="rId28"/>
    <p:sldId id="597" r:id="rId29"/>
    <p:sldId id="596" r:id="rId30"/>
    <p:sldId id="292" r:id="rId31"/>
    <p:sldId id="284" r:id="rId32"/>
    <p:sldId id="290" r:id="rId33"/>
    <p:sldId id="285" r:id="rId34"/>
    <p:sldId id="286" r:id="rId35"/>
    <p:sldId id="288" r:id="rId36"/>
    <p:sldId id="289" r:id="rId37"/>
    <p:sldId id="295" r:id="rId38"/>
    <p:sldId id="296" r:id="rId39"/>
    <p:sldId id="297" r:id="rId40"/>
    <p:sldId id="298" r:id="rId41"/>
    <p:sldId id="299" r:id="rId42"/>
    <p:sldId id="300" r:id="rId43"/>
    <p:sldId id="301" r:id="rId44"/>
    <p:sldId id="302" r:id="rId45"/>
    <p:sldId id="601" r:id="rId46"/>
    <p:sldId id="560" r:id="rId47"/>
    <p:sldId id="561" r:id="rId48"/>
    <p:sldId id="582" r:id="rId49"/>
    <p:sldId id="583" r:id="rId50"/>
    <p:sldId id="585" r:id="rId51"/>
    <p:sldId id="602" r:id="rId52"/>
    <p:sldId id="541" r:id="rId53"/>
    <p:sldId id="550" r:id="rId54"/>
    <p:sldId id="553" r:id="rId55"/>
    <p:sldId id="603" r:id="rId56"/>
    <p:sldId id="549" r:id="rId57"/>
    <p:sldId id="551" r:id="rId58"/>
    <p:sldId id="565" r:id="rId59"/>
    <p:sldId id="320" r:id="rId60"/>
    <p:sldId id="331" r:id="rId61"/>
    <p:sldId id="321" r:id="rId62"/>
    <p:sldId id="322" r:id="rId63"/>
    <p:sldId id="323" r:id="rId64"/>
    <p:sldId id="325" r:id="rId65"/>
    <p:sldId id="327" r:id="rId66"/>
    <p:sldId id="328" r:id="rId67"/>
    <p:sldId id="329" r:id="rId68"/>
    <p:sldId id="33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7" autoAdjust="0"/>
    <p:restoredTop sz="94249" autoAdjust="0"/>
  </p:normalViewPr>
  <p:slideViewPr>
    <p:cSldViewPr snapToGrid="0">
      <p:cViewPr varScale="1">
        <p:scale>
          <a:sx n="68" d="100"/>
          <a:sy n="68" d="100"/>
        </p:scale>
        <p:origin x="528" y="72"/>
      </p:cViewPr>
      <p:guideLst/>
    </p:cSldViewPr>
  </p:slideViewPr>
  <p:outlineViewPr>
    <p:cViewPr>
      <p:scale>
        <a:sx n="33" d="100"/>
        <a:sy n="33" d="100"/>
      </p:scale>
      <p:origin x="0" y="-34176"/>
    </p:cViewPr>
  </p:outlineViewPr>
  <p:notesTextViewPr>
    <p:cViewPr>
      <p:scale>
        <a:sx n="1" d="1"/>
        <a:sy n="1" d="1"/>
      </p:scale>
      <p:origin x="0" y="0"/>
    </p:cViewPr>
  </p:notesTextViewPr>
  <p:notesViewPr>
    <p:cSldViewPr snapToGrid="0">
      <p:cViewPr varScale="1">
        <p:scale>
          <a:sx n="55" d="100"/>
          <a:sy n="55" d="100"/>
        </p:scale>
        <p:origin x="18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1" loCatId="picture" qsTypeId="urn:microsoft.com/office/officeart/2005/8/quickstyle/simple1" qsCatId="simple" csTypeId="urn:microsoft.com/office/officeart/2005/8/colors/accent1_2" csCatId="accent1" phldr="1"/>
      <dgm:spPr/>
    </dgm:pt>
    <dgm:pt modelId="{87089907-15A3-4F88-AB36-16B9C5189F0C}">
      <dgm:prSet phldrT="[Text]"/>
      <dgm:spPr/>
      <dgm:t>
        <a:bodyPr/>
        <a:lstStyle/>
        <a:p>
          <a:r>
            <a:rPr lang="en-US" b="1" dirty="0"/>
            <a:t>Protégez-vous, vous êtes précieux
</a:t>
          </a:r>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dgm:spPr/>
      <dgm:t>
        <a:bodyPr/>
        <a:lstStyle/>
        <a:p>
          <a:r>
            <a:rPr lang="fr-FR" b="1" dirty="0"/>
            <a:t>Protégez votre communauté    
ils comptent sur vous</a:t>
          </a:r>
          <a:endParaRPr lang="en-US" b="1" dirty="0"/>
        </a:p>
      </dgm:t>
    </dgm:pt>
    <dgm:pt modelId="{7735610C-E366-4291-B937-C1A1296A0DAD}" type="parTrans" cxnId="{70A0557B-5C40-497C-B33F-BC798C32CBF5}">
      <dgm:prSet/>
      <dgm:spPr/>
      <dgm:t>
        <a:bodyPr/>
        <a:lstStyle/>
        <a:p>
          <a:endParaRPr lang="en-US"/>
        </a:p>
      </dgm:t>
    </dgm:pt>
    <dgm:pt modelId="{E008AB85-20B1-41BC-BB13-873DF96F9DFD}" type="sibTrans" cxnId="{70A0557B-5C40-497C-B33F-BC798C32CBF5}">
      <dgm:prSet/>
      <dgm:spPr/>
      <dgm:t>
        <a:bodyPr/>
        <a:lstStyle/>
        <a:p>
          <a:endParaRPr lang="en-US"/>
        </a:p>
      </dgm:t>
    </dgm:pt>
    <dgm:pt modelId="{0FBCE746-975C-4F2C-A1DD-B86595BE076C}">
      <dgm:prSet phldrT="[Text]" custT="1"/>
      <dgm:spPr/>
      <dgm:t>
        <a:bodyPr/>
        <a:lstStyle/>
        <a:p>
          <a:r>
            <a:rPr lang="fr-FR" sz="2000" b="1" dirty="0"/>
            <a:t>Protégez votre patient-          
montrez-vous aux soins, c’est votre mission</a:t>
          </a:r>
          <a:endParaRPr lang="en-US" sz="1500" b="1" dirty="0"/>
        </a:p>
      </dgm:t>
    </dgm:pt>
    <dgm:pt modelId="{67370F93-8B20-4E0A-8E4F-FA7DEA9985FE}" type="parTrans" cxnId="{7A7DD3C3-906F-498A-953C-01D7EE8E9399}">
      <dgm:prSet/>
      <dgm:spPr/>
      <dgm:t>
        <a:bodyPr/>
        <a:lstStyle/>
        <a:p>
          <a:endParaRPr lang="en-US"/>
        </a:p>
      </dgm:t>
    </dgm:pt>
    <dgm:pt modelId="{C78A942B-0ACA-4AB3-A74E-44DA01A2F0F2}" type="sib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custScaleX="156407" custScaleY="13670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FDD833EF-6F8A-476A-A54B-6800A19C256C}" type="pres">
      <dgm:prSet presAssocID="{87089907-15A3-4F88-AB36-16B9C5189F0C}" presName="txShp" presStyleLbl="node1" presStyleIdx="0" presStyleCnt="3">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ScaleX="168229" custScaleY="166262"/>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772DF848-F876-4E65-A2BD-C09A6BFFAE5F}" type="pres">
      <dgm:prSet presAssocID="{4258337F-007C-446F-9CA3-A9E83DF9C024}" presName="txShp" presStyleLbl="node1" presStyleIdx="1" presStyleCnt="3">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ScaleX="170441" custScaleY="143008" custLinFactNeighborX="964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9203B30-FA18-44D7-86FB-20BD61E8BD7A}" type="pres">
      <dgm:prSet presAssocID="{0FBCE746-975C-4F2C-A1DD-B86595BE076C}" presName="txShp" presStyleLbl="node1" presStyleIdx="2" presStyleCnt="3" custScaleY="167694">
        <dgm:presLayoutVars>
          <dgm:bulletEnabled val="1"/>
        </dgm:presLayoutVars>
      </dgm:prSet>
      <dgm:spPr/>
    </dgm:pt>
  </dgm:ptLst>
  <dgm:cxnLst>
    <dgm:cxn modelId="{461F463A-67CB-4C26-948C-31A3DC305DAA}" type="presOf" srcId="{0FBCE746-975C-4F2C-A1DD-B86595BE076C}" destId="{09203B30-FA18-44D7-86FB-20BD61E8BD7A}" srcOrd="0" destOrd="0" presId="urn:microsoft.com/office/officeart/2005/8/layout/vList3#1"/>
    <dgm:cxn modelId="{70A0557B-5C40-497C-B33F-BC798C32CBF5}" srcId="{AEC618A7-A5BF-48C4-ABAD-49FB29DC1EF5}" destId="{4258337F-007C-446F-9CA3-A9E83DF9C024}" srcOrd="1" destOrd="0" parTransId="{7735610C-E366-4291-B937-C1A1296A0DAD}" sibTransId="{E008AB85-20B1-41BC-BB13-873DF96F9DFD}"/>
    <dgm:cxn modelId="{9EBF2A80-E527-4F52-B917-8B53B4193D8B}" type="presOf" srcId="{87089907-15A3-4F88-AB36-16B9C5189F0C}" destId="{FDD833EF-6F8A-476A-A54B-6800A19C256C}" srcOrd="0" destOrd="0" presId="urn:microsoft.com/office/officeart/2005/8/layout/vList3#1"/>
    <dgm:cxn modelId="{C5A4168F-FBEE-4D4B-8928-1EDD70DE69C5}" srcId="{AEC618A7-A5BF-48C4-ABAD-49FB29DC1EF5}" destId="{87089907-15A3-4F88-AB36-16B9C5189F0C}" srcOrd="0" destOrd="0" parTransId="{136185CC-469D-4CC0-BFB6-63DA275D7664}" sibTransId="{41B5D14C-492F-4891-A9E0-B73F1BB1484F}"/>
    <dgm:cxn modelId="{B8223EB7-790A-427E-92E0-CB31A7A50A96}" type="presOf" srcId="{AEC618A7-A5BF-48C4-ABAD-49FB29DC1EF5}" destId="{210CA00C-BBDD-47C0-B13C-91B202FE6590}" srcOrd="0" destOrd="0" presId="urn:microsoft.com/office/officeart/2005/8/layout/vList3#1"/>
    <dgm:cxn modelId="{7A7DD3C3-906F-498A-953C-01D7EE8E9399}" srcId="{AEC618A7-A5BF-48C4-ABAD-49FB29DC1EF5}" destId="{0FBCE746-975C-4F2C-A1DD-B86595BE076C}" srcOrd="2" destOrd="0" parTransId="{67370F93-8B20-4E0A-8E4F-FA7DEA9985FE}" sibTransId="{C78A942B-0ACA-4AB3-A74E-44DA01A2F0F2}"/>
    <dgm:cxn modelId="{A38988DA-6007-4790-8040-8BACCF3AE0D0}" type="presOf" srcId="{4258337F-007C-446F-9CA3-A9E83DF9C024}" destId="{772DF848-F876-4E65-A2BD-C09A6BFFAE5F}" srcOrd="0" destOrd="0" presId="urn:microsoft.com/office/officeart/2005/8/layout/vList3#1"/>
    <dgm:cxn modelId="{F0DAC1D9-EA27-48AD-AA17-B932BFE9EBB1}" type="presParOf" srcId="{210CA00C-BBDD-47C0-B13C-91B202FE6590}" destId="{A3093074-9A5B-4BE6-B1D2-B39BA070B7EE}" srcOrd="0" destOrd="0" presId="urn:microsoft.com/office/officeart/2005/8/layout/vList3#1"/>
    <dgm:cxn modelId="{8F6C8677-368E-4D51-A87C-6CD2E6E48C9B}" type="presParOf" srcId="{A3093074-9A5B-4BE6-B1D2-B39BA070B7EE}" destId="{D079DF44-C7F4-4106-8E37-2EFBE5D7A03F}" srcOrd="0" destOrd="0" presId="urn:microsoft.com/office/officeart/2005/8/layout/vList3#1"/>
    <dgm:cxn modelId="{627BDE43-ED0B-49ED-AFE0-767C657A6041}" type="presParOf" srcId="{A3093074-9A5B-4BE6-B1D2-B39BA070B7EE}" destId="{FDD833EF-6F8A-476A-A54B-6800A19C256C}" srcOrd="1" destOrd="0" presId="urn:microsoft.com/office/officeart/2005/8/layout/vList3#1"/>
    <dgm:cxn modelId="{AF3D8007-6457-49D8-B5D8-926A98217FC9}" type="presParOf" srcId="{210CA00C-BBDD-47C0-B13C-91B202FE6590}" destId="{96239AB5-9E4F-4730-B1C2-CA2E013DB837}" srcOrd="1" destOrd="0" presId="urn:microsoft.com/office/officeart/2005/8/layout/vList3#1"/>
    <dgm:cxn modelId="{BA6A18CE-7847-4C83-95F7-9745342BB01C}" type="presParOf" srcId="{210CA00C-BBDD-47C0-B13C-91B202FE6590}" destId="{8D6649E2-A448-470A-94C1-8C096B34F2FD}" srcOrd="2" destOrd="0" presId="urn:microsoft.com/office/officeart/2005/8/layout/vList3#1"/>
    <dgm:cxn modelId="{44EA1548-B654-4303-9371-F21210DDB0EE}" type="presParOf" srcId="{8D6649E2-A448-470A-94C1-8C096B34F2FD}" destId="{E45A1FE0-4459-477E-AE70-917AE5EF85BA}" srcOrd="0" destOrd="0" presId="urn:microsoft.com/office/officeart/2005/8/layout/vList3#1"/>
    <dgm:cxn modelId="{E6000177-5874-40E7-A7FD-D460476BD0A4}" type="presParOf" srcId="{8D6649E2-A448-470A-94C1-8C096B34F2FD}" destId="{772DF848-F876-4E65-A2BD-C09A6BFFAE5F}" srcOrd="1" destOrd="0" presId="urn:microsoft.com/office/officeart/2005/8/layout/vList3#1"/>
    <dgm:cxn modelId="{3D9A947F-70BC-47DD-9575-19FCB9CB9CF7}" type="presParOf" srcId="{210CA00C-BBDD-47C0-B13C-91B202FE6590}" destId="{B9AE875A-DB17-44D7-B057-F4A3546B1B64}" srcOrd="3" destOrd="0" presId="urn:microsoft.com/office/officeart/2005/8/layout/vList3#1"/>
    <dgm:cxn modelId="{D455297D-1129-4340-A1D6-07170E6F147E}" type="presParOf" srcId="{210CA00C-BBDD-47C0-B13C-91B202FE6590}" destId="{29F145AB-9903-4D57-AA3C-24188B02EFCB}" srcOrd="4" destOrd="0" presId="urn:microsoft.com/office/officeart/2005/8/layout/vList3#1"/>
    <dgm:cxn modelId="{9B16152F-1EAD-43B6-830E-BD2871B240F3}" type="presParOf" srcId="{29F145AB-9903-4D57-AA3C-24188B02EFCB}" destId="{4CB1AFCE-2253-4C2A-B958-1ABC178F491C}" srcOrd="0" destOrd="0" presId="urn:microsoft.com/office/officeart/2005/8/layout/vList3#1"/>
    <dgm:cxn modelId="{A0E15551-3423-498E-8B31-8762898EC526}" type="presParOf" srcId="{29F145AB-9903-4D57-AA3C-24188B02EFCB}" destId="{09203B30-FA18-44D7-86FB-20BD61E8BD7A}"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1638928" y="158373"/>
          <a:ext cx="5168646" cy="8619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111"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Protégez-vous, vous êtes précieux
</a:t>
          </a:r>
        </a:p>
      </dsp:txBody>
      <dsp:txXfrm rot="10800000">
        <a:off x="1854424" y="158373"/>
        <a:ext cx="4953150" cy="861984"/>
      </dsp:txXfrm>
    </dsp:sp>
    <dsp:sp modelId="{D079DF44-C7F4-4106-8E37-2EFBE5D7A03F}">
      <dsp:nvSpPr>
        <dsp:cNvPr id="0" name=""/>
        <dsp:cNvSpPr/>
      </dsp:nvSpPr>
      <dsp:spPr>
        <a:xfrm>
          <a:off x="964825" y="190"/>
          <a:ext cx="1348204" cy="117835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F848-F876-4E65-A2BD-C09A6BFFAE5F}">
      <dsp:nvSpPr>
        <dsp:cNvPr id="0" name=""/>
        <dsp:cNvSpPr/>
      </dsp:nvSpPr>
      <dsp:spPr>
        <a:xfrm rot="10800000">
          <a:off x="1664404" y="1721434"/>
          <a:ext cx="5168646" cy="8619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111" tIns="83820" rIns="156464" bIns="83820" numCol="1" spcCol="1270" anchor="ctr" anchorCtr="0">
          <a:noAutofit/>
        </a:bodyPr>
        <a:lstStyle/>
        <a:p>
          <a:pPr marL="0" lvl="0" indent="0" algn="ctr" defTabSz="977900">
            <a:lnSpc>
              <a:spcPct val="90000"/>
            </a:lnSpc>
            <a:spcBef>
              <a:spcPct val="0"/>
            </a:spcBef>
            <a:spcAft>
              <a:spcPct val="35000"/>
            </a:spcAft>
            <a:buNone/>
          </a:pPr>
          <a:r>
            <a:rPr lang="fr-FR" sz="2200" b="1" kern="1200" dirty="0"/>
            <a:t>Protégez votre communauté    
ils comptent sur vous</a:t>
          </a:r>
          <a:endParaRPr lang="en-US" sz="2200" b="1" kern="1200" dirty="0"/>
        </a:p>
      </dsp:txBody>
      <dsp:txXfrm rot="10800000">
        <a:off x="1879900" y="1721434"/>
        <a:ext cx="4953150" cy="861984"/>
      </dsp:txXfrm>
    </dsp:sp>
    <dsp:sp modelId="{E45A1FE0-4459-477E-AE70-917AE5EF85BA}">
      <dsp:nvSpPr>
        <dsp:cNvPr id="0" name=""/>
        <dsp:cNvSpPr/>
      </dsp:nvSpPr>
      <dsp:spPr>
        <a:xfrm>
          <a:off x="939349" y="1435850"/>
          <a:ext cx="1450108" cy="143315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03B30-FA18-44D7-86FB-20BD61E8BD7A}">
      <dsp:nvSpPr>
        <dsp:cNvPr id="0" name=""/>
        <dsp:cNvSpPr/>
      </dsp:nvSpPr>
      <dsp:spPr>
        <a:xfrm rot="10800000">
          <a:off x="1669170" y="3126312"/>
          <a:ext cx="5168646" cy="14454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111"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Protégez votre patient-          
montrez-vous aux soins, c’est votre mission</a:t>
          </a:r>
          <a:endParaRPr lang="en-US" sz="1500" b="1" kern="1200" dirty="0"/>
        </a:p>
      </dsp:txBody>
      <dsp:txXfrm rot="10800000">
        <a:off x="2030544" y="3126312"/>
        <a:ext cx="4807272" cy="1445497"/>
      </dsp:txXfrm>
    </dsp:sp>
    <dsp:sp modelId="{4CB1AFCE-2253-4C2A-B958-1ABC178F491C}">
      <dsp:nvSpPr>
        <dsp:cNvPr id="0" name=""/>
        <dsp:cNvSpPr/>
      </dsp:nvSpPr>
      <dsp:spPr>
        <a:xfrm>
          <a:off x="1017712" y="3232707"/>
          <a:ext cx="1469175" cy="123270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912BE-7F80-4E7F-B9DB-30D68ED66761}"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2AE85-CE31-471A-B45A-02CF1E5B8E9C}" type="slidenum">
              <a:rPr lang="en-US" smtClean="0"/>
              <a:t>‹#›</a:t>
            </a:fld>
            <a:endParaRPr lang="en-US"/>
          </a:p>
        </p:txBody>
      </p:sp>
    </p:spTree>
    <p:extLst>
      <p:ext uri="{BB962C8B-B14F-4D97-AF65-F5344CB8AC3E}">
        <p14:creationId xmlns:p14="http://schemas.microsoft.com/office/powerpoint/2010/main" val="203801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11</a:t>
            </a:fld>
            <a:endParaRPr lang="en-US" dirty="0"/>
          </a:p>
        </p:txBody>
      </p:sp>
    </p:spTree>
    <p:extLst>
      <p:ext uri="{BB962C8B-B14F-4D97-AF65-F5344CB8AC3E}">
        <p14:creationId xmlns:p14="http://schemas.microsoft.com/office/powerpoint/2010/main" val="47731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p>
          <a:p>
            <a:r>
              <a:rPr lang="en-US" b="0" baseline="0" dirty="0"/>
              <a:t>Why is it important to clean the clinic or hospital?</a:t>
            </a:r>
          </a:p>
          <a:p>
            <a:endParaRPr lang="en-US" b="1" baseline="0" dirty="0"/>
          </a:p>
          <a:p>
            <a:r>
              <a:rPr lang="en-US" sz="1200" dirty="0"/>
              <a:t>Ebola can live on surfaces such</a:t>
            </a:r>
            <a:r>
              <a:rPr lang="en-US" sz="1200" baseline="0" dirty="0"/>
              <a:t> as </a:t>
            </a:r>
            <a:r>
              <a:rPr lang="en-US" sz="1200" dirty="0"/>
              <a:t>tables, chairs,</a:t>
            </a:r>
            <a:r>
              <a:rPr lang="en-US" sz="1200" baseline="0" dirty="0"/>
              <a:t> beds, handrails, door handles, etcetera.</a:t>
            </a:r>
            <a:endParaRPr lang="en-US" sz="1200" dirty="0"/>
          </a:p>
          <a:p>
            <a:r>
              <a:rPr lang="en-US" sz="1200" dirty="0"/>
              <a:t>Ebola can also</a:t>
            </a:r>
            <a:r>
              <a:rPr lang="en-US" sz="1200" baseline="0" dirty="0"/>
              <a:t> </a:t>
            </a:r>
            <a:r>
              <a:rPr lang="en-US" sz="1200" dirty="0"/>
              <a:t>live on medical equipment </a:t>
            </a:r>
            <a:r>
              <a:rPr lang="en-US" sz="1200" baseline="0" dirty="0"/>
              <a:t> such as </a:t>
            </a:r>
            <a:r>
              <a:rPr lang="en-US" sz="1200" dirty="0"/>
              <a:t>thermometers</a:t>
            </a:r>
            <a:r>
              <a:rPr lang="en-US" sz="1200" baseline="0" dirty="0"/>
              <a:t> and</a:t>
            </a:r>
            <a:r>
              <a:rPr lang="en-US" sz="1200" dirty="0"/>
              <a:t> stethoscopes</a:t>
            </a:r>
          </a:p>
          <a:p>
            <a:r>
              <a:rPr lang="en-US" sz="1200" dirty="0"/>
              <a:t>Ebola can live a long time in body fluids such</a:t>
            </a:r>
            <a:r>
              <a:rPr lang="en-US" sz="1200" baseline="0" dirty="0"/>
              <a:t> as </a:t>
            </a:r>
            <a:r>
              <a:rPr lang="en-US" sz="1200" dirty="0"/>
              <a:t>blood, vomit, urine, stool</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43</a:t>
            </a:fld>
            <a:endParaRPr lang="en-US"/>
          </a:p>
        </p:txBody>
      </p:sp>
    </p:spTree>
    <p:extLst>
      <p:ext uri="{BB962C8B-B14F-4D97-AF65-F5344CB8AC3E}">
        <p14:creationId xmlns:p14="http://schemas.microsoft.com/office/powerpoint/2010/main" val="173027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b="0" dirty="0"/>
              <a:t>There</a:t>
            </a:r>
            <a:r>
              <a:rPr lang="en-US" b="0" baseline="0" dirty="0"/>
              <a:t> are two types of chlorine solutions: A strong one, which is called 0.5% solution—this solution is used to clean walls, floors, tables, chairs, bathrooms, and medical equipment. The second type of solution is a more dilute, weaker chlorine solution, called 0.05% solution, that is used for washing hands. The strong solution cannot be used on bare hands because it can cause your skin to burn. It is important to make both kinds of solutions every day for use in the health facility.</a:t>
            </a:r>
          </a:p>
          <a:p>
            <a:endParaRPr lang="en-US" b="0"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44</a:t>
            </a:fld>
            <a:endParaRPr lang="en-US"/>
          </a:p>
        </p:txBody>
      </p:sp>
    </p:spTree>
    <p:extLst>
      <p:ext uri="{BB962C8B-B14F-4D97-AF65-F5344CB8AC3E}">
        <p14:creationId xmlns:p14="http://schemas.microsoft.com/office/powerpoint/2010/main" val="5895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sz="2800" dirty="0"/>
              <a:t>It is important that you make chlorine</a:t>
            </a:r>
            <a:r>
              <a:rPr lang="en-US" sz="2800" baseline="0" dirty="0"/>
              <a:t> solution everyday. </a:t>
            </a:r>
          </a:p>
          <a:p>
            <a:pPr>
              <a:spcAft>
                <a:spcPts val="1200"/>
              </a:spcAft>
            </a:pPr>
            <a:endParaRPr lang="en-US" sz="2800" baseline="0" dirty="0"/>
          </a:p>
          <a:p>
            <a:pPr>
              <a:spcAft>
                <a:spcPts val="1200"/>
              </a:spcAft>
            </a:pPr>
            <a:r>
              <a:rPr lang="en-US" sz="2800" dirty="0"/>
              <a:t>Chlorine loses strength over time. </a:t>
            </a:r>
          </a:p>
          <a:p>
            <a:pPr lvl="1">
              <a:spcAft>
                <a:spcPts val="1200"/>
              </a:spcAft>
            </a:pPr>
            <a:r>
              <a:rPr lang="en-US" dirty="0"/>
              <a:t>Everyday throw out the old chlorine solution left over from the previous day</a:t>
            </a:r>
            <a:r>
              <a:rPr lang="en-US" baseline="0" dirty="0"/>
              <a:t> </a:t>
            </a:r>
            <a:r>
              <a:rPr lang="en-US" dirty="0"/>
              <a:t>make new chlorine solution every morning</a:t>
            </a:r>
          </a:p>
          <a:p>
            <a:pPr>
              <a:spcAft>
                <a:spcPts val="1200"/>
              </a:spcAft>
            </a:pPr>
            <a:endParaRPr lang="en-US" sz="2800" dirty="0"/>
          </a:p>
          <a:p>
            <a:pPr>
              <a:spcAft>
                <a:spcPts val="1200"/>
              </a:spcAft>
            </a:pPr>
            <a:r>
              <a:rPr lang="en-US" sz="2800" dirty="0"/>
              <a:t>Sunlight can also weaken chlorine solution</a:t>
            </a:r>
          </a:p>
          <a:p>
            <a:pPr lvl="1">
              <a:spcAft>
                <a:spcPts val="1200"/>
              </a:spcAft>
            </a:pPr>
            <a:r>
              <a:rPr lang="en-US" dirty="0"/>
              <a:t>Keep the chlorine solution away from direct sunlight</a:t>
            </a:r>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45</a:t>
            </a:fld>
            <a:endParaRPr lang="en-US"/>
          </a:p>
        </p:txBody>
      </p:sp>
    </p:spTree>
    <p:extLst>
      <p:ext uri="{BB962C8B-B14F-4D97-AF65-F5344CB8AC3E}">
        <p14:creationId xmlns:p14="http://schemas.microsoft.com/office/powerpoint/2010/main" val="179892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POSTER</a:t>
            </a:r>
          </a:p>
          <a:p>
            <a:endParaRPr lang="en-US" b="1" dirty="0"/>
          </a:p>
          <a:p>
            <a:r>
              <a:rPr lang="en-US" b="1" dirty="0"/>
              <a:t>ACTIVITY: GO THROUGH  THE ACTIVITY OF MAKING THIS</a:t>
            </a:r>
            <a:r>
              <a:rPr lang="en-US" b="1" baseline="0" dirty="0"/>
              <a:t> CHLORINE SOLUTION USING THE POSTER AS AN AID. After a bucket is made, have them fill up a spray bottle with the solution</a:t>
            </a:r>
          </a:p>
          <a:p>
            <a:endParaRPr lang="en-US" b="1" baseline="0" dirty="0"/>
          </a:p>
          <a:p>
            <a:r>
              <a:rPr lang="en-US" b="1" baseline="0" dirty="0"/>
              <a:t>SAY: </a:t>
            </a:r>
            <a:r>
              <a:rPr lang="en-US" b="0" baseline="0" dirty="0"/>
              <a:t>You may need to make many buckets of bleach in a day because you will be using them for multiple purposes such as cleaning surfaces, cleaning dishes and cleaning medical equipment and non-disposable PPE at the end of each day.</a:t>
            </a:r>
            <a:endParaRPr lang="en-US" b="1" baseline="0" dirty="0"/>
          </a:p>
          <a:p>
            <a:endParaRPr lang="en-US" b="1"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46</a:t>
            </a:fld>
            <a:endParaRPr lang="en-US"/>
          </a:p>
        </p:txBody>
      </p:sp>
    </p:spTree>
    <p:extLst>
      <p:ext uri="{BB962C8B-B14F-4D97-AF65-F5344CB8AC3E}">
        <p14:creationId xmlns:p14="http://schemas.microsoft.com/office/powerpoint/2010/main" val="2912808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dirty="0"/>
              <a:t>There are several important</a:t>
            </a:r>
            <a:r>
              <a:rPr lang="en-US" b="0" baseline="0" dirty="0"/>
              <a:t> principles for cleaning:</a:t>
            </a:r>
          </a:p>
          <a:p>
            <a:endParaRPr lang="en-US" b="0" baseline="0" dirty="0"/>
          </a:p>
          <a:p>
            <a:r>
              <a:rPr lang="en-US" b="0" baseline="0" dirty="0"/>
              <a:t>First, never dip a dirty towel into a bucket of chlorine. You MUST GET a pour bottle filled up with the chlorine to pour over your towels or surfaces. You can also use spray bottles.</a:t>
            </a:r>
          </a:p>
          <a:p>
            <a:endParaRPr lang="en-US" b="0" baseline="0" dirty="0"/>
          </a:p>
          <a:p>
            <a:r>
              <a:rPr lang="en-US" b="0" baseline="0" dirty="0"/>
              <a:t>Never wipe up any surfaces with a dry towel. Always moisten the towel with chlorine.</a:t>
            </a:r>
          </a:p>
        </p:txBody>
      </p:sp>
      <p:sp>
        <p:nvSpPr>
          <p:cNvPr id="4" name="Slide Number Placeholder 3"/>
          <p:cNvSpPr>
            <a:spLocks noGrp="1"/>
          </p:cNvSpPr>
          <p:nvPr>
            <p:ph type="sldNum" sz="quarter" idx="10"/>
          </p:nvPr>
        </p:nvSpPr>
        <p:spPr/>
        <p:txBody>
          <a:bodyPr/>
          <a:lstStyle/>
          <a:p>
            <a:fld id="{90BA3B50-C5AE-46F4-933B-CAE6ACCE8D9B}" type="slidenum">
              <a:rPr lang="en-US" smtClean="0"/>
              <a:pPr/>
              <a:t>47</a:t>
            </a:fld>
            <a:endParaRPr lang="en-US"/>
          </a:p>
        </p:txBody>
      </p:sp>
    </p:spTree>
    <p:extLst>
      <p:ext uri="{BB962C8B-B14F-4D97-AF65-F5344CB8AC3E}">
        <p14:creationId xmlns:p14="http://schemas.microsoft.com/office/powerpoint/2010/main" val="203088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48</a:t>
            </a:fld>
            <a:endParaRPr lang="en-US" dirty="0"/>
          </a:p>
        </p:txBody>
      </p:sp>
    </p:spTree>
    <p:extLst>
      <p:ext uri="{BB962C8B-B14F-4D97-AF65-F5344CB8AC3E}">
        <p14:creationId xmlns:p14="http://schemas.microsoft.com/office/powerpoint/2010/main" val="203857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Talking points:</a:t>
            </a:r>
          </a:p>
          <a:p>
            <a:r>
              <a:rPr lang="en-US" baseline="0" dirty="0"/>
              <a:t>During the Time of Ebola, things are Turned Upside Down. We do not want to greet or touch people we normally would- and we do not want to touch anyone who is sick.</a:t>
            </a:r>
          </a:p>
          <a:p>
            <a:r>
              <a:rPr lang="en-US" baseline="0" dirty="0"/>
              <a:t>This is basic precautions you can take any time, any place. You do not need special equipment for this. </a:t>
            </a:r>
          </a:p>
          <a:p>
            <a:r>
              <a:rPr lang="en-US" baseline="0" dirty="0"/>
              <a:t>You should practice this all the time- at home too, in crowds. Be a role model.</a:t>
            </a:r>
          </a:p>
          <a:p>
            <a:endParaRPr lang="en-US" baseline="0" dirty="0"/>
          </a:p>
          <a:p>
            <a:r>
              <a:rPr lang="en-US" b="1" baseline="0" dirty="0"/>
              <a:t>Tell: </a:t>
            </a:r>
          </a:p>
          <a:p>
            <a:r>
              <a:rPr lang="en-US" baseline="0" dirty="0"/>
              <a:t>You should not touch others you do not know.</a:t>
            </a:r>
          </a:p>
          <a:p>
            <a:r>
              <a:rPr lang="en-US" baseline="0" dirty="0"/>
              <a:t>You should not touch people who are sick without proper PPE (including friends and family members)</a:t>
            </a:r>
          </a:p>
          <a:p>
            <a:endParaRPr lang="en-US" baseline="0" dirty="0"/>
          </a:p>
          <a:p>
            <a:r>
              <a:rPr lang="en-US" b="1" baseline="0" dirty="0"/>
              <a:t>Ask:</a:t>
            </a:r>
          </a:p>
          <a:p>
            <a:r>
              <a:rPr lang="en-US" b="0" baseline="0" dirty="0"/>
              <a:t>What IS touching? Sleeping in same bed, touching shoulders, handshake, hug, kiss, etc. (let them tell you- write it on flip paper)</a:t>
            </a:r>
            <a:endParaRPr lang="en-US" dirty="0"/>
          </a:p>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49</a:t>
            </a:fld>
            <a:endParaRPr lang="en-US" dirty="0"/>
          </a:p>
        </p:txBody>
      </p:sp>
    </p:spTree>
    <p:extLst>
      <p:ext uri="{BB962C8B-B14F-4D97-AF65-F5344CB8AC3E}">
        <p14:creationId xmlns:p14="http://schemas.microsoft.com/office/powerpoint/2010/main" val="1249375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52</a:t>
            </a:fld>
            <a:endParaRPr lang="en-US" dirty="0"/>
          </a:p>
        </p:txBody>
      </p:sp>
    </p:spTree>
    <p:extLst>
      <p:ext uri="{BB962C8B-B14F-4D97-AF65-F5344CB8AC3E}">
        <p14:creationId xmlns:p14="http://schemas.microsoft.com/office/powerpoint/2010/main" val="366751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FCAA0-AE0E-4806-9057-0DCC425DF461}" type="slidenum">
              <a:rPr lang="en-US" smtClean="0"/>
              <a:t>56</a:t>
            </a:fld>
            <a:endParaRPr lang="en-US"/>
          </a:p>
        </p:txBody>
      </p:sp>
    </p:spTree>
    <p:extLst>
      <p:ext uri="{BB962C8B-B14F-4D97-AF65-F5344CB8AC3E}">
        <p14:creationId xmlns:p14="http://schemas.microsoft.com/office/powerpoint/2010/main" val="259847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82AE85-CE31-471A-B45A-02CF1E5B8E9C}" type="slidenum">
              <a:rPr lang="en-US" smtClean="0"/>
              <a:t>58</a:t>
            </a:fld>
            <a:endParaRPr lang="en-US"/>
          </a:p>
        </p:txBody>
      </p:sp>
    </p:spTree>
    <p:extLst>
      <p:ext uri="{BB962C8B-B14F-4D97-AF65-F5344CB8AC3E}">
        <p14:creationId xmlns:p14="http://schemas.microsoft.com/office/powerpoint/2010/main" val="1761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13</a:t>
            </a:fld>
            <a:endParaRPr lang="en-US" dirty="0"/>
          </a:p>
        </p:txBody>
      </p:sp>
    </p:spTree>
    <p:extLst>
      <p:ext uri="{BB962C8B-B14F-4D97-AF65-F5344CB8AC3E}">
        <p14:creationId xmlns:p14="http://schemas.microsoft.com/office/powerpoint/2010/main" val="2837416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82AE85-CE31-471A-B45A-02CF1E5B8E9C}" type="slidenum">
              <a:rPr lang="en-US" smtClean="0"/>
              <a:t>65</a:t>
            </a:fld>
            <a:endParaRPr lang="en-US"/>
          </a:p>
        </p:txBody>
      </p:sp>
    </p:spTree>
    <p:extLst>
      <p:ext uri="{BB962C8B-B14F-4D97-AF65-F5344CB8AC3E}">
        <p14:creationId xmlns:p14="http://schemas.microsoft.com/office/powerpoint/2010/main" val="420057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r>
              <a:rPr lang="en-US" baseline="0" dirty="0"/>
              <a:t> Take a look at this diagram. It shows the parts of the hand that are usually not washed properly. Think about your usual way of hand washing. I think that I have missed these spots on occasion. Would you have missed these spots?</a:t>
            </a:r>
          </a:p>
          <a:p>
            <a:endParaRPr lang="en-US" baseline="0" dirty="0"/>
          </a:p>
          <a:p>
            <a:r>
              <a:rPr lang="en-US" baseline="0" dirty="0"/>
              <a:t>Let’s go through the steps for proper hand washing. </a:t>
            </a:r>
            <a:endParaRPr lang="en-US" dirty="0"/>
          </a:p>
        </p:txBody>
      </p:sp>
      <p:sp>
        <p:nvSpPr>
          <p:cNvPr id="4" name="Slide Number Placeholder 3"/>
          <p:cNvSpPr>
            <a:spLocks noGrp="1"/>
          </p:cNvSpPr>
          <p:nvPr>
            <p:ph type="sldNum" sz="quarter" idx="10"/>
          </p:nvPr>
        </p:nvSpPr>
        <p:spPr/>
        <p:txBody>
          <a:bodyPr/>
          <a:lstStyle/>
          <a:p>
            <a:fld id="{EF6FE9D4-365B-4007-BE98-9B8F86688988}" type="slidenum">
              <a:rPr lang="en-US" smtClean="0"/>
              <a:pPr/>
              <a:t>18</a:t>
            </a:fld>
            <a:endParaRPr lang="en-US"/>
          </a:p>
        </p:txBody>
      </p:sp>
    </p:spTree>
    <p:extLst>
      <p:ext uri="{BB962C8B-B14F-4D97-AF65-F5344CB8AC3E}">
        <p14:creationId xmlns:p14="http://schemas.microsoft.com/office/powerpoint/2010/main" val="353971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23</a:t>
            </a:fld>
            <a:endParaRPr lang="en-US" dirty="0"/>
          </a:p>
        </p:txBody>
      </p:sp>
    </p:spTree>
    <p:extLst>
      <p:ext uri="{BB962C8B-B14F-4D97-AF65-F5344CB8AC3E}">
        <p14:creationId xmlns:p14="http://schemas.microsoft.com/office/powerpoint/2010/main" val="262801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28</a:t>
            </a:fld>
            <a:endParaRPr lang="en-US"/>
          </a:p>
        </p:txBody>
      </p:sp>
    </p:spTree>
    <p:extLst>
      <p:ext uri="{BB962C8B-B14F-4D97-AF65-F5344CB8AC3E}">
        <p14:creationId xmlns:p14="http://schemas.microsoft.com/office/powerpoint/2010/main" val="1631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29</a:t>
            </a:fld>
            <a:endParaRPr lang="en-US"/>
          </a:p>
        </p:txBody>
      </p:sp>
    </p:spTree>
    <p:extLst>
      <p:ext uri="{BB962C8B-B14F-4D97-AF65-F5344CB8AC3E}">
        <p14:creationId xmlns:p14="http://schemas.microsoft.com/office/powerpoint/2010/main" val="2498593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35</a:t>
            </a:fld>
            <a:endParaRPr lang="en-US"/>
          </a:p>
        </p:txBody>
      </p:sp>
    </p:spTree>
    <p:extLst>
      <p:ext uri="{BB962C8B-B14F-4D97-AF65-F5344CB8AC3E}">
        <p14:creationId xmlns:p14="http://schemas.microsoft.com/office/powerpoint/2010/main" val="3622275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36</a:t>
            </a:fld>
            <a:endParaRPr lang="en-US"/>
          </a:p>
        </p:txBody>
      </p:sp>
    </p:spTree>
    <p:extLst>
      <p:ext uri="{BB962C8B-B14F-4D97-AF65-F5344CB8AC3E}">
        <p14:creationId xmlns:p14="http://schemas.microsoft.com/office/powerpoint/2010/main" val="186770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42</a:t>
            </a:fld>
            <a:endParaRPr lang="en-US" dirty="0"/>
          </a:p>
        </p:txBody>
      </p:sp>
    </p:spTree>
    <p:extLst>
      <p:ext uri="{BB962C8B-B14F-4D97-AF65-F5344CB8AC3E}">
        <p14:creationId xmlns:p14="http://schemas.microsoft.com/office/powerpoint/2010/main" val="261369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104E-6C8F-4654-A60C-52B58D8E9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5E805-0707-4FE6-BFFD-4FF448E9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EC7A6-BB23-4DF5-B84B-E39173E2F83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32648A8-230A-4B23-8699-0186AEC29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B38B-49C6-4275-A049-09B95B78EC2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991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50D-6288-4DEF-80FE-BFB2ECE12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9F465-3482-4EDA-9D32-EEA9977EB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D3B4-1E24-48A5-B69E-BA6F795C38A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E474CD49-7BD3-4B18-95EF-88A3BEDBF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BC73-0143-4D05-87D2-48EDCF700DC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7550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ADA6A-96BF-4144-8EFA-9B1CE3CC8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D4AC-3CE8-45A4-82A1-50E1CC4D1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763-0DB5-415A-8B72-A255F0E1614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844D21F-994C-43A5-BA8E-3C59308F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2CEC-B0B9-4E9D-B810-A8B4A05B0000}"/>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1362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6D7-DE17-438F-91CB-9E8982AD2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8999-5765-4945-A894-5A408227D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6E28-0D54-4540-BDF0-3E128FF260EF}"/>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2D2548FE-EE7B-477D-ABCA-18DE4B546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A987A-F5A3-4CA9-8345-C5795FB2E454}"/>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39073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3A47-9761-4655-B447-3A8DBE459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3239E-2244-47A7-9868-BB3B5520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3B313-BA17-4B9A-BFC9-D993FB4E9E72}"/>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392F4113-91FA-4BA8-9C8B-5141EF08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67491-1799-4F61-85F9-FC660B47CF5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8725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6E45-51F7-4D04-83AC-5909FF759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04F4A-AC49-4783-A961-B319B434B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4AF4-B429-4BD0-A37F-FB2B7B91B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A6E17-3933-4374-B760-786B9CF299D6}"/>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DE50A82B-3B75-4C72-9D6B-355800DDD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9390-31BF-4F8D-AB8D-60BC633B9B9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9503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B63F-7A40-40CE-BD7A-DA4D9ADBA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2502C-1508-49AB-8BB6-BDB3FA030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911CB-E89B-4662-A43B-C9C02DB76A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08058-699B-44D3-BE3E-04B08581D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E7E86-2990-4FD6-9DF5-A54EE4932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662F1-EB35-446B-B330-6AC6C7E0CA74}"/>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8" name="Footer Placeholder 7">
            <a:extLst>
              <a:ext uri="{FF2B5EF4-FFF2-40B4-BE49-F238E27FC236}">
                <a16:creationId xmlns:a16="http://schemas.microsoft.com/office/drawing/2014/main" id="{963AFB5C-D363-4445-94C5-56AD0B03F0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69F23-49DE-4E6B-8B39-F33D5831C726}"/>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16658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549D-D50C-4351-B1EF-8CA792C35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D79C3-FD17-49D7-BD4F-AA542B73521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4" name="Footer Placeholder 3">
            <a:extLst>
              <a:ext uri="{FF2B5EF4-FFF2-40B4-BE49-F238E27FC236}">
                <a16:creationId xmlns:a16="http://schemas.microsoft.com/office/drawing/2014/main" id="{0D54A61D-DC6C-4632-8896-AB26C97CD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2D524-0A86-43D5-8525-F70B21F14DC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28932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B562-C919-484E-A15B-FA3A6BBF76C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3" name="Footer Placeholder 2">
            <a:extLst>
              <a:ext uri="{FF2B5EF4-FFF2-40B4-BE49-F238E27FC236}">
                <a16:creationId xmlns:a16="http://schemas.microsoft.com/office/drawing/2014/main" id="{91DA11EC-FDC2-4B3C-A535-6AB8A16D0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2A978-EC78-4786-ABBA-88F02AD996BB}"/>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48029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E4E2-F0C1-4003-A43E-FECB26FD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546754-5C02-4B88-900D-9AB0B44C8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79F9D-73E9-47EC-B8C2-3DA24189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A2F7A-B96F-454C-A6D9-179D8FF17AC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E0F0C19F-2773-4FE5-94DE-ACC18646D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9D9F-A6DC-4473-A4D7-E233856B914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4142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7A-C478-4411-9DDC-816B0B1BF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B255D-39D4-42A4-A59D-4F624B22A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10869-53EA-47CD-8EBD-4C596EF18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99BB-07CF-42F8-B1FD-19DC0C7B6D7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64D651C9-2B47-4814-9268-F32C6D662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B367B-DE04-47BA-80AE-285410A58E32}"/>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04666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D7521-63B2-4CA4-992B-A2221FD56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FEB85-5B5C-46DF-9D62-7889ED9D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140C-2267-4FA1-842E-4CB81E2CD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A083304B-9466-47B7-98DA-38B9B932C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5617E-0B6D-4989-BE06-9D811F8D0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A87F-E4E1-4AC7-B769-C9A0801296C8}" type="slidenum">
              <a:rPr lang="en-US" smtClean="0"/>
              <a:t>‹#›</a:t>
            </a:fld>
            <a:endParaRPr lang="en-US"/>
          </a:p>
        </p:txBody>
      </p:sp>
    </p:spTree>
    <p:extLst>
      <p:ext uri="{BB962C8B-B14F-4D97-AF65-F5344CB8AC3E}">
        <p14:creationId xmlns:p14="http://schemas.microsoft.com/office/powerpoint/2010/main" val="26588295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flickr.com/photos/gea79on/7689043636" TargetMode="External"/><Relationship Id="rId7" Type="http://schemas.openxmlformats.org/officeDocument/2006/relationships/hyperlink" Target="https://www.mediafactory.org.au/yee-nok-chan/2017/05/24/sound-always-being-my-thing-vol-2/" TargetMode="Externa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travelredlineboston.blogspot.com/" TargetMode="External"/><Relationship Id="rId4" Type="http://schemas.openxmlformats.org/officeDocument/2006/relationships/image" Target="../media/image13.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sanddata.maps.arcgis.com/apps/opsdashboard/index.html#/bda7594740fd40299423467b48e9ecf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hyperlink" Target="https://www.who.int/health-topics/coronaviru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94B9F-73D1-4052-A6C4-E8BD22DAAC7D}"/>
              </a:ext>
            </a:extLst>
          </p:cNvPr>
          <p:cNvSpPr>
            <a:spLocks noGrp="1"/>
          </p:cNvSpPr>
          <p:nvPr>
            <p:ph type="ctrTitle"/>
          </p:nvPr>
        </p:nvSpPr>
        <p:spPr>
          <a:xfrm>
            <a:off x="674237" y="914400"/>
            <a:ext cx="3657600" cy="2887579"/>
          </a:xfrm>
        </p:spPr>
        <p:txBody>
          <a:bodyPr>
            <a:normAutofit/>
          </a:bodyPr>
          <a:lstStyle/>
          <a:p>
            <a:r>
              <a:rPr lang="en-US" sz="4800" b="1" dirty="0">
                <a:solidFill>
                  <a:srgbClr val="FFFFFF"/>
                </a:solidFill>
                <a:latin typeface="Abadi" panose="020B0604020104020204" pitchFamily="34" charset="0"/>
              </a:rPr>
              <a:t>Coronavirus ou COVID-19</a:t>
            </a:r>
          </a:p>
        </p:txBody>
      </p:sp>
      <p:sp>
        <p:nvSpPr>
          <p:cNvPr id="3" name="Subtitle 2">
            <a:extLst>
              <a:ext uri="{FF2B5EF4-FFF2-40B4-BE49-F238E27FC236}">
                <a16:creationId xmlns:a16="http://schemas.microsoft.com/office/drawing/2014/main" id="{E7393C3F-B18F-4097-9611-E731F4555CBD}"/>
              </a:ext>
            </a:extLst>
          </p:cNvPr>
          <p:cNvSpPr>
            <a:spLocks noGrp="1"/>
          </p:cNvSpPr>
          <p:nvPr>
            <p:ph type="subTitle" idx="1"/>
          </p:nvPr>
        </p:nvSpPr>
        <p:spPr>
          <a:xfrm>
            <a:off x="674237" y="4170501"/>
            <a:ext cx="3657600" cy="1525597"/>
          </a:xfrm>
        </p:spPr>
        <p:txBody>
          <a:bodyPr>
            <a:normAutofit/>
          </a:bodyPr>
          <a:lstStyle/>
          <a:p>
            <a:r>
              <a:rPr lang="en-US" sz="2000">
                <a:solidFill>
                  <a:srgbClr val="FFFFFF"/>
                </a:solidFill>
              </a:rPr>
              <a:t>General Board of Global Ministries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A8C9A3-BD26-4DA3-B700-3C1ED5F36A4D}"/>
              </a:ext>
            </a:extLst>
          </p:cNvPr>
          <p:cNvPicPr>
            <a:picLocks noChangeAspect="1"/>
          </p:cNvPicPr>
          <p:nvPr/>
        </p:nvPicPr>
        <p:blipFill>
          <a:blip r:embed="rId2"/>
          <a:stretch>
            <a:fillRect/>
          </a:stretch>
        </p:blipFill>
        <p:spPr>
          <a:xfrm>
            <a:off x="5153822" y="2256986"/>
            <a:ext cx="6553545" cy="2351969"/>
          </a:xfrm>
          <a:prstGeom prst="rect">
            <a:avLst/>
          </a:prstGeom>
        </p:spPr>
      </p:pic>
    </p:spTree>
    <p:extLst>
      <p:ext uri="{BB962C8B-B14F-4D97-AF65-F5344CB8AC3E}">
        <p14:creationId xmlns:p14="http://schemas.microsoft.com/office/powerpoint/2010/main" val="173470638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0F56-83D7-4788-9BB0-DA7856A474CC}"/>
              </a:ext>
            </a:extLst>
          </p:cNvPr>
          <p:cNvSpPr>
            <a:spLocks noGrp="1"/>
          </p:cNvSpPr>
          <p:nvPr>
            <p:ph type="title"/>
          </p:nvPr>
        </p:nvSpPr>
        <p:spPr/>
        <p:txBody>
          <a:bodyPr>
            <a:normAutofit/>
          </a:bodyPr>
          <a:lstStyle/>
          <a:p>
            <a:r>
              <a:rPr lang="fr-FR" b="1" dirty="0">
                <a:solidFill>
                  <a:schemeClr val="bg1"/>
                </a:solidFill>
                <a:latin typeface="+mn-lt"/>
                <a:cs typeface="Aharoni" panose="02010803020104030203" pitchFamily="2" charset="-79"/>
              </a:rPr>
              <a:t>Prévention et contrôle des infections (PCI)</a:t>
            </a:r>
            <a:endParaRPr lang="en-US" b="1" dirty="0">
              <a:solidFill>
                <a:schemeClr val="bg1"/>
              </a:solidFill>
              <a:latin typeface="+mn-lt"/>
              <a:cs typeface="Aharoni" panose="02010803020104030203" pitchFamily="2" charset="-79"/>
            </a:endParaRPr>
          </a:p>
        </p:txBody>
      </p:sp>
      <p:sp>
        <p:nvSpPr>
          <p:cNvPr id="3" name="Text Placeholder 2">
            <a:extLst>
              <a:ext uri="{FF2B5EF4-FFF2-40B4-BE49-F238E27FC236}">
                <a16:creationId xmlns:a16="http://schemas.microsoft.com/office/drawing/2014/main" id="{153B0508-B16D-4558-92F2-29AFDDCA0472}"/>
              </a:ext>
            </a:extLst>
          </p:cNvPr>
          <p:cNvSpPr>
            <a:spLocks noGrp="1"/>
          </p:cNvSpPr>
          <p:nvPr>
            <p:ph type="body" idx="1"/>
          </p:nvPr>
        </p:nvSpPr>
        <p:spPr/>
        <p:txBody>
          <a:bodyPr>
            <a:normAutofit fontScale="25000" lnSpcReduction="20000"/>
          </a:bodyPr>
          <a:lstStyle/>
          <a:p>
            <a:pPr algn="ctr"/>
            <a:r>
              <a:rPr lang="fr-FR" sz="9600" dirty="0"/>
              <a:t>Sans casser la chaîne de transmission</a:t>
            </a:r>
          </a:p>
          <a:p>
            <a:pPr algn="ctr"/>
            <a:r>
              <a:rPr lang="fr-FR" dirty="0"/>
              <a:t>
</a:t>
            </a:r>
            <a:endParaRPr lang="en-US" dirty="0"/>
          </a:p>
        </p:txBody>
      </p:sp>
      <p:pic>
        <p:nvPicPr>
          <p:cNvPr id="49" name="Content Placeholder 48">
            <a:extLst>
              <a:ext uri="{FF2B5EF4-FFF2-40B4-BE49-F238E27FC236}">
                <a16:creationId xmlns:a16="http://schemas.microsoft.com/office/drawing/2014/main" id="{57AABC03-4319-4A26-B5C4-DC64BA411A0C}"/>
              </a:ext>
            </a:extLst>
          </p:cNvPr>
          <p:cNvPicPr>
            <a:picLocks noGrp="1" noChangeAspect="1"/>
          </p:cNvPicPr>
          <p:nvPr>
            <p:ph sz="half" idx="2"/>
          </p:nvPr>
        </p:nvPicPr>
        <p:blipFill rotWithShape="1">
          <a:blip r:embed="rId2"/>
          <a:srcRect r="868"/>
          <a:stretch/>
        </p:blipFill>
        <p:spPr>
          <a:xfrm>
            <a:off x="893219" y="2472782"/>
            <a:ext cx="4964656" cy="3716881"/>
          </a:xfrm>
          <a:prstGeom prst="rect">
            <a:avLst/>
          </a:prstGeom>
        </p:spPr>
      </p:pic>
      <p:sp>
        <p:nvSpPr>
          <p:cNvPr id="5" name="Text Placeholder 4">
            <a:extLst>
              <a:ext uri="{FF2B5EF4-FFF2-40B4-BE49-F238E27FC236}">
                <a16:creationId xmlns:a16="http://schemas.microsoft.com/office/drawing/2014/main" id="{943F6B94-04B1-4C3C-BADF-E6E45A05CAF8}"/>
              </a:ext>
            </a:extLst>
          </p:cNvPr>
          <p:cNvSpPr>
            <a:spLocks noGrp="1"/>
          </p:cNvSpPr>
          <p:nvPr>
            <p:ph type="body" sz="quarter" idx="3"/>
          </p:nvPr>
        </p:nvSpPr>
        <p:spPr>
          <a:xfrm>
            <a:off x="6194427" y="2043113"/>
            <a:ext cx="5183188" cy="461962"/>
          </a:xfrm>
        </p:spPr>
        <p:txBody>
          <a:bodyPr>
            <a:normAutofit fontScale="25000" lnSpcReduction="20000"/>
          </a:bodyPr>
          <a:lstStyle/>
          <a:p>
            <a:pPr algn="ctr"/>
            <a:r>
              <a:rPr lang="fr-FR" sz="9600" dirty="0"/>
              <a:t>Avec la rupture de la chaîne de transmission</a:t>
            </a:r>
            <a:r>
              <a:rPr lang="fr-FR" dirty="0"/>
              <a:t>
</a:t>
            </a:r>
            <a:endParaRPr lang="en-US" dirty="0"/>
          </a:p>
        </p:txBody>
      </p:sp>
      <p:pic>
        <p:nvPicPr>
          <p:cNvPr id="50" name="Content Placeholder 49">
            <a:extLst>
              <a:ext uri="{FF2B5EF4-FFF2-40B4-BE49-F238E27FC236}">
                <a16:creationId xmlns:a16="http://schemas.microsoft.com/office/drawing/2014/main" id="{27F91D07-92FE-4EA6-8268-14E7436D32E9}"/>
              </a:ext>
            </a:extLst>
          </p:cNvPr>
          <p:cNvPicPr>
            <a:picLocks noGrp="1"/>
          </p:cNvPicPr>
          <p:nvPr>
            <p:ph sz="quarter" idx="4"/>
          </p:nvPr>
        </p:nvPicPr>
        <p:blipFill rotWithShape="1">
          <a:blip r:embed="rId3"/>
          <a:srcRect l="16828" t="21712" r="54885" b="17854"/>
          <a:stretch/>
        </p:blipFill>
        <p:spPr bwMode="auto">
          <a:xfrm>
            <a:off x="6274613" y="2505075"/>
            <a:ext cx="4964656" cy="36845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4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Arrêter la transmission COVID-19
</a:t>
            </a:r>
            <a:endParaRPr lang="en-US" b="1"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99136363"/>
              </p:ext>
            </p:extLst>
          </p:nvPr>
        </p:nvGraphicFramePr>
        <p:xfrm>
          <a:off x="2362200"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67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80CD-1794-48BE-9137-6E911C028B99}"/>
              </a:ext>
            </a:extLst>
          </p:cNvPr>
          <p:cNvSpPr>
            <a:spLocks noGrp="1"/>
          </p:cNvSpPr>
          <p:nvPr>
            <p:ph type="title"/>
          </p:nvPr>
        </p:nvSpPr>
        <p:spPr>
          <a:xfrm>
            <a:off x="1066800" y="411726"/>
            <a:ext cx="10515600" cy="1325563"/>
          </a:xfrm>
        </p:spPr>
        <p:txBody>
          <a:bodyPr/>
          <a:lstStyle/>
          <a:p>
            <a:r>
              <a:rPr lang="fr-FR" b="1">
                <a:solidFill>
                  <a:schemeClr val="bg1"/>
                </a:solidFill>
                <a:latin typeface="+mn-lt"/>
                <a:cs typeface="Aharoni" panose="02010803020104030203" pitchFamily="2" charset="-79"/>
              </a:rPr>
              <a:t>Mesures de prévention de base
</a:t>
            </a:r>
            <a:endParaRPr lang="en-US" b="1" dirty="0">
              <a:solidFill>
                <a:schemeClr val="bg1"/>
              </a:solidFill>
              <a:latin typeface="+mn-lt"/>
              <a:cs typeface="Aharoni" panose="02010803020104030203" pitchFamily="2" charset="-79"/>
            </a:endParaRPr>
          </a:p>
        </p:txBody>
      </p:sp>
      <p:sp>
        <p:nvSpPr>
          <p:cNvPr id="5" name="Content Placeholder 4">
            <a:extLst>
              <a:ext uri="{FF2B5EF4-FFF2-40B4-BE49-F238E27FC236}">
                <a16:creationId xmlns:a16="http://schemas.microsoft.com/office/drawing/2014/main" id="{73C29867-A23F-4E99-BB2D-012BCA9B72A3}"/>
              </a:ext>
            </a:extLst>
          </p:cNvPr>
          <p:cNvSpPr>
            <a:spLocks noGrp="1"/>
          </p:cNvSpPr>
          <p:nvPr>
            <p:ph sz="half" idx="1"/>
          </p:nvPr>
        </p:nvSpPr>
        <p:spPr>
          <a:xfrm>
            <a:off x="914400" y="1814097"/>
            <a:ext cx="3515374" cy="4351338"/>
          </a:xfrm>
        </p:spPr>
        <p:txBody>
          <a:bodyPr>
            <a:normAutofit lnSpcReduction="10000"/>
          </a:bodyPr>
          <a:lstStyle/>
          <a:p>
            <a:endParaRPr lang="fr-FR" dirty="0"/>
          </a:p>
          <a:p>
            <a:r>
              <a:rPr lang="fr-FR" dirty="0"/>
              <a:t>Hygiène des mains</a:t>
            </a:r>
          </a:p>
          <a:p>
            <a:endParaRPr lang="fr-FR" dirty="0"/>
          </a:p>
          <a:p>
            <a:endParaRPr lang="fr-FR" dirty="0"/>
          </a:p>
          <a:p>
            <a:r>
              <a:rPr lang="fr-FR" dirty="0"/>
              <a:t>Travailleurs de la santé portant un équipement de protection individuelle (EPI) approprié</a:t>
            </a:r>
            <a:endParaRPr lang="en-US" dirty="0"/>
          </a:p>
        </p:txBody>
      </p:sp>
      <p:sp>
        <p:nvSpPr>
          <p:cNvPr id="3" name="Content Placeholder 2">
            <a:extLst>
              <a:ext uri="{FF2B5EF4-FFF2-40B4-BE49-F238E27FC236}">
                <a16:creationId xmlns:a16="http://schemas.microsoft.com/office/drawing/2014/main" id="{EA8AE8C7-0F3C-4E21-A5F5-7CD6EA930466}"/>
              </a:ext>
            </a:extLst>
          </p:cNvPr>
          <p:cNvSpPr>
            <a:spLocks noGrp="1"/>
          </p:cNvSpPr>
          <p:nvPr>
            <p:ph sz="half" idx="2"/>
          </p:nvPr>
        </p:nvSpPr>
        <p:spPr>
          <a:xfrm>
            <a:off x="6096000" y="1814097"/>
            <a:ext cx="4178791" cy="4362866"/>
          </a:xfrm>
        </p:spPr>
        <p:txBody>
          <a:bodyPr>
            <a:normAutofit lnSpcReduction="10000"/>
          </a:bodyPr>
          <a:lstStyle/>
          <a:p>
            <a:endParaRPr lang="en-US" dirty="0"/>
          </a:p>
          <a:p>
            <a:r>
              <a:rPr lang="fr-FR" dirty="0"/>
              <a:t>Nettoyage</a:t>
            </a:r>
          </a:p>
          <a:p>
            <a:endParaRPr lang="fr-FR" dirty="0"/>
          </a:p>
          <a:p>
            <a:pPr marL="0" indent="0">
              <a:buNone/>
            </a:pPr>
            <a:endParaRPr lang="fr-FR" dirty="0"/>
          </a:p>
          <a:p>
            <a:r>
              <a:rPr lang="fr-FR" dirty="0"/>
              <a:t> Isolement Physique</a:t>
            </a:r>
          </a:p>
          <a:p>
            <a:endParaRPr lang="fr-FR" dirty="0"/>
          </a:p>
          <a:p>
            <a:endParaRPr lang="fr-FR" dirty="0"/>
          </a:p>
          <a:p>
            <a:r>
              <a:rPr lang="fr-FR" dirty="0"/>
              <a:t>Hygiène respiratoire </a:t>
            </a:r>
            <a:endParaRPr lang="en-US" dirty="0"/>
          </a:p>
          <a:p>
            <a:endParaRPr lang="en-US" dirty="0"/>
          </a:p>
          <a:p>
            <a:endParaRPr lang="en-US" dirty="0"/>
          </a:p>
          <a:p>
            <a:endParaRPr lang="en-US" dirty="0"/>
          </a:p>
        </p:txBody>
      </p:sp>
      <p:pic>
        <p:nvPicPr>
          <p:cNvPr id="9" name="Picture 8" descr="A close up of a logo&#10;&#10;Description automatically generated">
            <a:extLst>
              <a:ext uri="{FF2B5EF4-FFF2-40B4-BE49-F238E27FC236}">
                <a16:creationId xmlns:a16="http://schemas.microsoft.com/office/drawing/2014/main" id="{26BD7B24-4A33-4D1D-995A-ED3AAE3520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11949" y="1843479"/>
            <a:ext cx="1762484" cy="141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close up of a mans face&#10;&#10;Description automatically generated">
            <a:extLst>
              <a:ext uri="{FF2B5EF4-FFF2-40B4-BE49-F238E27FC236}">
                <a16:creationId xmlns:a16="http://schemas.microsoft.com/office/drawing/2014/main" id="{F6F49925-3BE7-41F5-8EC2-C15F9E0A3D4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88066" y="4764794"/>
            <a:ext cx="1416583" cy="1643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picture containing clock&#10;&#10;Description automatically generated">
            <a:extLst>
              <a:ext uri="{FF2B5EF4-FFF2-40B4-BE49-F238E27FC236}">
                <a16:creationId xmlns:a16="http://schemas.microsoft.com/office/drawing/2014/main" id="{F67D2C6A-7BD2-433A-84D8-3573C9A6729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8604"/>
          <a:stretch/>
        </p:blipFill>
        <p:spPr>
          <a:xfrm>
            <a:off x="9758636" y="3142339"/>
            <a:ext cx="1762485" cy="1340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close up of a device&#10;&#10;Description automatically generated">
            <a:extLst>
              <a:ext uri="{FF2B5EF4-FFF2-40B4-BE49-F238E27FC236}">
                <a16:creationId xmlns:a16="http://schemas.microsoft.com/office/drawing/2014/main" id="{C786134F-10E6-4EB4-8D04-21B477499248}"/>
              </a:ext>
            </a:extLst>
          </p:cNvPr>
          <p:cNvPicPr>
            <a:picLocks noChangeAspect="1"/>
          </p:cNvPicPr>
          <p:nvPr/>
        </p:nvPicPr>
        <p:blipFill rotWithShape="1">
          <a:blip r:embed="rId8">
            <a:extLst>
              <a:ext uri="{28A0092B-C50C-407E-A947-70E740481C1C}">
                <a14:useLocalDpi xmlns:a14="http://schemas.microsoft.com/office/drawing/2010/main" val="0"/>
              </a:ext>
            </a:extLst>
          </a:blip>
          <a:srcRect r="45915"/>
          <a:stretch/>
        </p:blipFill>
        <p:spPr>
          <a:xfrm>
            <a:off x="4213389" y="3700374"/>
            <a:ext cx="1214552" cy="1886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icture containing mug&#10;&#10;Description automatically generated">
            <a:extLst>
              <a:ext uri="{FF2B5EF4-FFF2-40B4-BE49-F238E27FC236}">
                <a16:creationId xmlns:a16="http://schemas.microsoft.com/office/drawing/2014/main" id="{ABF439A0-FD8A-473D-9903-546546FCD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5395" y="1546745"/>
            <a:ext cx="1359221" cy="1622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902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dirty="0">
                <a:solidFill>
                  <a:srgbClr val="080808"/>
                </a:solidFill>
                <a:latin typeface="+mj-lt"/>
                <a:ea typeface="+mj-ea"/>
                <a:cs typeface="+mj-cs"/>
              </a:rPr>
              <a:t>Hygiène des mains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927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3ABF-C83C-4275-81BF-A7064B621A4E}"/>
              </a:ext>
            </a:extLst>
          </p:cNvPr>
          <p:cNvSpPr>
            <a:spLocks noGrp="1"/>
          </p:cNvSpPr>
          <p:nvPr>
            <p:ph type="title"/>
          </p:nvPr>
        </p:nvSpPr>
        <p:spPr>
          <a:xfrm>
            <a:off x="1075384" y="450025"/>
            <a:ext cx="10515600" cy="1325563"/>
          </a:xfrm>
        </p:spPr>
        <p:txBody>
          <a:bodyPr/>
          <a:lstStyle/>
          <a:p>
            <a:r>
              <a:rPr lang="en-US" b="1" dirty="0">
                <a:solidFill>
                  <a:schemeClr val="bg1"/>
                </a:solidFill>
                <a:latin typeface="+mn-lt"/>
                <a:cs typeface="Aharoni" panose="02010803020104030203" pitchFamily="2" charset="-79"/>
              </a:rPr>
              <a:t>Nettoyez souvent vos mains...
</a:t>
            </a:r>
          </a:p>
        </p:txBody>
      </p:sp>
      <p:sp>
        <p:nvSpPr>
          <p:cNvPr id="3" name="Content Placeholder 2">
            <a:extLst>
              <a:ext uri="{FF2B5EF4-FFF2-40B4-BE49-F238E27FC236}">
                <a16:creationId xmlns:a16="http://schemas.microsoft.com/office/drawing/2014/main" id="{FF319AEB-CEF7-46AF-BEBE-7A5A01B0D3B7}"/>
              </a:ext>
            </a:extLst>
          </p:cNvPr>
          <p:cNvSpPr>
            <a:spLocks noGrp="1"/>
          </p:cNvSpPr>
          <p:nvPr>
            <p:ph sz="half" idx="1"/>
          </p:nvPr>
        </p:nvSpPr>
        <p:spPr>
          <a:xfrm>
            <a:off x="838200" y="1825625"/>
            <a:ext cx="6358974" cy="4351338"/>
          </a:xfrm>
        </p:spPr>
        <p:txBody>
          <a:bodyPr>
            <a:normAutofit fontScale="92500" lnSpcReduction="10000"/>
          </a:bodyPr>
          <a:lstStyle/>
          <a:p>
            <a:r>
              <a:rPr lang="fr-FR" sz="3200" dirty="0"/>
              <a:t>Lorsque vos mains sont visiblement sales : </a:t>
            </a:r>
          </a:p>
          <a:p>
            <a:pPr lvl="1">
              <a:buFont typeface="Wingdings" panose="05000000000000000000" pitchFamily="2" charset="2"/>
              <a:buChar char="§"/>
            </a:pPr>
            <a:r>
              <a:rPr lang="fr-FR" sz="2800" dirty="0"/>
              <a:t>Utiliser du savon et de l’eau</a:t>
            </a:r>
          </a:p>
          <a:p>
            <a:pPr marL="0" indent="0">
              <a:buNone/>
            </a:pPr>
            <a:endParaRPr lang="fr-FR" sz="3200" dirty="0"/>
          </a:p>
          <a:p>
            <a:r>
              <a:rPr lang="fr-FR" sz="3200" dirty="0"/>
              <a:t>Lorsque vos mains ne sont pas visiblement souillées : </a:t>
            </a:r>
          </a:p>
          <a:p>
            <a:pPr lvl="1">
              <a:buFont typeface="Wingdings" panose="05000000000000000000" pitchFamily="2" charset="2"/>
              <a:buChar char="§"/>
            </a:pPr>
            <a:r>
              <a:rPr lang="fr-FR" sz="2800" dirty="0"/>
              <a:t>Utilisez un frottement à base d’alcool (désinfectant pour les mains)</a:t>
            </a:r>
          </a:p>
          <a:p>
            <a:pPr marL="457200" lvl="1" indent="0">
              <a:buNone/>
            </a:pPr>
            <a:r>
              <a:rPr lang="fr-FR" sz="2800" dirty="0"/>
              <a:t>Ou</a:t>
            </a:r>
          </a:p>
          <a:p>
            <a:pPr lvl="1">
              <a:buFont typeface="Wingdings" panose="05000000000000000000" pitchFamily="2" charset="2"/>
              <a:buChar char="§"/>
            </a:pPr>
            <a:r>
              <a:rPr lang="fr-FR" sz="2800" dirty="0"/>
              <a:t>Savon et eau</a:t>
            </a:r>
            <a:endParaRPr lang="en-US" dirty="0"/>
          </a:p>
          <a:p>
            <a:pPr marL="457200" lvl="1" indent="0" algn="ctr">
              <a:buNone/>
            </a:pPr>
            <a:endParaRPr lang="en-US" sz="3300" dirty="0">
              <a:solidFill>
                <a:schemeClr val="bg1"/>
              </a:solidFill>
            </a:endParaRPr>
          </a:p>
        </p:txBody>
      </p:sp>
      <p:pic>
        <p:nvPicPr>
          <p:cNvPr id="4" name="Picture 3">
            <a:extLst>
              <a:ext uri="{FF2B5EF4-FFF2-40B4-BE49-F238E27FC236}">
                <a16:creationId xmlns:a16="http://schemas.microsoft.com/office/drawing/2014/main" id="{9F80C517-D4B5-4A7E-9811-07C38258C3B7}"/>
              </a:ext>
            </a:extLst>
          </p:cNvPr>
          <p:cNvPicPr>
            <a:picLocks noChangeAspect="1"/>
          </p:cNvPicPr>
          <p:nvPr/>
        </p:nvPicPr>
        <p:blipFill>
          <a:blip r:embed="rId2"/>
          <a:stretch>
            <a:fillRect/>
          </a:stretch>
        </p:blipFill>
        <p:spPr>
          <a:xfrm>
            <a:off x="8178018" y="4242345"/>
            <a:ext cx="2858465" cy="2286773"/>
          </a:xfrm>
          <a:prstGeom prst="rect">
            <a:avLst/>
          </a:prstGeom>
        </p:spPr>
      </p:pic>
      <p:sp>
        <p:nvSpPr>
          <p:cNvPr id="7" name="TextBox 6">
            <a:extLst>
              <a:ext uri="{FF2B5EF4-FFF2-40B4-BE49-F238E27FC236}">
                <a16:creationId xmlns:a16="http://schemas.microsoft.com/office/drawing/2014/main" id="{25F97B54-CE36-462E-B836-196F4F38E596}"/>
              </a:ext>
            </a:extLst>
          </p:cNvPr>
          <p:cNvSpPr txBox="1"/>
          <p:nvPr/>
        </p:nvSpPr>
        <p:spPr>
          <a:xfrm>
            <a:off x="7197174" y="1472268"/>
            <a:ext cx="4393810" cy="3139321"/>
          </a:xfrm>
          <a:prstGeom prst="rect">
            <a:avLst/>
          </a:prstGeom>
          <a:noFill/>
        </p:spPr>
        <p:txBody>
          <a:bodyPr wrap="square" rtlCol="0">
            <a:spAutoFit/>
          </a:bodyPr>
          <a:lstStyle/>
          <a:p>
            <a:pPr lvl="1" algn="ctr"/>
            <a:r>
              <a:rPr lang="fr-FR" sz="3300" b="1" dirty="0">
                <a:solidFill>
                  <a:schemeClr val="bg1"/>
                </a:solidFill>
              </a:rPr>
              <a:t>Se laver les mains est le meilleur moyen d’empêcher la propagation de 
Infections!!
</a:t>
            </a:r>
            <a:endParaRPr lang="en-US" sz="3300" b="1" dirty="0">
              <a:solidFill>
                <a:schemeClr val="bg1"/>
              </a:solidFill>
            </a:endParaRPr>
          </a:p>
        </p:txBody>
      </p:sp>
    </p:spTree>
    <p:extLst>
      <p:ext uri="{BB962C8B-B14F-4D97-AF65-F5344CB8AC3E}">
        <p14:creationId xmlns:p14="http://schemas.microsoft.com/office/powerpoint/2010/main" val="323162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9AE9C30-1880-4BB7-AE71-5C75BFD6912A}"/>
              </a:ext>
            </a:extLst>
          </p:cNvPr>
          <p:cNvGraphicFramePr>
            <a:graphicFrameLocks noGrp="1"/>
          </p:cNvGraphicFramePr>
          <p:nvPr/>
        </p:nvGraphicFramePr>
        <p:xfrm>
          <a:off x="489457" y="975946"/>
          <a:ext cx="11046051" cy="5562025"/>
        </p:xfrm>
        <a:graphic>
          <a:graphicData uri="http://schemas.openxmlformats.org/drawingml/2006/table">
            <a:tbl>
              <a:tblPr firstRow="1" bandRow="1">
                <a:tableStyleId>{8A107856-5554-42FB-B03E-39F5DBC370BA}</a:tableStyleId>
              </a:tblPr>
              <a:tblGrid>
                <a:gridCol w="7019174">
                  <a:extLst>
                    <a:ext uri="{9D8B030D-6E8A-4147-A177-3AD203B41FA5}">
                      <a16:colId xmlns:a16="http://schemas.microsoft.com/office/drawing/2014/main" val="4003214481"/>
                    </a:ext>
                  </a:extLst>
                </a:gridCol>
                <a:gridCol w="1318846">
                  <a:extLst>
                    <a:ext uri="{9D8B030D-6E8A-4147-A177-3AD203B41FA5}">
                      <a16:colId xmlns:a16="http://schemas.microsoft.com/office/drawing/2014/main" val="784052065"/>
                    </a:ext>
                  </a:extLst>
                </a:gridCol>
                <a:gridCol w="1591408">
                  <a:extLst>
                    <a:ext uri="{9D8B030D-6E8A-4147-A177-3AD203B41FA5}">
                      <a16:colId xmlns:a16="http://schemas.microsoft.com/office/drawing/2014/main" val="417547520"/>
                    </a:ext>
                  </a:extLst>
                </a:gridCol>
                <a:gridCol w="1116623">
                  <a:extLst>
                    <a:ext uri="{9D8B030D-6E8A-4147-A177-3AD203B41FA5}">
                      <a16:colId xmlns:a16="http://schemas.microsoft.com/office/drawing/2014/main" val="2756687325"/>
                    </a:ext>
                  </a:extLst>
                </a:gridCol>
              </a:tblGrid>
              <a:tr h="816723">
                <a:tc>
                  <a:txBody>
                    <a:bodyPr/>
                    <a:lstStyle/>
                    <a:p>
                      <a:pPr marL="0" algn="l" defTabSz="914400" rtl="0" eaLnBrk="1" latinLnBrk="0" hangingPunct="1"/>
                      <a:r>
                        <a:rPr lang="fr-FR" sz="2400" b="1" kern="1200" dirty="0">
                          <a:solidFill>
                            <a:srgbClr val="002060"/>
                          </a:solidFill>
                          <a:latin typeface="Arial" panose="020B0604020202020204" pitchFamily="34" charset="0"/>
                          <a:ea typeface="+mn-ea"/>
                          <a:cs typeface="Arial" panose="020B0604020202020204" pitchFamily="34" charset="0"/>
                        </a:rPr>
                        <a:t>Quand devriez-vous vous laver les mains?</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Avant
</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Pendant 
</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Après
</a:t>
                      </a:r>
                    </a:p>
                  </a:txBody>
                  <a:tcPr/>
                </a:tc>
                <a:extLst>
                  <a:ext uri="{0D108BD9-81ED-4DB2-BD59-A6C34878D82A}">
                    <a16:rowId xmlns:a16="http://schemas.microsoft.com/office/drawing/2014/main" val="2102807113"/>
                  </a:ext>
                </a:extLst>
              </a:tr>
              <a:tr h="481677">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Preparation des aliments</a:t>
                      </a:r>
                    </a:p>
                  </a:txBody>
                  <a:tcPr/>
                </a:tc>
                <a:tc>
                  <a:txBody>
                    <a:bodyPr/>
                    <a:lstStyle/>
                    <a:p>
                      <a:pPr algn="ct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684253984"/>
                  </a:ext>
                </a:extLst>
              </a:tr>
              <a:tr h="492730">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Manger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433600330"/>
                  </a:ext>
                </a:extLst>
              </a:tr>
              <a:tr h="453735">
                <a:tc>
                  <a:txBody>
                    <a:bodyPr/>
                    <a:lstStyle/>
                    <a:p>
                      <a:pPr marL="0" algn="l" defTabSz="914400" rtl="0" eaLnBrk="1" latinLnBrk="0" hangingPunct="1"/>
                      <a:r>
                        <a:rPr lang="fr-FR" sz="2400" b="1" kern="1200" dirty="0">
                          <a:solidFill>
                            <a:srgbClr val="002060"/>
                          </a:solidFill>
                          <a:latin typeface="Arial" panose="020B0604020202020204" pitchFamily="34" charset="0"/>
                          <a:ea typeface="+mn-ea"/>
                          <a:cs typeface="Arial" panose="020B0604020202020204" pitchFamily="34" charset="0"/>
                        </a:rPr>
                        <a:t>Nez soufflant, toux et éternuements</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27511295"/>
                  </a:ext>
                </a:extLst>
              </a:tr>
              <a:tr h="453735">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Prendre soin de </a:t>
                      </a:r>
                      <a:r>
                        <a:rPr lang="en-US" sz="2400" b="1" kern="1200" dirty="0" err="1">
                          <a:solidFill>
                            <a:srgbClr val="002060"/>
                          </a:solidFill>
                          <a:latin typeface="Arial" panose="020B0604020202020204" pitchFamily="34" charset="0"/>
                          <a:ea typeface="+mn-ea"/>
                          <a:cs typeface="Arial" panose="020B0604020202020204" pitchFamily="34" charset="0"/>
                        </a:rPr>
                        <a:t>quelqu’un</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23867260"/>
                  </a:ext>
                </a:extLst>
              </a:tr>
              <a:tr h="816723">
                <a:tc>
                  <a:txBody>
                    <a:bodyPr/>
                    <a:lstStyle/>
                    <a:p>
                      <a:pPr marL="0" algn="l" defTabSz="914400" rtl="0" eaLnBrk="1" latinLnBrk="0" hangingPunct="1"/>
                      <a:r>
                        <a:rPr lang="fr-FR" sz="2400" b="1" kern="1200" dirty="0">
                          <a:solidFill>
                            <a:srgbClr val="002060"/>
                          </a:solidFill>
                          <a:latin typeface="Arial" panose="020B0604020202020204" pitchFamily="34" charset="0"/>
                          <a:ea typeface="+mn-ea"/>
                          <a:cs typeface="Arial" panose="020B0604020202020204" pitchFamily="34" charset="0"/>
                        </a:rPr>
                        <a:t>Toucher les animaux, nourrir les animaux, les déchets animaux</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802754332"/>
                  </a:ext>
                </a:extLst>
              </a:tr>
              <a:tr h="484586">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Toucher les </a:t>
                      </a:r>
                      <a:r>
                        <a:rPr lang="en-US" sz="2400" b="1" kern="1200" dirty="0" err="1">
                          <a:solidFill>
                            <a:srgbClr val="002060"/>
                          </a:solidFill>
                          <a:latin typeface="Arial" panose="020B0604020202020204" pitchFamily="34" charset="0"/>
                          <a:ea typeface="+mn-ea"/>
                          <a:cs typeface="Arial" panose="020B0604020202020204" pitchFamily="34" charset="0"/>
                        </a:rPr>
                        <a:t>ordures</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325907294"/>
                  </a:ext>
                </a:extLst>
              </a:tr>
              <a:tr h="500872">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Utilisation des toilettes</a:t>
                      </a: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999588503"/>
                  </a:ext>
                </a:extLst>
              </a:tr>
              <a:tr h="453735">
                <a:tc>
                  <a:txBody>
                    <a:bodyPr/>
                    <a:lstStyle/>
                    <a:p>
                      <a:pPr marL="0" algn="l" defTabSz="914400" rtl="0" eaLnBrk="1" latinLnBrk="0" hangingPunct="1"/>
                      <a:r>
                        <a:rPr lang="en-US" sz="2400" b="1" kern="1200" dirty="0">
                          <a:solidFill>
                            <a:srgbClr val="002060"/>
                          </a:solidFill>
                          <a:latin typeface="Arial" panose="020B0604020202020204" pitchFamily="34" charset="0"/>
                          <a:ea typeface="+mn-ea"/>
                          <a:cs typeface="Arial" panose="020B0604020202020204" pitchFamily="34" charset="0"/>
                        </a:rPr>
                        <a:t>Toucher de </a:t>
                      </a:r>
                      <a:r>
                        <a:rPr lang="en-US" sz="2400" b="1" kern="1200" dirty="0" err="1">
                          <a:solidFill>
                            <a:srgbClr val="002060"/>
                          </a:solidFill>
                          <a:latin typeface="Arial" panose="020B0604020202020204" pitchFamily="34" charset="0"/>
                          <a:ea typeface="+mn-ea"/>
                          <a:cs typeface="Arial" panose="020B0604020202020204" pitchFamily="34" charset="0"/>
                        </a:rPr>
                        <a:t>l’argent</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941492384"/>
                  </a:ext>
                </a:extLst>
              </a:tr>
              <a:tr h="584640">
                <a:tc>
                  <a:txBody>
                    <a:bodyPr/>
                    <a:lstStyle/>
                    <a:p>
                      <a:pPr marL="0" algn="l" defTabSz="914400" rtl="0" eaLnBrk="1" latinLnBrk="0" hangingPunct="1"/>
                      <a:r>
                        <a:rPr lang="fr-FR" sz="2400" b="1" kern="1200" dirty="0">
                          <a:solidFill>
                            <a:srgbClr val="002060"/>
                          </a:solidFill>
                          <a:latin typeface="Arial" panose="020B0604020202020204" pitchFamily="34" charset="0"/>
                          <a:ea typeface="+mn-ea"/>
                          <a:cs typeface="Arial" panose="020B0604020202020204" pitchFamily="34" charset="0"/>
                        </a:rPr>
                        <a:t>Toucher le visage et le nez</a:t>
                      </a:r>
                      <a:endParaRPr lang="en-US" sz="2400" b="1"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36658201"/>
                  </a:ext>
                </a:extLst>
              </a:tr>
            </a:tbl>
          </a:graphicData>
        </a:graphic>
      </p:graphicFrame>
      <p:sp>
        <p:nvSpPr>
          <p:cNvPr id="5" name="Title 4">
            <a:extLst>
              <a:ext uri="{FF2B5EF4-FFF2-40B4-BE49-F238E27FC236}">
                <a16:creationId xmlns:a16="http://schemas.microsoft.com/office/drawing/2014/main" id="{00984F00-C740-4263-9BD5-D66D990B468D}"/>
              </a:ext>
            </a:extLst>
          </p:cNvPr>
          <p:cNvSpPr>
            <a:spLocks noGrp="1"/>
          </p:cNvSpPr>
          <p:nvPr>
            <p:ph type="title"/>
          </p:nvPr>
        </p:nvSpPr>
        <p:spPr>
          <a:xfrm>
            <a:off x="833815" y="320029"/>
            <a:ext cx="9623596" cy="234195"/>
          </a:xfrm>
        </p:spPr>
        <p:txBody>
          <a:bodyPr>
            <a:normAutofit fontScale="90000"/>
          </a:bodyPr>
          <a:lstStyle/>
          <a:p>
            <a:br>
              <a:rPr lang="fr-FR" sz="4900" b="1" dirty="0">
                <a:solidFill>
                  <a:schemeClr val="bg1"/>
                </a:solidFill>
                <a:latin typeface="+mn-lt"/>
                <a:cs typeface="Aharoni" panose="02010803020104030203" pitchFamily="2" charset="-79"/>
              </a:rPr>
            </a:br>
            <a:r>
              <a:rPr lang="fr-FR" sz="4900" b="1" dirty="0">
                <a:solidFill>
                  <a:schemeClr val="bg1"/>
                </a:solidFill>
                <a:latin typeface="+mn-lt"/>
                <a:cs typeface="Aharoni" panose="02010803020104030203" pitchFamily="2" charset="-79"/>
              </a:rPr>
              <a:t>Quand</a:t>
            </a:r>
            <a:r>
              <a:rPr lang="fr-FR" b="1" dirty="0">
                <a:solidFill>
                  <a:schemeClr val="bg1"/>
                </a:solidFill>
              </a:rPr>
              <a:t> </a:t>
            </a:r>
            <a:r>
              <a:rPr lang="fr-FR" sz="4900" b="1" dirty="0">
                <a:solidFill>
                  <a:schemeClr val="bg1"/>
                </a:solidFill>
                <a:latin typeface="+mn-lt"/>
                <a:cs typeface="Aharoni" panose="02010803020104030203" pitchFamily="2" charset="-79"/>
              </a:rPr>
              <a:t>effectuer</a:t>
            </a:r>
            <a:r>
              <a:rPr lang="fr-FR" b="1" dirty="0">
                <a:solidFill>
                  <a:schemeClr val="bg1"/>
                </a:solidFill>
              </a:rPr>
              <a:t> </a:t>
            </a:r>
            <a:r>
              <a:rPr lang="fr-FR" sz="4900" b="1" dirty="0">
                <a:solidFill>
                  <a:schemeClr val="bg1"/>
                </a:solidFill>
                <a:latin typeface="+mn-lt"/>
                <a:cs typeface="Aharoni" panose="02010803020104030203" pitchFamily="2" charset="-79"/>
              </a:rPr>
              <a:t>l’hygiène</a:t>
            </a:r>
            <a:r>
              <a:rPr lang="fr-FR" b="1" dirty="0">
                <a:solidFill>
                  <a:schemeClr val="bg1"/>
                </a:solidFill>
              </a:rPr>
              <a:t> </a:t>
            </a:r>
            <a:r>
              <a:rPr lang="fr-FR" sz="4900" b="1" dirty="0">
                <a:solidFill>
                  <a:schemeClr val="bg1"/>
                </a:solidFill>
                <a:latin typeface="+mn-lt"/>
                <a:cs typeface="Aharoni" panose="02010803020104030203" pitchFamily="2" charset="-79"/>
              </a:rPr>
              <a:t>des</a:t>
            </a:r>
            <a:r>
              <a:rPr lang="fr-FR" b="1" dirty="0">
                <a:solidFill>
                  <a:schemeClr val="bg1"/>
                </a:solidFill>
              </a:rPr>
              <a:t> </a:t>
            </a:r>
            <a:r>
              <a:rPr lang="fr-FR" sz="4900" b="1" dirty="0">
                <a:solidFill>
                  <a:schemeClr val="bg1"/>
                </a:solidFill>
                <a:latin typeface="+mn-lt"/>
                <a:cs typeface="Aharoni" panose="02010803020104030203" pitchFamily="2" charset="-79"/>
              </a:rPr>
              <a:t>mains</a:t>
            </a:r>
            <a:r>
              <a:rPr lang="fr-FR" b="1" dirty="0">
                <a:solidFill>
                  <a:schemeClr val="bg1"/>
                </a:solidFill>
              </a:rPr>
              <a:t> ?</a:t>
            </a:r>
            <a:br>
              <a:rPr lang="fr-FR" b="1" dirty="0">
                <a:solidFill>
                  <a:schemeClr val="bg1"/>
                </a:solidFill>
              </a:rPr>
            </a:br>
            <a:endParaRPr lang="en-US" b="1" dirty="0">
              <a:solidFill>
                <a:schemeClr val="bg1"/>
              </a:solidFill>
            </a:endParaRPr>
          </a:p>
        </p:txBody>
      </p:sp>
    </p:spTree>
    <p:extLst>
      <p:ext uri="{BB962C8B-B14F-4D97-AF65-F5344CB8AC3E}">
        <p14:creationId xmlns:p14="http://schemas.microsoft.com/office/powerpoint/2010/main" val="3806558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984F00-C740-4263-9BD5-D66D990B468D}"/>
              </a:ext>
            </a:extLst>
          </p:cNvPr>
          <p:cNvSpPr>
            <a:spLocks noGrp="1"/>
          </p:cNvSpPr>
          <p:nvPr>
            <p:ph type="title"/>
          </p:nvPr>
        </p:nvSpPr>
        <p:spPr>
          <a:xfrm>
            <a:off x="833815" y="320029"/>
            <a:ext cx="9623596" cy="234195"/>
          </a:xfrm>
        </p:spPr>
        <p:txBody>
          <a:bodyPr>
            <a:normAutofit fontScale="90000"/>
          </a:bodyPr>
          <a:lstStyle/>
          <a:p>
            <a:br>
              <a:rPr lang="fr-FR" sz="4900" b="1" dirty="0">
                <a:solidFill>
                  <a:schemeClr val="bg1"/>
                </a:solidFill>
                <a:latin typeface="+mn-lt"/>
                <a:cs typeface="Aharoni" panose="02010803020104030203" pitchFamily="2" charset="-79"/>
              </a:rPr>
            </a:br>
            <a:r>
              <a:rPr lang="fr-FR" sz="4900" b="1" dirty="0">
                <a:solidFill>
                  <a:schemeClr val="bg1"/>
                </a:solidFill>
                <a:latin typeface="+mn-lt"/>
                <a:cs typeface="Aharoni" panose="02010803020104030203" pitchFamily="2" charset="-79"/>
              </a:rPr>
              <a:t>Quand</a:t>
            </a:r>
            <a:r>
              <a:rPr lang="fr-FR" b="1" dirty="0">
                <a:solidFill>
                  <a:schemeClr val="bg1"/>
                </a:solidFill>
              </a:rPr>
              <a:t> </a:t>
            </a:r>
            <a:r>
              <a:rPr lang="fr-FR" sz="4900" b="1" dirty="0">
                <a:solidFill>
                  <a:schemeClr val="bg1"/>
                </a:solidFill>
                <a:latin typeface="+mn-lt"/>
                <a:cs typeface="Aharoni" panose="02010803020104030203" pitchFamily="2" charset="-79"/>
              </a:rPr>
              <a:t>effectuer</a:t>
            </a:r>
            <a:r>
              <a:rPr lang="fr-FR" b="1" dirty="0">
                <a:solidFill>
                  <a:schemeClr val="bg1"/>
                </a:solidFill>
              </a:rPr>
              <a:t> </a:t>
            </a:r>
            <a:r>
              <a:rPr lang="fr-FR" sz="4900" b="1" dirty="0">
                <a:solidFill>
                  <a:schemeClr val="bg1"/>
                </a:solidFill>
                <a:latin typeface="+mn-lt"/>
                <a:cs typeface="Aharoni" panose="02010803020104030203" pitchFamily="2" charset="-79"/>
              </a:rPr>
              <a:t>l’hygiène</a:t>
            </a:r>
            <a:r>
              <a:rPr lang="fr-FR" b="1" dirty="0">
                <a:solidFill>
                  <a:schemeClr val="bg1"/>
                </a:solidFill>
              </a:rPr>
              <a:t> </a:t>
            </a:r>
            <a:r>
              <a:rPr lang="fr-FR" sz="4900" b="1" dirty="0">
                <a:solidFill>
                  <a:schemeClr val="bg1"/>
                </a:solidFill>
                <a:latin typeface="+mn-lt"/>
                <a:cs typeface="Aharoni" panose="02010803020104030203" pitchFamily="2" charset="-79"/>
              </a:rPr>
              <a:t>des</a:t>
            </a:r>
            <a:r>
              <a:rPr lang="fr-FR" b="1" dirty="0">
                <a:solidFill>
                  <a:schemeClr val="bg1"/>
                </a:solidFill>
              </a:rPr>
              <a:t> </a:t>
            </a:r>
            <a:r>
              <a:rPr lang="fr-FR" sz="4900" b="1" dirty="0">
                <a:solidFill>
                  <a:schemeClr val="bg1"/>
                </a:solidFill>
                <a:latin typeface="+mn-lt"/>
                <a:cs typeface="Aharoni" panose="02010803020104030203" pitchFamily="2" charset="-79"/>
              </a:rPr>
              <a:t>mains</a:t>
            </a:r>
            <a:r>
              <a:rPr lang="fr-FR" b="1" dirty="0">
                <a:solidFill>
                  <a:schemeClr val="bg1"/>
                </a:solidFill>
              </a:rPr>
              <a:t> ?</a:t>
            </a:r>
            <a:br>
              <a:rPr lang="fr-FR" b="1" dirty="0">
                <a:solidFill>
                  <a:schemeClr val="bg1"/>
                </a:solidFill>
              </a:rPr>
            </a:br>
            <a:endParaRPr lang="en-US" b="1" dirty="0">
              <a:solidFill>
                <a:schemeClr val="bg1"/>
              </a:solidFill>
            </a:endParaRPr>
          </a:p>
        </p:txBody>
      </p:sp>
      <p:pic>
        <p:nvPicPr>
          <p:cNvPr id="2" name="Picture 1">
            <a:extLst>
              <a:ext uri="{FF2B5EF4-FFF2-40B4-BE49-F238E27FC236}">
                <a16:creationId xmlns:a16="http://schemas.microsoft.com/office/drawing/2014/main" id="{03AF290C-B90C-4ACE-83C5-61A8267FAFB9}"/>
              </a:ext>
            </a:extLst>
          </p:cNvPr>
          <p:cNvPicPr>
            <a:picLocks noChangeAspect="1"/>
          </p:cNvPicPr>
          <p:nvPr/>
        </p:nvPicPr>
        <p:blipFill>
          <a:blip r:embed="rId2"/>
          <a:stretch>
            <a:fillRect/>
          </a:stretch>
        </p:blipFill>
        <p:spPr>
          <a:xfrm>
            <a:off x="489457" y="975946"/>
            <a:ext cx="11031983" cy="5779509"/>
          </a:xfrm>
          <a:prstGeom prst="rect">
            <a:avLst/>
          </a:prstGeom>
        </p:spPr>
      </p:pic>
    </p:spTree>
    <p:extLst>
      <p:ext uri="{BB962C8B-B14F-4D97-AF65-F5344CB8AC3E}">
        <p14:creationId xmlns:p14="http://schemas.microsoft.com/office/powerpoint/2010/main" val="409188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EC036-D2FE-411F-B396-558B7C2AC7CB}"/>
              </a:ext>
            </a:extLst>
          </p:cNvPr>
          <p:cNvSpPr>
            <a:spLocks noGrp="1"/>
          </p:cNvSpPr>
          <p:nvPr>
            <p:ph type="title"/>
          </p:nvPr>
        </p:nvSpPr>
        <p:spPr/>
        <p:txBody>
          <a:bodyPr>
            <a:normAutofit fontScale="90000"/>
          </a:bodyPr>
          <a:lstStyle/>
          <a:p>
            <a:br>
              <a:rPr lang="en-US" sz="4400"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Présentation GloGerm</a:t>
            </a:r>
            <a:br>
              <a:rPr lang="en-US" sz="4400" b="1" dirty="0">
                <a:solidFill>
                  <a:schemeClr val="bg1"/>
                </a:solidFill>
                <a:latin typeface="+mn-lt"/>
                <a:cs typeface="Aharoni" panose="02010803020104030203" pitchFamily="2" charset="-79"/>
              </a:rPr>
            </a:br>
            <a:endParaRPr lang="en-US" sz="4400" b="1" dirty="0">
              <a:solidFill>
                <a:schemeClr val="bg1"/>
              </a:solidFill>
              <a:latin typeface="+mn-lt"/>
              <a:cs typeface="Aharoni" panose="02010803020104030203" pitchFamily="2" charset="-79"/>
            </a:endParaRPr>
          </a:p>
        </p:txBody>
      </p:sp>
      <p:pic>
        <p:nvPicPr>
          <p:cNvPr id="7" name="Content Placeholder 6" descr="A picture containing clothing, screen, cat, monitor&#10;&#10;Description automatically generated">
            <a:extLst>
              <a:ext uri="{FF2B5EF4-FFF2-40B4-BE49-F238E27FC236}">
                <a16:creationId xmlns:a16="http://schemas.microsoft.com/office/drawing/2014/main" id="{1EF39F99-FA7E-42FF-A044-77D364AE2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682" y="1825625"/>
            <a:ext cx="7244636" cy="4351338"/>
          </a:xfrm>
        </p:spPr>
      </p:pic>
      <p:sp>
        <p:nvSpPr>
          <p:cNvPr id="5" name="TextBox 4">
            <a:extLst>
              <a:ext uri="{FF2B5EF4-FFF2-40B4-BE49-F238E27FC236}">
                <a16:creationId xmlns:a16="http://schemas.microsoft.com/office/drawing/2014/main" id="{0E52DF3E-15ED-48F6-B32E-9EF355757C2A}"/>
              </a:ext>
            </a:extLst>
          </p:cNvPr>
          <p:cNvSpPr txBox="1"/>
          <p:nvPr/>
        </p:nvSpPr>
        <p:spPr>
          <a:xfrm>
            <a:off x="1282714" y="6287355"/>
            <a:ext cx="9865932" cy="400110"/>
          </a:xfrm>
          <a:prstGeom prst="rect">
            <a:avLst/>
          </a:prstGeom>
          <a:noFill/>
        </p:spPr>
        <p:txBody>
          <a:bodyPr wrap="square" rtlCol="0">
            <a:spAutoFit/>
          </a:bodyPr>
          <a:lstStyle/>
          <a:p>
            <a:pPr algn="ctr"/>
            <a:r>
              <a:rPr lang="fr-FR" sz="2000" b="1" dirty="0">
                <a:solidFill>
                  <a:schemeClr val="bg1"/>
                </a:solidFill>
              </a:rPr>
              <a:t>Veuillez noter qu’à 30 secondes, les microbes sont toujours présents sur les mains</a:t>
            </a:r>
            <a:r>
              <a:rPr lang="en-US" sz="2000" b="1" dirty="0">
                <a:solidFill>
                  <a:schemeClr val="bg1"/>
                </a:solidFill>
              </a:rPr>
              <a:t>.</a:t>
            </a:r>
          </a:p>
        </p:txBody>
      </p:sp>
    </p:spTree>
    <p:extLst>
      <p:ext uri="{BB962C8B-B14F-4D97-AF65-F5344CB8AC3E}">
        <p14:creationId xmlns:p14="http://schemas.microsoft.com/office/powerpoint/2010/main" val="340583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b="1" dirty="0">
                <a:solidFill>
                  <a:schemeClr val="bg1"/>
                </a:solidFill>
                <a:latin typeface="+mn-lt"/>
                <a:cs typeface="Aharoni" panose="02010803020104030203" pitchFamily="2" charset="-79"/>
              </a:rPr>
              <a:t>Parties de la main qui ne sont généralement pas lavées correctement
</a:t>
            </a:r>
            <a:endParaRPr lang="en-US" b="1" dirty="0">
              <a:solidFill>
                <a:schemeClr val="bg1"/>
              </a:solidFill>
              <a:latin typeface="+mn-lt"/>
              <a:cs typeface="Aharoni" panose="02010803020104030203" pitchFamily="2" charset="-79"/>
            </a:endParaRPr>
          </a:p>
        </p:txBody>
      </p:sp>
      <p:grpSp>
        <p:nvGrpSpPr>
          <p:cNvPr id="5" name="Group 4"/>
          <p:cNvGrpSpPr/>
          <p:nvPr/>
        </p:nvGrpSpPr>
        <p:grpSpPr>
          <a:xfrm>
            <a:off x="2101962" y="1829654"/>
            <a:ext cx="9060107" cy="4320888"/>
            <a:chOff x="87821" y="1546274"/>
            <a:chExt cx="8796587" cy="445255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1" y="1546274"/>
              <a:ext cx="7048500" cy="3849566"/>
            </a:xfrm>
            <a:prstGeom prst="rect">
              <a:avLst/>
            </a:prstGeom>
          </p:spPr>
        </p:pic>
        <p:sp>
          <p:nvSpPr>
            <p:cNvPr id="7" name="TextBox 6"/>
            <p:cNvSpPr txBox="1"/>
            <p:nvPr/>
          </p:nvSpPr>
          <p:spPr>
            <a:xfrm>
              <a:off x="880974" y="4850863"/>
              <a:ext cx="1600200" cy="1089956"/>
            </a:xfrm>
            <a:prstGeom prst="rect">
              <a:avLst/>
            </a:prstGeom>
            <a:noFill/>
          </p:spPr>
          <p:txBody>
            <a:bodyPr wrap="square" rtlCol="0">
              <a:spAutoFit/>
            </a:bodyPr>
            <a:lstStyle/>
            <a:p>
              <a:pPr>
                <a:lnSpc>
                  <a:spcPts val="4000"/>
                </a:lnSpc>
              </a:pPr>
              <a:r>
                <a:rPr lang="en-US" b="1" dirty="0">
                  <a:solidFill>
                    <a:schemeClr val="bg2">
                      <a:lumMod val="50000"/>
                    </a:schemeClr>
                  </a:solidFill>
                </a:rPr>
                <a:t>Dos de la main</a:t>
              </a:r>
              <a:r>
                <a:rPr lang="en-US" sz="2000" b="1" dirty="0">
                  <a:solidFill>
                    <a:schemeClr val="bg2">
                      <a:lumMod val="50000"/>
                    </a:schemeClr>
                  </a:solidFill>
                </a:rPr>
                <a:t>
</a:t>
              </a:r>
            </a:p>
          </p:txBody>
        </p:sp>
        <p:sp>
          <p:nvSpPr>
            <p:cNvPr id="8" name="TextBox 7"/>
            <p:cNvSpPr txBox="1"/>
            <p:nvPr/>
          </p:nvSpPr>
          <p:spPr>
            <a:xfrm>
              <a:off x="3102004" y="4908871"/>
              <a:ext cx="2477005" cy="1089956"/>
            </a:xfrm>
            <a:prstGeom prst="rect">
              <a:avLst/>
            </a:prstGeom>
            <a:noFill/>
          </p:spPr>
          <p:txBody>
            <a:bodyPr wrap="square" rtlCol="0">
              <a:spAutoFit/>
            </a:bodyPr>
            <a:lstStyle/>
            <a:p>
              <a:pPr>
                <a:lnSpc>
                  <a:spcPts val="4000"/>
                </a:lnSpc>
              </a:pPr>
              <a:r>
                <a:rPr lang="en-US" sz="2000" b="1" dirty="0">
                  <a:solidFill>
                    <a:schemeClr val="bg2">
                      <a:lumMod val="50000"/>
                    </a:schemeClr>
                  </a:solidFill>
                </a:rPr>
                <a:t>Avant de la main</a:t>
              </a:r>
              <a:r>
                <a:rPr lang="en-US" sz="2000" b="1" dirty="0">
                  <a:solidFill>
                    <a:schemeClr val="bg2"/>
                  </a:solidFill>
                </a:rPr>
                <a:t>
</a:t>
              </a:r>
            </a:p>
          </p:txBody>
        </p:sp>
        <p:sp>
          <p:nvSpPr>
            <p:cNvPr id="9" name="TextBox 8"/>
            <p:cNvSpPr txBox="1"/>
            <p:nvPr/>
          </p:nvSpPr>
          <p:spPr>
            <a:xfrm>
              <a:off x="6125967" y="2402319"/>
              <a:ext cx="2758440" cy="105772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Le plus souvent manqué
</a:t>
              </a:r>
            </a:p>
          </p:txBody>
        </p:sp>
        <p:sp>
          <p:nvSpPr>
            <p:cNvPr id="10" name="TextBox 9"/>
            <p:cNvSpPr txBox="1"/>
            <p:nvPr/>
          </p:nvSpPr>
          <p:spPr>
            <a:xfrm>
              <a:off x="6125968" y="3065869"/>
              <a:ext cx="2758440" cy="105772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Fréquemment manqué
</a:t>
              </a:r>
            </a:p>
          </p:txBody>
        </p:sp>
        <p:sp>
          <p:nvSpPr>
            <p:cNvPr id="11" name="TextBox 10"/>
            <p:cNvSpPr txBox="1"/>
            <p:nvPr/>
          </p:nvSpPr>
          <p:spPr>
            <a:xfrm>
              <a:off x="6125967" y="3854217"/>
              <a:ext cx="2758440" cy="105772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Moins souvent manqué
</a:t>
              </a:r>
            </a:p>
          </p:txBody>
        </p:sp>
      </p:grpSp>
      <p:sp>
        <p:nvSpPr>
          <p:cNvPr id="12" name="TextBox 11"/>
          <p:cNvSpPr txBox="1"/>
          <p:nvPr/>
        </p:nvSpPr>
        <p:spPr>
          <a:xfrm>
            <a:off x="633046" y="5704352"/>
            <a:ext cx="10339754" cy="1200329"/>
          </a:xfrm>
          <a:prstGeom prst="rect">
            <a:avLst/>
          </a:prstGeom>
          <a:noFill/>
        </p:spPr>
        <p:txBody>
          <a:bodyPr wrap="square" rtlCol="0">
            <a:spAutoFit/>
          </a:bodyPr>
          <a:lstStyle/>
          <a:p>
            <a:pPr algn="ctr"/>
            <a:r>
              <a:rPr lang="fr-FR" sz="2400" dirty="0">
                <a:solidFill>
                  <a:schemeClr val="bg1">
                    <a:lumMod val="60000"/>
                    <a:lumOff val="40000"/>
                  </a:schemeClr>
                </a:solidFill>
              </a:rPr>
              <a:t>L’utilisation de gants ne remplace PAS la nécessité de se laver les mains.  L’hygiène des mains doit être effectuée après avoir enlevé les gants.
</a:t>
            </a:r>
            <a:endParaRPr lang="en-US" sz="2400" dirty="0">
              <a:solidFill>
                <a:schemeClr val="bg1">
                  <a:lumMod val="60000"/>
                  <a:lumOff val="40000"/>
                </a:schemeClr>
              </a:solidFill>
            </a:endParaRPr>
          </a:p>
        </p:txBody>
      </p:sp>
    </p:spTree>
    <p:extLst>
      <p:ext uri="{BB962C8B-B14F-4D97-AF65-F5344CB8AC3E}">
        <p14:creationId xmlns:p14="http://schemas.microsoft.com/office/powerpoint/2010/main" val="917153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C7F5D-62B0-4B9A-9E09-B4E0BFFB6DB1}"/>
              </a:ext>
            </a:extLst>
          </p:cNvPr>
          <p:cNvPicPr>
            <a:picLocks noChangeAspect="1"/>
          </p:cNvPicPr>
          <p:nvPr/>
        </p:nvPicPr>
        <p:blipFill>
          <a:blip r:embed="rId2"/>
          <a:stretch>
            <a:fillRect/>
          </a:stretch>
        </p:blipFill>
        <p:spPr>
          <a:xfrm>
            <a:off x="1143942" y="643467"/>
            <a:ext cx="9904115" cy="5571066"/>
          </a:xfrm>
          <a:prstGeom prst="rect">
            <a:avLst/>
          </a:prstGeom>
        </p:spPr>
      </p:pic>
    </p:spTree>
    <p:extLst>
      <p:ext uri="{BB962C8B-B14F-4D97-AF65-F5344CB8AC3E}">
        <p14:creationId xmlns:p14="http://schemas.microsoft.com/office/powerpoint/2010/main" val="377644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DF88D8-65E7-4F8B-9C13-4B4C5D1DEE63}"/>
              </a:ext>
            </a:extLst>
          </p:cNvPr>
          <p:cNvSpPr>
            <a:spLocks noGrp="1"/>
          </p:cNvSpPr>
          <p:nvPr>
            <p:ph type="title"/>
          </p:nvPr>
        </p:nvSpPr>
        <p:spPr>
          <a:xfrm>
            <a:off x="831850" y="1709739"/>
            <a:ext cx="10515600" cy="2613906"/>
          </a:xfrm>
        </p:spPr>
        <p:txBody>
          <a:bodyPr/>
          <a:lstStyle/>
          <a:p>
            <a:r>
              <a:rPr lang="en-US" b="1" dirty="0">
                <a:solidFill>
                  <a:srgbClr val="FF0000"/>
                </a:solidFill>
                <a:effectLst>
                  <a:outerShdw blurRad="38100" dist="38100" dir="2700000" algn="tl">
                    <a:srgbClr val="000000">
                      <a:alpha val="43137"/>
                    </a:srgbClr>
                  </a:outerShdw>
                </a:effectLst>
              </a:rPr>
              <a:t>Avertissement
</a:t>
            </a:r>
          </a:p>
        </p:txBody>
      </p:sp>
      <p:sp>
        <p:nvSpPr>
          <p:cNvPr id="5" name="Text Placeholder 4">
            <a:extLst>
              <a:ext uri="{FF2B5EF4-FFF2-40B4-BE49-F238E27FC236}">
                <a16:creationId xmlns:a16="http://schemas.microsoft.com/office/drawing/2014/main" id="{0CAD9C9C-F502-4961-B6A0-941AFEA48791}"/>
              </a:ext>
            </a:extLst>
          </p:cNvPr>
          <p:cNvSpPr>
            <a:spLocks noGrp="1"/>
          </p:cNvSpPr>
          <p:nvPr>
            <p:ph type="body" idx="1"/>
          </p:nvPr>
        </p:nvSpPr>
        <p:spPr>
          <a:xfrm>
            <a:off x="831850" y="3829097"/>
            <a:ext cx="10515600" cy="2613906"/>
          </a:xfrm>
        </p:spPr>
        <p:txBody>
          <a:bodyPr>
            <a:normAutofit fontScale="62500" lnSpcReduction="20000"/>
          </a:bodyPr>
          <a:lstStyle/>
          <a:p>
            <a:endParaRPr lang="en-US" dirty="0"/>
          </a:p>
          <a:p>
            <a:pPr marL="571500" indent="-571500">
              <a:buFont typeface="Arial" panose="020B0604020202020204" pitchFamily="34" charset="0"/>
              <a:buChar char="•"/>
            </a:pPr>
            <a:r>
              <a:rPr lang="fr-FR" sz="4200" dirty="0"/>
              <a:t>Toutes les informations incluses dans cette présentation proviennent du Centre de Control et de Prevention des maladies (CDC) des États-Unis et de l’Organisation Mondiale de la santé (OMS). 
Les informations relatives au coronavirus peuvent être modifiées par les CDC et les directives de l’OMS
Cette présentation a été distribuée le 19 Mars 2020</a:t>
            </a:r>
            <a:endParaRPr lang="en-US" sz="4200" dirty="0"/>
          </a:p>
        </p:txBody>
      </p:sp>
    </p:spTree>
    <p:extLst>
      <p:ext uri="{BB962C8B-B14F-4D97-AF65-F5344CB8AC3E}">
        <p14:creationId xmlns:p14="http://schemas.microsoft.com/office/powerpoint/2010/main" val="1797311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text&#10;&#10;Description automatically generated">
            <a:extLst>
              <a:ext uri="{FF2B5EF4-FFF2-40B4-BE49-F238E27FC236}">
                <a16:creationId xmlns:a16="http://schemas.microsoft.com/office/drawing/2014/main" id="{3423E82B-4CDD-447D-8A74-081725BCFD3F}"/>
              </a:ext>
            </a:extLst>
          </p:cNvPr>
          <p:cNvPicPr>
            <a:picLocks noChangeAspect="1"/>
          </p:cNvPicPr>
          <p:nvPr/>
        </p:nvPicPr>
        <p:blipFill rotWithShape="1">
          <a:blip r:embed="rId2"/>
          <a:srcRect l="29516" t="38059" r="28992" b="11809"/>
          <a:stretch/>
        </p:blipFill>
        <p:spPr>
          <a:xfrm>
            <a:off x="1313411" y="643467"/>
            <a:ext cx="9742516" cy="5571065"/>
          </a:xfrm>
          <a:prstGeom prst="rect">
            <a:avLst/>
          </a:prstGeom>
        </p:spPr>
      </p:pic>
    </p:spTree>
    <p:extLst>
      <p:ext uri="{BB962C8B-B14F-4D97-AF65-F5344CB8AC3E}">
        <p14:creationId xmlns:p14="http://schemas.microsoft.com/office/powerpoint/2010/main" val="85631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7119C8-1F5C-4316-89B3-E4253E397137}"/>
              </a:ext>
            </a:extLst>
          </p:cNvPr>
          <p:cNvPicPr>
            <a:picLocks noChangeAspect="1"/>
          </p:cNvPicPr>
          <p:nvPr/>
        </p:nvPicPr>
        <p:blipFill rotWithShape="1">
          <a:blip r:embed="rId2"/>
          <a:srcRect l="28186" t="13746" r="30081" b="33541"/>
          <a:stretch/>
        </p:blipFill>
        <p:spPr>
          <a:xfrm>
            <a:off x="2175444" y="643467"/>
            <a:ext cx="7841111" cy="5571066"/>
          </a:xfrm>
          <a:prstGeom prst="rect">
            <a:avLst/>
          </a:prstGeom>
        </p:spPr>
      </p:pic>
    </p:spTree>
    <p:extLst>
      <p:ext uri="{BB962C8B-B14F-4D97-AF65-F5344CB8AC3E}">
        <p14:creationId xmlns:p14="http://schemas.microsoft.com/office/powerpoint/2010/main" val="357135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2538A-7CA8-4B67-A0BD-B932091EE3BD}"/>
              </a:ext>
            </a:extLst>
          </p:cNvPr>
          <p:cNvPicPr>
            <a:picLocks noChangeAspect="1"/>
          </p:cNvPicPr>
          <p:nvPr/>
        </p:nvPicPr>
        <p:blipFill rotWithShape="1">
          <a:blip r:embed="rId2"/>
          <a:srcRect l="28749" t="29130" r="30174" b="13031"/>
          <a:stretch/>
        </p:blipFill>
        <p:spPr>
          <a:xfrm>
            <a:off x="2194560" y="643467"/>
            <a:ext cx="7747462" cy="5571066"/>
          </a:xfrm>
          <a:prstGeom prst="rect">
            <a:avLst/>
          </a:prstGeom>
        </p:spPr>
      </p:pic>
    </p:spTree>
    <p:extLst>
      <p:ext uri="{BB962C8B-B14F-4D97-AF65-F5344CB8AC3E}">
        <p14:creationId xmlns:p14="http://schemas.microsoft.com/office/powerpoint/2010/main" val="255867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fr-FR" sz="3600" dirty="0">
                <a:solidFill>
                  <a:srgbClr val="080808"/>
                </a:solidFill>
                <a:latin typeface="+mj-lt"/>
                <a:ea typeface="+mj-ea"/>
                <a:cs typeface="+mj-cs"/>
              </a:rPr>
              <a:t>Equipements de protection Individuelle  (EPI)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5781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Qu’est-ce que l’équipement de protection individuelle?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562708" y="1436914"/>
            <a:ext cx="10791092" cy="4740049"/>
          </a:xfrm>
        </p:spPr>
        <p:txBody>
          <a:bodyPr vert="horz" lIns="91440" tIns="45720" rIns="91440" bIns="45720" rtlCol="0" anchor="t">
            <a:normAutofit/>
          </a:bodyPr>
          <a:lstStyle/>
          <a:p>
            <a:pPr marL="0" indent="0">
              <a:buNone/>
            </a:pPr>
            <a:r>
              <a:rPr lang="fr-FR" sz="3600" dirty="0"/>
              <a:t>EPI est: </a:t>
            </a:r>
          </a:p>
          <a:p>
            <a:pPr lvl="1"/>
            <a:r>
              <a:rPr lang="fr-FR" sz="3200" dirty="0"/>
              <a:t>« vêtements ou équipements spécialisés portés par le personnel soignant pour se protéger contre les matières infectieuses </a:t>
            </a:r>
            <a:r>
              <a:rPr lang="fr-FR" sz="3200" b="1" dirty="0"/>
              <a:t>» </a:t>
            </a:r>
          </a:p>
          <a:p>
            <a:pPr lvl="1" algn="ctr">
              <a:buFont typeface="Courier New" panose="02070309020205020404" pitchFamily="49" charset="0"/>
              <a:buChar char="­"/>
            </a:pPr>
            <a:r>
              <a:rPr lang="fr-FR" i="1" dirty="0" err="1"/>
              <a:t>Occupational</a:t>
            </a:r>
            <a:r>
              <a:rPr lang="fr-FR" i="1" dirty="0"/>
              <a:t> </a:t>
            </a:r>
            <a:r>
              <a:rPr lang="fr-FR" i="1" dirty="0" err="1"/>
              <a:t>Safety</a:t>
            </a:r>
            <a:r>
              <a:rPr lang="fr-FR" i="1" dirty="0"/>
              <a:t> and Health Administration </a:t>
            </a:r>
            <a:endParaRPr lang="en-GB"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392" y="4021138"/>
            <a:ext cx="4048124" cy="2700337"/>
          </a:xfrm>
          <a:prstGeom prst="rect">
            <a:avLst/>
          </a:prstGeom>
        </p:spPr>
      </p:pic>
    </p:spTree>
    <p:extLst>
      <p:ext uri="{BB962C8B-B14F-4D97-AF65-F5344CB8AC3E}">
        <p14:creationId xmlns:p14="http://schemas.microsoft.com/office/powerpoint/2010/main" val="38323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Quel est l’objectif de l’utilisation de l’EPI dans les milieux de soins de santé?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88075" y="1402544"/>
            <a:ext cx="10515600" cy="4351338"/>
          </a:xfrm>
        </p:spPr>
        <p:txBody>
          <a:bodyPr/>
          <a:lstStyle/>
          <a:p>
            <a:pPr marL="457200" lvl="1" indent="0" algn="ctr">
              <a:buNone/>
            </a:pPr>
            <a:r>
              <a:rPr lang="fr-FR" sz="3600" dirty="0"/>
              <a:t>
Améliorer la sécurité du personnel soignant dans l’environnement des soins de santé
</a:t>
            </a:r>
            <a:endParaRPr lang="en-US" dirty="0"/>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585" y="3326655"/>
            <a:ext cx="5628835" cy="3166220"/>
          </a:xfrm>
          <a:prstGeom prst="rect">
            <a:avLst/>
          </a:prstGeom>
        </p:spPr>
      </p:pic>
    </p:spTree>
    <p:extLst>
      <p:ext uri="{BB962C8B-B14F-4D97-AF65-F5344CB8AC3E}">
        <p14:creationId xmlns:p14="http://schemas.microsoft.com/office/powerpoint/2010/main" val="322247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1E52-AA6A-47AA-9571-F13905E3BFFD}"/>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EPI Recommandés pour le Coronavirus
</a:t>
            </a:r>
          </a:p>
        </p:txBody>
      </p:sp>
      <p:sp>
        <p:nvSpPr>
          <p:cNvPr id="3" name="Content Placeholder 2">
            <a:extLst>
              <a:ext uri="{FF2B5EF4-FFF2-40B4-BE49-F238E27FC236}">
                <a16:creationId xmlns:a16="http://schemas.microsoft.com/office/drawing/2014/main" id="{6A7C0CBA-72F8-46D8-9614-4694A66625DF}"/>
              </a:ext>
            </a:extLst>
          </p:cNvPr>
          <p:cNvSpPr>
            <a:spLocks noGrp="1"/>
          </p:cNvSpPr>
          <p:nvPr>
            <p:ph idx="1"/>
          </p:nvPr>
        </p:nvSpPr>
        <p:spPr/>
        <p:txBody>
          <a:bodyPr vert="horz" lIns="91440" tIns="45720" rIns="91440" bIns="45720" rtlCol="0" anchor="t">
            <a:normAutofit/>
          </a:bodyPr>
          <a:lstStyle/>
          <a:p>
            <a:pPr marL="0" indent="0">
              <a:buNone/>
            </a:pPr>
            <a:r>
              <a:rPr lang="fr-FR" sz="3000" dirty="0"/>
              <a:t>Les agents de la santé qui s’occupent directement des patients devraient utiliser l'EPI suivant : </a:t>
            </a:r>
            <a:endParaRPr lang="en-US" sz="3000" dirty="0"/>
          </a:p>
          <a:p>
            <a:pPr lvl="1"/>
            <a:r>
              <a:rPr lang="fr-FR" sz="2800" dirty="0"/>
              <a:t>Robes 
Gants
Masque chirurgical/médical, et 
Protection oculaire (lunettes ou bouclier facial</a:t>
            </a:r>
            <a:r>
              <a:rPr lang="en-US" sz="2800" dirty="0"/>
              <a:t>)</a:t>
            </a:r>
          </a:p>
        </p:txBody>
      </p:sp>
    </p:spTree>
    <p:extLst>
      <p:ext uri="{BB962C8B-B14F-4D97-AF65-F5344CB8AC3E}">
        <p14:creationId xmlns:p14="http://schemas.microsoft.com/office/powerpoint/2010/main" val="337025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refrigerator&#10;&#10;Description automatically generated">
            <a:extLst>
              <a:ext uri="{FF2B5EF4-FFF2-40B4-BE49-F238E27FC236}">
                <a16:creationId xmlns:a16="http://schemas.microsoft.com/office/drawing/2014/main" id="{8CD70C2F-8DAA-4AF4-AEAD-7AB3BF5F380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4387349" y="1200152"/>
            <a:ext cx="6897171" cy="4457696"/>
          </a:xfrm>
        </p:spPr>
        <p:txBody>
          <a:bodyPr vert="horz" lIns="91440" tIns="45720" rIns="91440" bIns="45720" rtlCol="0" anchor="ctr">
            <a:normAutofit/>
          </a:bodyPr>
          <a:lstStyle/>
          <a:p>
            <a:r>
              <a:rPr lang="en-US" sz="8000" dirty="0">
                <a:solidFill>
                  <a:srgbClr val="FFFFFF"/>
                </a:solidFill>
              </a:rPr>
              <a:t>Mise des EPI
</a:t>
            </a:r>
          </a:p>
        </p:txBody>
      </p:sp>
      <p:cxnSp>
        <p:nvCxnSpPr>
          <p:cNvPr id="12" name="Straight Connector 1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924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Qu’est-ce que l’ordre correct pour mettre un EPI?
</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7668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407"/>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73696" y="1766884"/>
            <a:ext cx="1709159" cy="1524000"/>
          </a:xfrm>
        </p:spPr>
      </p:pic>
      <p:sp>
        <p:nvSpPr>
          <p:cNvPr id="10" name="TextBox 9"/>
          <p:cNvSpPr txBox="1"/>
          <p:nvPr/>
        </p:nvSpPr>
        <p:spPr>
          <a:xfrm>
            <a:off x="1295400" y="213595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436099" y="5717868"/>
            <a:ext cx="10692618" cy="64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75000"/>
              </a:lnSpc>
              <a:defRPr/>
            </a:pPr>
            <a:r>
              <a:rPr lang="fr-FR" altLang="en-US" sz="2400" b="1" dirty="0"/>
              <a:t>« La combinaison de l’EPI affectera la séquence » - soyez pratique
</a:t>
            </a:r>
            <a:endParaRPr lang="en-US" altLang="en-US" sz="3200" b="1" dirty="0"/>
          </a:p>
        </p:txBody>
      </p:sp>
    </p:spTree>
    <p:extLst>
      <p:ext uri="{BB962C8B-B14F-4D97-AF65-F5344CB8AC3E}">
        <p14:creationId xmlns:p14="http://schemas.microsoft.com/office/powerpoint/2010/main" val="249963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Qu’est-ce que l’ordre correct pour mettre  un EPI?
</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861" y="1873380"/>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5" y="3652645"/>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861" y="4037273"/>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72474" y="1874104"/>
            <a:ext cx="1709159" cy="1524000"/>
          </a:xfrm>
        </p:spPr>
      </p:pic>
      <p:sp>
        <p:nvSpPr>
          <p:cNvPr id="10" name="TextBox 9"/>
          <p:cNvSpPr txBox="1"/>
          <p:nvPr/>
        </p:nvSpPr>
        <p:spPr>
          <a:xfrm>
            <a:off x="558008" y="2174204"/>
            <a:ext cx="5537992" cy="2185214"/>
          </a:xfrm>
          <a:prstGeom prst="rect">
            <a:avLst/>
          </a:prstGeom>
          <a:noFill/>
        </p:spPr>
        <p:txBody>
          <a:bodyPr wrap="square" rtlCol="0">
            <a:spAutoFit/>
          </a:bodyPr>
          <a:lstStyle/>
          <a:p>
            <a:pPr marL="800100" lvl="1" indent="-342900">
              <a:buFont typeface="+mj-lt"/>
              <a:buAutoNum type="arabicPeriod"/>
            </a:pPr>
            <a:r>
              <a:rPr lang="fr-FR" sz="3400" dirty="0"/>
              <a:t>Robe
Masque/Respirateur
Lunettes/Bouclier Facial
Gants</a:t>
            </a:r>
            <a:endParaRPr lang="en-US" sz="3400" dirty="0"/>
          </a:p>
        </p:txBody>
      </p:sp>
      <p:sp>
        <p:nvSpPr>
          <p:cNvPr id="3" name="Text Box 4">
            <a:extLst>
              <a:ext uri="{FF2B5EF4-FFF2-40B4-BE49-F238E27FC236}">
                <a16:creationId xmlns:a16="http://schemas.microsoft.com/office/drawing/2014/main" id="{8898F5C6-67EC-4B59-AFF8-448EBB165471}"/>
              </a:ext>
            </a:extLst>
          </p:cNvPr>
          <p:cNvSpPr txBox="1">
            <a:spLocks noChangeArrowheads="1"/>
          </p:cNvSpPr>
          <p:nvPr/>
        </p:nvSpPr>
        <p:spPr bwMode="auto">
          <a:xfrm>
            <a:off x="436099" y="5717868"/>
            <a:ext cx="10692618" cy="64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75000"/>
              </a:lnSpc>
              <a:defRPr/>
            </a:pPr>
            <a:r>
              <a:rPr lang="fr-FR" altLang="en-US" sz="2400" b="1" dirty="0"/>
              <a:t>« La combinaison de l’EPI affectera la séquence » - soyez pratique
</a:t>
            </a:r>
            <a:endParaRPr lang="en-US" altLang="en-US" sz="3200" b="1" dirty="0"/>
          </a:p>
        </p:txBody>
      </p:sp>
    </p:spTree>
    <p:extLst>
      <p:ext uri="{BB962C8B-B14F-4D97-AF65-F5344CB8AC3E}">
        <p14:creationId xmlns:p14="http://schemas.microsoft.com/office/powerpoint/2010/main" val="13953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A10D13-FF19-4C29-AF27-56E6A0F1F989}"/>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Qu’est-ce</a:t>
            </a:r>
            <a:r>
              <a:rPr lang="en-US" b="1" dirty="0">
                <a:solidFill>
                  <a:schemeClr val="bg1"/>
                </a:solidFill>
                <a:latin typeface="+mn-lt"/>
                <a:cs typeface="Aharoni" panose="02010803020104030203" pitchFamily="2" charset="-79"/>
              </a:rPr>
              <a:t> que le nouveau coronavirus ?</a:t>
            </a:r>
          </a:p>
        </p:txBody>
      </p:sp>
      <p:sp>
        <p:nvSpPr>
          <p:cNvPr id="8" name="Content Placeholder 7">
            <a:extLst>
              <a:ext uri="{FF2B5EF4-FFF2-40B4-BE49-F238E27FC236}">
                <a16:creationId xmlns:a16="http://schemas.microsoft.com/office/drawing/2014/main" id="{F80E10BD-7967-40AD-9B56-CE2DCC0F5491}"/>
              </a:ext>
            </a:extLst>
          </p:cNvPr>
          <p:cNvSpPr>
            <a:spLocks noGrp="1"/>
          </p:cNvSpPr>
          <p:nvPr>
            <p:ph idx="1"/>
          </p:nvPr>
        </p:nvSpPr>
        <p:spPr>
          <a:xfrm>
            <a:off x="838200" y="1825624"/>
            <a:ext cx="10515600" cy="3355975"/>
          </a:xfrm>
        </p:spPr>
        <p:txBody>
          <a:bodyPr/>
          <a:lstStyle/>
          <a:p>
            <a:r>
              <a:rPr lang="fr-FR" dirty="0"/>
              <a:t>Le coronavirus (COV) est une grande famille de virus, qui cause un grand éventail de maladies, du rhume aux maladies plus graves</a:t>
            </a:r>
          </a:p>
          <a:p>
            <a:pPr lvl="1">
              <a:buFont typeface="Wingdings" panose="05000000000000000000" pitchFamily="2" charset="2"/>
              <a:buChar char="§"/>
            </a:pPr>
            <a:r>
              <a:rPr lang="fr-FR" dirty="0"/>
              <a:t>Exemples : Syndrome Respiratoire Aigu Sévère (SRAS) et Syndrome Respiratoire du Moyen-Orient (MERS</a:t>
            </a:r>
            <a:r>
              <a:rPr lang="en-US" dirty="0"/>
              <a:t>) </a:t>
            </a:r>
          </a:p>
          <a:p>
            <a:pPr lvl="1"/>
            <a:endParaRPr lang="en-US" dirty="0"/>
          </a:p>
        </p:txBody>
      </p:sp>
      <p:pic>
        <p:nvPicPr>
          <p:cNvPr id="9" name="Picture 8">
            <a:extLst>
              <a:ext uri="{FF2B5EF4-FFF2-40B4-BE49-F238E27FC236}">
                <a16:creationId xmlns:a16="http://schemas.microsoft.com/office/drawing/2014/main" id="{34EA1DF2-FE98-43CA-A920-1D94CD76A798}"/>
              </a:ext>
            </a:extLst>
          </p:cNvPr>
          <p:cNvPicPr>
            <a:picLocks noChangeAspect="1"/>
          </p:cNvPicPr>
          <p:nvPr/>
        </p:nvPicPr>
        <p:blipFill rotWithShape="1">
          <a:blip r:embed="rId2"/>
          <a:srcRect l="22288" r="20944"/>
          <a:stretch/>
        </p:blipFill>
        <p:spPr>
          <a:xfrm>
            <a:off x="7823771" y="3626753"/>
            <a:ext cx="3000376" cy="2964043"/>
          </a:xfrm>
          <a:prstGeom prst="rect">
            <a:avLst/>
          </a:prstGeom>
        </p:spPr>
      </p:pic>
      <p:sp>
        <p:nvSpPr>
          <p:cNvPr id="11" name="TextBox 10">
            <a:extLst>
              <a:ext uri="{FF2B5EF4-FFF2-40B4-BE49-F238E27FC236}">
                <a16:creationId xmlns:a16="http://schemas.microsoft.com/office/drawing/2014/main" id="{DEE860BE-4544-4BA5-9DED-FFE362ED7BF3}"/>
              </a:ext>
            </a:extLst>
          </p:cNvPr>
          <p:cNvSpPr txBox="1"/>
          <p:nvPr/>
        </p:nvSpPr>
        <p:spPr>
          <a:xfrm>
            <a:off x="838199" y="3626753"/>
            <a:ext cx="6702083" cy="125572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fr-FR" sz="2800" dirty="0"/>
              <a:t>Un nouveau coronavirus est une nouvelle souche qui n’a pas été identifiée auparavant chez les humains</a:t>
            </a:r>
            <a:endParaRPr lang="en-US" dirty="0"/>
          </a:p>
        </p:txBody>
      </p:sp>
    </p:spTree>
    <p:extLst>
      <p:ext uri="{BB962C8B-B14F-4D97-AF65-F5344CB8AC3E}">
        <p14:creationId xmlns:p14="http://schemas.microsoft.com/office/powerpoint/2010/main" val="2980199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a:solidFill>
                  <a:schemeClr val="bg1"/>
                </a:solidFill>
                <a:latin typeface="+mn-lt"/>
                <a:cs typeface="Aharoni" panose="02010803020104030203" pitchFamily="2" charset="-79"/>
              </a:rPr>
              <a:t>Comment Enfiler une robe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514739" y="1686225"/>
            <a:ext cx="5783705" cy="4513472"/>
          </a:xfrm>
        </p:spPr>
        <p:txBody>
          <a:bodyPr vert="horz" lIns="91440" tIns="45720" rIns="91440" bIns="45720" rtlCol="0" anchor="t">
            <a:normAutofit/>
          </a:bodyPr>
          <a:lstStyle/>
          <a:p>
            <a:pPr>
              <a:spcBef>
                <a:spcPts val="0"/>
              </a:spcBef>
            </a:pPr>
            <a:r>
              <a:rPr lang="fr-FR" sz="3600" dirty="0"/>
              <a:t>Sélectionnez le type et la taille appropriés
L’ouverture est à l’arrière
Fixer au cou et à la taille
Si la robe est trop petite, utilisez deux robes	</a:t>
            </a:r>
          </a:p>
          <a:p>
            <a:pPr lvl="1">
              <a:spcBef>
                <a:spcPts val="0"/>
              </a:spcBef>
            </a:pPr>
            <a:r>
              <a:rPr lang="fr-FR" sz="3200" dirty="0"/>
              <a:t>Rubans de robe #1 devant	</a:t>
            </a:r>
          </a:p>
          <a:p>
            <a:pPr lvl="1">
              <a:spcBef>
                <a:spcPts val="0"/>
              </a:spcBef>
            </a:pPr>
            <a:r>
              <a:rPr lang="fr-FR" sz="3200" dirty="0"/>
              <a:t>Rubans de robe #2 dans le dos</a:t>
            </a:r>
            <a:endParaRPr lang="en-GB" sz="3200" dirty="0"/>
          </a:p>
        </p:txBody>
      </p:sp>
      <p:pic>
        <p:nvPicPr>
          <p:cNvPr id="6" name="Picture 5" descr="1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67" y="1690688"/>
            <a:ext cx="2287337" cy="285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024" y="3634880"/>
            <a:ext cx="2120119" cy="256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6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a:solidFill>
                  <a:schemeClr val="bg1"/>
                </a:solidFill>
                <a:latin typeface="+mn-lt"/>
                <a:cs typeface="Aharoni" panose="02010803020104030203" pitchFamily="2" charset="-79"/>
              </a:rPr>
              <a:t>Comment mettre un masque chirurgical</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838200" y="1825625"/>
            <a:ext cx="7341524" cy="4351338"/>
          </a:xfrm>
        </p:spPr>
        <p:txBody>
          <a:bodyPr>
            <a:normAutofit/>
          </a:bodyPr>
          <a:lstStyle/>
          <a:p>
            <a:pPr>
              <a:spcBef>
                <a:spcPts val="0"/>
              </a:spcBef>
            </a:pPr>
            <a:r>
              <a:rPr lang="fr-FR" sz="3600" dirty="0"/>
              <a:t>Le placer couvrant le nez, la bouche et le menton</a:t>
            </a:r>
          </a:p>
          <a:p>
            <a:pPr>
              <a:spcBef>
                <a:spcPts val="0"/>
              </a:spcBef>
            </a:pPr>
            <a:endParaRPr lang="fr-FR" sz="900" dirty="0"/>
          </a:p>
          <a:p>
            <a:pPr>
              <a:lnSpc>
                <a:spcPct val="100000"/>
              </a:lnSpc>
              <a:spcBef>
                <a:spcPts val="0"/>
              </a:spcBef>
            </a:pPr>
            <a:r>
              <a:rPr lang="fr-FR" sz="3600" dirty="0"/>
              <a:t>Ajuster le morceau flexible du nez au-dessus du pont de nez
Fixer derrière la tête avec de rubans ou élastiques
Ajuster pour l’adapter</a:t>
            </a:r>
            <a:endParaRPr lang="en-GB" sz="3600" dirty="0"/>
          </a:p>
        </p:txBody>
      </p:sp>
      <p:pic>
        <p:nvPicPr>
          <p:cNvPr id="6" name="Picture 6" descr="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969532"/>
            <a:ext cx="2548788" cy="291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7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0915"/>
            <a:ext cx="10403393" cy="995952"/>
          </a:xfrm>
        </p:spPr>
        <p:txBody>
          <a:bodyPr>
            <a:normAutofit fontScale="90000"/>
          </a:bodyPr>
          <a:lstStyle/>
          <a:p>
            <a:r>
              <a:rPr lang="fr-FR" b="1" dirty="0">
                <a:solidFill>
                  <a:schemeClr val="bg1"/>
                </a:solidFill>
                <a:latin typeface="+mn-lt"/>
                <a:cs typeface="Aharoni" panose="02010803020104030203" pitchFamily="2" charset="-79"/>
              </a:rPr>
              <a:t>Comment mettre la protection des yeux et du visage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599" y="1600201"/>
            <a:ext cx="7104611" cy="4826884"/>
          </a:xfrm>
        </p:spPr>
        <p:txBody>
          <a:bodyPr>
            <a:normAutofit lnSpcReduction="10000"/>
          </a:bodyPr>
          <a:lstStyle/>
          <a:p>
            <a:pPr>
              <a:lnSpc>
                <a:spcPct val="100000"/>
              </a:lnSpc>
              <a:spcBef>
                <a:spcPts val="0"/>
              </a:spcBef>
            </a:pPr>
            <a:r>
              <a:rPr lang="fr-FR" sz="3600" dirty="0"/>
              <a:t>Positionnez les lunettes au-dessus des yeux et fixez-les à la tête à l’aide de la boucle d’oreille ou du bandeau
Positionnez le bouclier facial au-dessus du visage et fixez-le sur le front avec le bandeau
Ajuster pour l’adapter confortablement</a:t>
            </a:r>
            <a:endParaRPr lang="en-GB" sz="3600" dirty="0"/>
          </a:p>
        </p:txBody>
      </p:sp>
      <p:pic>
        <p:nvPicPr>
          <p:cNvPr id="6" name="Picture 5" descr="3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54753" y="1615588"/>
            <a:ext cx="2607093" cy="26542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4B_up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723841" y="4194710"/>
            <a:ext cx="2358189" cy="25133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6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a:solidFill>
                  <a:schemeClr val="bg1"/>
                </a:solidFill>
                <a:latin typeface="+mn-lt"/>
                <a:cs typeface="Aharoni" panose="02010803020104030203" pitchFamily="2" charset="-79"/>
              </a:rPr>
              <a:t>Comment enfiler les gants</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838199" y="1825625"/>
            <a:ext cx="6218087" cy="4667250"/>
          </a:xfrm>
        </p:spPr>
        <p:txBody>
          <a:bodyPr>
            <a:normAutofit/>
          </a:bodyPr>
          <a:lstStyle/>
          <a:p>
            <a:pPr>
              <a:spcBef>
                <a:spcPts val="0"/>
              </a:spcBef>
            </a:pPr>
            <a:r>
              <a:rPr lang="fr-FR" sz="3600" dirty="0"/>
              <a:t>Enfilez les gants en dernier
Sélectionnez le type et la taille approprié
Insérez les mains dans les gants
Étendre les gants sur les poignets de la robe d’isolement</a:t>
            </a:r>
            <a:endParaRPr lang="en-US" sz="3600" dirty="0"/>
          </a:p>
          <a:p>
            <a:pPr>
              <a:spcBef>
                <a:spcPts val="0"/>
              </a:spcBef>
            </a:pPr>
            <a:endParaRPr lang="en-US" sz="3600" dirty="0"/>
          </a:p>
          <a:p>
            <a:endParaRPr lang="en-GB" sz="3600" dirty="0"/>
          </a:p>
        </p:txBody>
      </p:sp>
      <p:pic>
        <p:nvPicPr>
          <p:cNvPr id="6" name="Picture 5" descr="5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28599" y="2335709"/>
            <a:ext cx="4025201" cy="29513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58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8" t="371" r="-1573" b="5943"/>
          <a:stretch/>
        </p:blipFill>
        <p:spPr>
          <a:xfrm>
            <a:off x="0" y="0"/>
            <a:ext cx="12421772" cy="7100634"/>
          </a:xfrm>
          <a:prstGeom prst="rect">
            <a:avLst/>
          </a:prstGeom>
        </p:spPr>
      </p:pic>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Retrait de l’EPI</a:t>
            </a:r>
          </a:p>
        </p:txBody>
      </p:sp>
    </p:spTree>
    <p:extLst>
      <p:ext uri="{BB962C8B-B14F-4D97-AF65-F5344CB8AC3E}">
        <p14:creationId xmlns:p14="http://schemas.microsoft.com/office/powerpoint/2010/main" val="370066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Qu’est-ce que l’ordre correct pour Retirer l’EPI?
</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5459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23" y="3457054"/>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3781645"/>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09600" y="2144146"/>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3" name="Text Box 4">
            <a:extLst>
              <a:ext uri="{FF2B5EF4-FFF2-40B4-BE49-F238E27FC236}">
                <a16:creationId xmlns:a16="http://schemas.microsoft.com/office/drawing/2014/main" id="{AAE4D482-18FB-48A0-8D07-B39877D0E133}"/>
              </a:ext>
            </a:extLst>
          </p:cNvPr>
          <p:cNvSpPr txBox="1">
            <a:spLocks noChangeArrowheads="1"/>
          </p:cNvSpPr>
          <p:nvPr/>
        </p:nvSpPr>
        <p:spPr bwMode="auto">
          <a:xfrm>
            <a:off x="436099" y="5717868"/>
            <a:ext cx="10692618" cy="64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75000"/>
              </a:lnSpc>
              <a:defRPr/>
            </a:pPr>
            <a:r>
              <a:rPr lang="fr-FR" altLang="en-US" sz="2400" b="1" dirty="0"/>
              <a:t>« La combinaison de l’EPI affectera la séquence » - soyez pratique
</a:t>
            </a:r>
            <a:endParaRPr lang="en-US" altLang="en-US" sz="3200" b="1" dirty="0"/>
          </a:p>
        </p:txBody>
      </p:sp>
    </p:spTree>
    <p:extLst>
      <p:ext uri="{BB962C8B-B14F-4D97-AF65-F5344CB8AC3E}">
        <p14:creationId xmlns:p14="http://schemas.microsoft.com/office/powerpoint/2010/main" val="199785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Qu’est-ce que l’ordre correct pour Retirer l’EPI?
</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1690688"/>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206"/>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82809" y="1922103"/>
            <a:ext cx="5335496" cy="2308324"/>
          </a:xfrm>
          <a:prstGeom prst="rect">
            <a:avLst/>
          </a:prstGeom>
          <a:noFill/>
        </p:spPr>
        <p:txBody>
          <a:bodyPr wrap="square" rtlCol="0">
            <a:spAutoFit/>
          </a:bodyPr>
          <a:lstStyle/>
          <a:p>
            <a:pPr marL="342900" indent="-342900">
              <a:buFont typeface="+mj-lt"/>
              <a:buAutoNum type="arabicPeriod"/>
            </a:pPr>
            <a:r>
              <a:rPr lang="fr-FR" sz="3600" dirty="0"/>
              <a:t>Gants
Lunettes/Bouclier facial
Robe
Masque/Respirateur</a:t>
            </a:r>
            <a:endParaRPr lang="en-US" sz="3600" dirty="0"/>
          </a:p>
        </p:txBody>
      </p:sp>
      <p:sp>
        <p:nvSpPr>
          <p:cNvPr id="3" name="Text Box 4">
            <a:extLst>
              <a:ext uri="{FF2B5EF4-FFF2-40B4-BE49-F238E27FC236}">
                <a16:creationId xmlns:a16="http://schemas.microsoft.com/office/drawing/2014/main" id="{8FF2E0C5-C5D0-4DE9-A0AC-A02AB2908B87}"/>
              </a:ext>
            </a:extLst>
          </p:cNvPr>
          <p:cNvSpPr txBox="1">
            <a:spLocks noChangeArrowheads="1"/>
          </p:cNvSpPr>
          <p:nvPr/>
        </p:nvSpPr>
        <p:spPr bwMode="auto">
          <a:xfrm>
            <a:off x="436099" y="5717868"/>
            <a:ext cx="10692618" cy="64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75000"/>
              </a:lnSpc>
              <a:defRPr/>
            </a:pPr>
            <a:r>
              <a:rPr lang="fr-FR" altLang="en-US" sz="2400" b="1" dirty="0"/>
              <a:t>« La combinaison de l’EPI affectera la séquence » - soyez pratique
</a:t>
            </a:r>
            <a:endParaRPr lang="en-US" altLang="en-US" sz="3200" b="1" dirty="0"/>
          </a:p>
        </p:txBody>
      </p:sp>
    </p:spTree>
    <p:extLst>
      <p:ext uri="{BB962C8B-B14F-4D97-AF65-F5344CB8AC3E}">
        <p14:creationId xmlns:p14="http://schemas.microsoft.com/office/powerpoint/2010/main" val="3800747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latin typeface="+mn-lt"/>
                <a:cs typeface="Aharoni" panose="02010803020104030203" pitchFamily="2" charset="-79"/>
              </a:rPr>
              <a:t>Comment Retirer les Gants</a:t>
            </a:r>
            <a:r>
              <a:rPr lang="en-GB" b="1" dirty="0"/>
              <a:t> </a:t>
            </a:r>
          </a:p>
        </p:txBody>
      </p:sp>
      <p:sp>
        <p:nvSpPr>
          <p:cNvPr id="3" name="Content Placeholder 2"/>
          <p:cNvSpPr>
            <a:spLocks noGrp="1"/>
          </p:cNvSpPr>
          <p:nvPr>
            <p:ph idx="1"/>
          </p:nvPr>
        </p:nvSpPr>
        <p:spPr>
          <a:xfrm>
            <a:off x="5570806" y="1760538"/>
            <a:ext cx="5955323" cy="4893480"/>
          </a:xfrm>
        </p:spPr>
        <p:txBody>
          <a:bodyPr>
            <a:normAutofit/>
          </a:bodyPr>
          <a:lstStyle/>
          <a:p>
            <a:pPr>
              <a:spcBef>
                <a:spcPts val="0"/>
              </a:spcBef>
            </a:pPr>
            <a:r>
              <a:rPr lang="fr-FR" sz="3200" dirty="0"/>
              <a:t>Saisir le bord extérieur près du poignet</a:t>
            </a:r>
          </a:p>
          <a:p>
            <a:pPr>
              <a:spcBef>
                <a:spcPts val="0"/>
              </a:spcBef>
            </a:pPr>
            <a:endParaRPr lang="en-US" sz="1600" dirty="0"/>
          </a:p>
          <a:p>
            <a:pPr>
              <a:spcBef>
                <a:spcPts val="0"/>
              </a:spcBef>
            </a:pPr>
            <a:r>
              <a:rPr lang="fr-FR" sz="3200" dirty="0"/>
              <a:t>Peler loin de la main, tournant le gant à l’envers loin de la main</a:t>
            </a:r>
          </a:p>
          <a:p>
            <a:pPr marL="0" indent="0">
              <a:spcBef>
                <a:spcPts val="0"/>
              </a:spcBef>
              <a:buNone/>
            </a:pPr>
            <a:endParaRPr lang="en-US" sz="1600" dirty="0"/>
          </a:p>
          <a:p>
            <a:pPr>
              <a:spcBef>
                <a:spcPts val="0"/>
              </a:spcBef>
            </a:pPr>
            <a:r>
              <a:rPr lang="fr-FR" sz="3200" dirty="0"/>
              <a:t>Tenir dans la main gantée opposée</a:t>
            </a:r>
            <a:endParaRPr lang="en-GB" sz="3200" dirty="0"/>
          </a:p>
        </p:txBody>
      </p:sp>
      <p:pic>
        <p:nvPicPr>
          <p:cNvPr id="6" name="Picture 4" descr="6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51073" y="1760537"/>
            <a:ext cx="2819400" cy="40755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34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Comment Retirer les gants (cont.)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946892" y="1681530"/>
            <a:ext cx="4620060" cy="4525963"/>
          </a:xfrm>
        </p:spPr>
        <p:txBody>
          <a:bodyPr>
            <a:normAutofit/>
          </a:bodyPr>
          <a:lstStyle/>
          <a:p>
            <a:pPr>
              <a:spcBef>
                <a:spcPts val="0"/>
              </a:spcBef>
            </a:pPr>
            <a:r>
              <a:rPr lang="fr-FR" sz="3200" dirty="0"/>
              <a:t>Glisser le doigt non ganté sous le poignet du gant restant</a:t>
            </a:r>
          </a:p>
          <a:p>
            <a:pPr>
              <a:spcBef>
                <a:spcPts val="0"/>
              </a:spcBef>
            </a:pPr>
            <a:endParaRPr lang="en-US" sz="1600" dirty="0"/>
          </a:p>
          <a:p>
            <a:pPr>
              <a:spcBef>
                <a:spcPts val="0"/>
              </a:spcBef>
            </a:pPr>
            <a:r>
              <a:rPr lang="fr-FR" sz="3200" dirty="0"/>
              <a:t>Décollez de l’intérieur, créant un sac pour les deux gants</a:t>
            </a:r>
          </a:p>
          <a:p>
            <a:pPr>
              <a:spcBef>
                <a:spcPts val="0"/>
              </a:spcBef>
            </a:pPr>
            <a:endParaRPr lang="en-US" sz="1600" dirty="0"/>
          </a:p>
          <a:p>
            <a:pPr>
              <a:spcBef>
                <a:spcPts val="0"/>
              </a:spcBef>
            </a:pPr>
            <a:r>
              <a:rPr lang="en-US" sz="3200" dirty="0"/>
              <a:t>Jeter</a:t>
            </a:r>
          </a:p>
        </p:txBody>
      </p:sp>
      <p:pic>
        <p:nvPicPr>
          <p:cNvPr id="6" name="Picture 6" descr="6B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48" y="1690688"/>
            <a:ext cx="2487822" cy="39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251200" y="2615007"/>
            <a:ext cx="2844800" cy="3741343"/>
          </a:xfrm>
          <a:prstGeom prst="rect">
            <a:avLst/>
          </a:prstGeom>
        </p:spPr>
      </p:pic>
    </p:spTree>
    <p:extLst>
      <p:ext uri="{BB962C8B-B14F-4D97-AF65-F5344CB8AC3E}">
        <p14:creationId xmlns:p14="http://schemas.microsoft.com/office/powerpoint/2010/main" val="117081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Comment enlever les lunettes ou le bouclier facial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400800" y="1600200"/>
            <a:ext cx="4800600" cy="4525963"/>
          </a:xfrm>
        </p:spPr>
        <p:txBody>
          <a:bodyPr>
            <a:normAutofit lnSpcReduction="10000"/>
          </a:bodyPr>
          <a:lstStyle/>
          <a:p>
            <a:pPr>
              <a:spcBef>
                <a:spcPts val="0"/>
              </a:spcBef>
            </a:pPr>
            <a:r>
              <a:rPr lang="fr-FR" sz="3200" dirty="0"/>
              <a:t>Saisir l’</a:t>
            </a:r>
            <a:r>
              <a:rPr lang="fr-FR" sz="3200" dirty="0" err="1"/>
              <a:t>equipement</a:t>
            </a:r>
            <a:r>
              <a:rPr lang="fr-FR" sz="3200" dirty="0"/>
              <a:t> des cotés des oreilles ou de la tête avec les mains non gantées</a:t>
            </a:r>
          </a:p>
          <a:p>
            <a:pPr marL="0" indent="0">
              <a:spcBef>
                <a:spcPts val="0"/>
              </a:spcBef>
              <a:buNone/>
            </a:pPr>
            <a:endParaRPr lang="fr-FR" sz="3200" dirty="0"/>
          </a:p>
          <a:p>
            <a:pPr>
              <a:spcBef>
                <a:spcPts val="0"/>
              </a:spcBef>
            </a:pPr>
            <a:r>
              <a:rPr lang="fr-FR" sz="3200" dirty="0"/>
              <a:t>Eloignez loin du visage</a:t>
            </a:r>
          </a:p>
          <a:p>
            <a:pPr>
              <a:spcBef>
                <a:spcPts val="0"/>
              </a:spcBef>
            </a:pPr>
            <a:endParaRPr lang="fr-FR" sz="3200" dirty="0"/>
          </a:p>
          <a:p>
            <a:pPr>
              <a:spcBef>
                <a:spcPts val="0"/>
              </a:spcBef>
            </a:pPr>
            <a:r>
              <a:rPr lang="fr-FR" sz="3200" dirty="0"/>
              <a:t>Placez dans un récipient désigné pour le retraitement ou l’élimination</a:t>
            </a:r>
            <a:endParaRPr lang="en-GB" sz="3200" dirty="0"/>
          </a:p>
        </p:txBody>
      </p:sp>
      <p:pic>
        <p:nvPicPr>
          <p:cNvPr id="6" name="Picture 6" descr="7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95" y="1600200"/>
            <a:ext cx="2628900" cy="27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7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6" y="3886200"/>
            <a:ext cx="3200457" cy="229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2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E166-784F-429F-BB9F-B7FA75272A33}"/>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Histoire: COVID-19</a:t>
            </a:r>
          </a:p>
        </p:txBody>
      </p:sp>
      <p:sp>
        <p:nvSpPr>
          <p:cNvPr id="3" name="Content Placeholder 2">
            <a:extLst>
              <a:ext uri="{FF2B5EF4-FFF2-40B4-BE49-F238E27FC236}">
                <a16:creationId xmlns:a16="http://schemas.microsoft.com/office/drawing/2014/main" id="{02E92699-68D5-477F-9CCE-C0C389A75B43}"/>
              </a:ext>
            </a:extLst>
          </p:cNvPr>
          <p:cNvSpPr>
            <a:spLocks noGrp="1"/>
          </p:cNvSpPr>
          <p:nvPr>
            <p:ph idx="1"/>
          </p:nvPr>
        </p:nvSpPr>
        <p:spPr>
          <a:xfrm>
            <a:off x="838200" y="1825625"/>
            <a:ext cx="10515600" cy="4667250"/>
          </a:xfrm>
        </p:spPr>
        <p:txBody>
          <a:bodyPr>
            <a:normAutofit lnSpcReduction="10000"/>
          </a:bodyPr>
          <a:lstStyle/>
          <a:p>
            <a:r>
              <a:rPr lang="fr-FR" dirty="0">
                <a:solidFill>
                  <a:schemeClr val="bg1">
                    <a:lumMod val="60000"/>
                    <a:lumOff val="40000"/>
                  </a:schemeClr>
                </a:solidFill>
              </a:rPr>
              <a:t>31 Décembre 2019 </a:t>
            </a:r>
            <a:r>
              <a:rPr lang="fr-FR" dirty="0">
                <a:solidFill>
                  <a:schemeClr val="bg1">
                    <a:lumMod val="40000"/>
                    <a:lumOff val="60000"/>
                  </a:schemeClr>
                </a:solidFill>
              </a:rPr>
              <a:t>: </a:t>
            </a:r>
            <a:r>
              <a:rPr lang="fr-FR" dirty="0"/>
              <a:t>L’Organisation Mondiale de la Santé (OMS) a été informée de cas de pneumonie de causes inconnues dans la ville de Wuhan
</a:t>
            </a:r>
            <a:r>
              <a:rPr lang="fr-FR" dirty="0">
                <a:solidFill>
                  <a:schemeClr val="bg1">
                    <a:lumMod val="60000"/>
                    <a:lumOff val="40000"/>
                  </a:schemeClr>
                </a:solidFill>
              </a:rPr>
              <a:t>7 Janvier 2020 </a:t>
            </a:r>
            <a:r>
              <a:rPr lang="fr-FR" dirty="0"/>
              <a:t>: Un nouveau coronavirus a été isolé comme cause
</a:t>
            </a:r>
            <a:r>
              <a:rPr lang="fr-FR" dirty="0">
                <a:solidFill>
                  <a:schemeClr val="bg1">
                    <a:lumMod val="60000"/>
                    <a:lumOff val="40000"/>
                  </a:schemeClr>
                </a:solidFill>
              </a:rPr>
              <a:t>21 Janvier 2020 </a:t>
            </a:r>
            <a:r>
              <a:rPr lang="fr-FR" dirty="0"/>
              <a:t>: Premier cas de COVID-19 aux États-Unis détecté
</a:t>
            </a:r>
            <a:r>
              <a:rPr lang="fr-FR" dirty="0">
                <a:solidFill>
                  <a:schemeClr val="bg1">
                    <a:lumMod val="40000"/>
                    <a:lumOff val="60000"/>
                  </a:schemeClr>
                </a:solidFill>
              </a:rPr>
              <a:t>30 Janvier 2020 </a:t>
            </a:r>
            <a:r>
              <a:rPr lang="fr-FR" dirty="0"/>
              <a:t>: L’OMS déclare « Urgence de santé publique de portée internationale »
</a:t>
            </a:r>
            <a:r>
              <a:rPr lang="fr-FR" dirty="0">
                <a:solidFill>
                  <a:schemeClr val="bg1">
                    <a:lumMod val="40000"/>
                    <a:lumOff val="60000"/>
                  </a:schemeClr>
                </a:solidFill>
              </a:rPr>
              <a:t>11 Mars 2020 </a:t>
            </a:r>
            <a:r>
              <a:rPr lang="fr-FR" dirty="0"/>
              <a:t>: L’OMS déclare le COVID-19 en pandémie</a:t>
            </a:r>
          </a:p>
          <a:p>
            <a:pPr lvl="1">
              <a:buFont typeface="Wingdings" panose="05000000000000000000" pitchFamily="2" charset="2"/>
              <a:buChar char="§"/>
            </a:pPr>
            <a:r>
              <a:rPr lang="fr-FR" dirty="0"/>
              <a:t>Plus de 118 000 cas de maladie coronavirus dans plus de 110 pays et territoires à travers le monde et le risque soutenu d’une propagation mondiale plus poussée</a:t>
            </a:r>
            <a:endParaRPr lang="en-US" dirty="0"/>
          </a:p>
        </p:txBody>
      </p:sp>
    </p:spTree>
    <p:extLst>
      <p:ext uri="{BB962C8B-B14F-4D97-AF65-F5344CB8AC3E}">
        <p14:creationId xmlns:p14="http://schemas.microsoft.com/office/powerpoint/2010/main" val="36310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39" y="351877"/>
            <a:ext cx="10515600" cy="1325563"/>
          </a:xfrm>
        </p:spPr>
        <p:txBody>
          <a:bodyPr/>
          <a:lstStyle/>
          <a:p>
            <a:r>
              <a:rPr lang="fr-FR" b="1" dirty="0">
                <a:solidFill>
                  <a:schemeClr val="bg1"/>
                </a:solidFill>
                <a:latin typeface="+mn-lt"/>
                <a:cs typeface="Aharoni" panose="02010803020104030203" pitchFamily="2" charset="-79"/>
              </a:rPr>
              <a:t>Comment enlever une robe d’isolement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30462" y="1613820"/>
            <a:ext cx="5861538" cy="4525963"/>
          </a:xfrm>
        </p:spPr>
        <p:txBody>
          <a:bodyPr>
            <a:normAutofit/>
          </a:bodyPr>
          <a:lstStyle/>
          <a:p>
            <a:pPr>
              <a:lnSpc>
                <a:spcPct val="150000"/>
              </a:lnSpc>
              <a:spcBef>
                <a:spcPts val="0"/>
              </a:spcBef>
            </a:pPr>
            <a:r>
              <a:rPr lang="en-US" dirty="0"/>
              <a:t>Détachez les </a:t>
            </a:r>
            <a:r>
              <a:rPr lang="en-US" dirty="0" err="1"/>
              <a:t>noeuds</a:t>
            </a:r>
            <a:endParaRPr lang="en-US" dirty="0"/>
          </a:p>
          <a:p>
            <a:pPr marL="0" indent="0">
              <a:lnSpc>
                <a:spcPct val="150000"/>
              </a:lnSpc>
              <a:spcBef>
                <a:spcPts val="0"/>
              </a:spcBef>
              <a:buNone/>
            </a:pPr>
            <a:endParaRPr lang="en-US" sz="1200" dirty="0"/>
          </a:p>
          <a:p>
            <a:pPr>
              <a:lnSpc>
                <a:spcPct val="100000"/>
              </a:lnSpc>
              <a:spcBef>
                <a:spcPts val="0"/>
              </a:spcBef>
            </a:pPr>
            <a:r>
              <a:rPr lang="fr-FR" dirty="0"/>
              <a:t>Retirez la robe loin du cou et de l’épaule</a:t>
            </a:r>
          </a:p>
          <a:p>
            <a:pPr>
              <a:lnSpc>
                <a:spcPct val="100000"/>
              </a:lnSpc>
              <a:spcBef>
                <a:spcPts val="0"/>
              </a:spcBef>
            </a:pPr>
            <a:endParaRPr lang="en-US" sz="1200" dirty="0"/>
          </a:p>
          <a:p>
            <a:pPr>
              <a:lnSpc>
                <a:spcPct val="100000"/>
              </a:lnSpc>
              <a:spcBef>
                <a:spcPts val="0"/>
              </a:spcBef>
            </a:pPr>
            <a:r>
              <a:rPr lang="fr-FR" dirty="0"/>
              <a:t>Tournez le contaminé de l’extérieur vers l’intérieur</a:t>
            </a:r>
          </a:p>
          <a:p>
            <a:pPr>
              <a:lnSpc>
                <a:spcPct val="100000"/>
              </a:lnSpc>
              <a:spcBef>
                <a:spcPts val="0"/>
              </a:spcBef>
            </a:pPr>
            <a:endParaRPr lang="en-US" sz="1200" dirty="0"/>
          </a:p>
          <a:p>
            <a:pPr>
              <a:lnSpc>
                <a:spcPct val="150000"/>
              </a:lnSpc>
              <a:spcBef>
                <a:spcPts val="0"/>
              </a:spcBef>
            </a:pPr>
            <a:r>
              <a:rPr lang="fr-FR" dirty="0"/>
              <a:t>Pliez ou rouler dans un paquet</a:t>
            </a:r>
            <a:endParaRPr lang="en-US" dirty="0"/>
          </a:p>
          <a:p>
            <a:pPr>
              <a:lnSpc>
                <a:spcPct val="150000"/>
              </a:lnSpc>
              <a:spcBef>
                <a:spcPts val="0"/>
              </a:spcBef>
            </a:pPr>
            <a:r>
              <a:rPr lang="en-US" dirty="0" err="1"/>
              <a:t>Jetez</a:t>
            </a:r>
            <a:endParaRPr lang="en-GB" dirty="0"/>
          </a:p>
        </p:txBody>
      </p:sp>
      <p:grpSp>
        <p:nvGrpSpPr>
          <p:cNvPr id="6" name="Group 9"/>
          <p:cNvGrpSpPr>
            <a:grpSpLocks/>
          </p:cNvGrpSpPr>
          <p:nvPr/>
        </p:nvGrpSpPr>
        <p:grpSpPr bwMode="auto">
          <a:xfrm>
            <a:off x="638908" y="1507623"/>
            <a:ext cx="3365841" cy="2661103"/>
            <a:chOff x="601" y="1084"/>
            <a:chExt cx="1577" cy="1554"/>
          </a:xfrm>
        </p:grpSpPr>
        <p:pic>
          <p:nvPicPr>
            <p:cNvPr id="7" name="Picture 6" descr="8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084"/>
              <a:ext cx="88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 y="1084"/>
              <a:ext cx="643"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8C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30" y="3172820"/>
            <a:ext cx="2112970" cy="307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21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556" y="354374"/>
            <a:ext cx="10515600" cy="1325563"/>
          </a:xfrm>
        </p:spPr>
        <p:txBody>
          <a:bodyPr/>
          <a:lstStyle/>
          <a:p>
            <a:r>
              <a:rPr lang="en-US" b="1" dirty="0">
                <a:solidFill>
                  <a:schemeClr val="bg1"/>
                </a:solidFill>
                <a:latin typeface="+mn-lt"/>
                <a:cs typeface="Aharoni" panose="02010803020104030203" pitchFamily="2" charset="-79"/>
              </a:rPr>
              <a:t>Comment enlever un masque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53801" y="1830388"/>
            <a:ext cx="4547937" cy="4525963"/>
          </a:xfrm>
        </p:spPr>
        <p:txBody>
          <a:bodyPr>
            <a:normAutofit/>
          </a:bodyPr>
          <a:lstStyle/>
          <a:p>
            <a:r>
              <a:rPr lang="fr-FR" sz="3200" dirty="0"/>
              <a:t>Détachez l’attache inférieure, puis l’attache supérieure</a:t>
            </a:r>
          </a:p>
          <a:p>
            <a:endParaRPr lang="en-US" sz="1600" dirty="0"/>
          </a:p>
          <a:p>
            <a:r>
              <a:rPr lang="fr-FR" sz="3200" dirty="0"/>
              <a:t>Retirez du visage et jetez</a:t>
            </a:r>
            <a:endParaRPr lang="en-US" sz="3200" dirty="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83138" y="3450416"/>
            <a:ext cx="2879725" cy="30724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 y="1580148"/>
            <a:ext cx="26812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614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a:solidFill>
                  <a:srgbClr val="080808"/>
                </a:solidFill>
                <a:latin typeface="+mj-lt"/>
                <a:ea typeface="+mj-ea"/>
                <a:cs typeface="+mj-cs"/>
              </a:rPr>
              <a:t>Nettoyage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459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56" y="365125"/>
            <a:ext cx="10515600" cy="1325563"/>
          </a:xfrm>
        </p:spPr>
        <p:txBody>
          <a:bodyPr>
            <a:normAutofit/>
          </a:bodyPr>
          <a:lstStyle/>
          <a:p>
            <a:r>
              <a:rPr lang="en-US" b="1" dirty="0">
                <a:solidFill>
                  <a:schemeClr val="bg1"/>
                </a:solidFill>
                <a:latin typeface="+mn-lt"/>
                <a:cs typeface="Aharoni" panose="02010803020104030203" pitchFamily="2" charset="-79"/>
              </a:rPr>
              <a:t>Pourquoi est-ce important</a:t>
            </a:r>
            <a:r>
              <a:rPr lang="en-US" b="1" dirty="0">
                <a:solidFill>
                  <a:schemeClr val="bg1"/>
                </a:solidFill>
                <a:cs typeface="Aharoni" panose="02010803020104030203" pitchFamily="2" charset="-79"/>
              </a:rPr>
              <a:t>?</a:t>
            </a:r>
          </a:p>
        </p:txBody>
      </p:sp>
      <p:sp>
        <p:nvSpPr>
          <p:cNvPr id="3" name="Content Placeholder 2"/>
          <p:cNvSpPr>
            <a:spLocks noGrp="1"/>
          </p:cNvSpPr>
          <p:nvPr>
            <p:ph sz="quarter" idx="1"/>
          </p:nvPr>
        </p:nvSpPr>
        <p:spPr>
          <a:xfrm>
            <a:off x="587356" y="1690688"/>
            <a:ext cx="10515600" cy="4351338"/>
          </a:xfrm>
        </p:spPr>
        <p:txBody>
          <a:bodyPr>
            <a:noAutofit/>
          </a:bodyPr>
          <a:lstStyle/>
          <a:p>
            <a:pPr>
              <a:lnSpc>
                <a:spcPct val="100000"/>
              </a:lnSpc>
            </a:pPr>
            <a:r>
              <a:rPr lang="fr-FR" sz="3200" dirty="0"/>
              <a:t>On pense que le coronavirus vit sur des surfaces (tables, chaises)
 On pense que le coronavirus vit</a:t>
            </a:r>
            <a:r>
              <a:rPr lang="en-US" sz="3200" dirty="0"/>
              <a:t> </a:t>
            </a:r>
            <a:r>
              <a:rPr lang="fr-FR" sz="3200" dirty="0"/>
              <a:t>sur l’équipement médical (thermomètre, stéthoscope)</a:t>
            </a:r>
            <a:endParaRPr lang="en-US" sz="3200" dirty="0"/>
          </a:p>
          <a:p>
            <a:pPr>
              <a:lnSpc>
                <a:spcPct val="100000"/>
              </a:lnSpc>
            </a:pPr>
            <a:r>
              <a:rPr lang="fr-FR" sz="3200" dirty="0"/>
              <a:t>Vous pouvez tuer Le coronavirus grâce à un nettoyage approprié.</a:t>
            </a:r>
            <a:endParaRPr lang="en-US" sz="3200" dirty="0"/>
          </a:p>
        </p:txBody>
      </p:sp>
    </p:spTree>
    <p:extLst>
      <p:ext uri="{BB962C8B-B14F-4D97-AF65-F5344CB8AC3E}">
        <p14:creationId xmlns:p14="http://schemas.microsoft.com/office/powerpoint/2010/main" val="94620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78" y="514754"/>
            <a:ext cx="10515600" cy="1325563"/>
          </a:xfrm>
        </p:spPr>
        <p:txBody>
          <a:bodyPr>
            <a:normAutofit/>
          </a:bodyPr>
          <a:lstStyle/>
          <a:p>
            <a:r>
              <a:rPr lang="fr-FR" b="1" dirty="0">
                <a:solidFill>
                  <a:schemeClr val="bg1"/>
                </a:solidFill>
                <a:latin typeface="+mn-lt"/>
                <a:cs typeface="Aharoni" panose="02010803020104030203" pitchFamily="2" charset="-79"/>
              </a:rPr>
              <a:t> Force d’une solution de chlore </a:t>
            </a:r>
            <a:r>
              <a:rPr lang="fr-FR" b="1" dirty="0">
                <a:solidFill>
                  <a:schemeClr val="bg1"/>
                </a:solidFill>
                <a:cs typeface="Aharoni" panose="02010803020104030203" pitchFamily="2" charset="-79"/>
              </a:rPr>
              <a:t>
</a:t>
            </a:r>
            <a:endParaRPr lang="en-US" b="1" dirty="0">
              <a:solidFill>
                <a:schemeClr val="bg1"/>
              </a:solidFill>
              <a:cs typeface="Aharoni" panose="02010803020104030203" pitchFamily="2" charset="-79"/>
            </a:endParaRPr>
          </a:p>
        </p:txBody>
      </p:sp>
      <p:sp>
        <p:nvSpPr>
          <p:cNvPr id="3" name="Content Placeholder 2"/>
          <p:cNvSpPr>
            <a:spLocks noGrp="1"/>
          </p:cNvSpPr>
          <p:nvPr>
            <p:ph sz="quarter" idx="1"/>
          </p:nvPr>
        </p:nvSpPr>
        <p:spPr>
          <a:xfrm>
            <a:off x="618978" y="1600200"/>
            <a:ext cx="10972800" cy="4572000"/>
          </a:xfrm>
        </p:spPr>
        <p:txBody>
          <a:bodyPr>
            <a:noAutofit/>
          </a:bodyPr>
          <a:lstStyle/>
          <a:p>
            <a:pPr>
              <a:spcAft>
                <a:spcPts val="1200"/>
              </a:spcAft>
            </a:pPr>
            <a:r>
              <a:rPr lang="fr-FR" sz="3200" dirty="0"/>
              <a:t>Forte (0,5%) solution de chlore
Pour le nettoyage (seaux, équipement médical)
Pour nettoyer les déversements (sang, urine, vomi</a:t>
            </a:r>
            <a:r>
              <a:rPr lang="en-US" sz="3200" dirty="0"/>
              <a:t>, selles)</a:t>
            </a:r>
          </a:p>
          <a:p>
            <a:pPr>
              <a:spcAft>
                <a:spcPts val="1200"/>
              </a:spcAft>
            </a:pPr>
            <a:r>
              <a:rPr lang="fr-FR" sz="3200" dirty="0"/>
              <a:t>Faible (0,05%) solution de chlore
Surtout pour se laver les mains nues
Pour tremper PPE réutilisable (tabliers, gants, bottes, lunettes</a:t>
            </a:r>
            <a:endParaRPr lang="en-US" sz="3200" dirty="0"/>
          </a:p>
        </p:txBody>
      </p:sp>
    </p:spTree>
    <p:extLst>
      <p:ext uri="{BB962C8B-B14F-4D97-AF65-F5344CB8AC3E}">
        <p14:creationId xmlns:p14="http://schemas.microsoft.com/office/powerpoint/2010/main" val="67411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500062"/>
            <a:ext cx="10515600" cy="1325563"/>
          </a:xfrm>
        </p:spPr>
        <p:txBody>
          <a:bodyPr>
            <a:noAutofit/>
          </a:bodyPr>
          <a:lstStyle/>
          <a:p>
            <a:r>
              <a:rPr lang="en-US" b="1" dirty="0">
                <a:solidFill>
                  <a:schemeClr val="bg1"/>
                </a:solidFill>
                <a:latin typeface="+mn-lt"/>
                <a:cs typeface="Aharoni" panose="02010803020104030203" pitchFamily="2" charset="-79"/>
              </a:rPr>
              <a:t>Solution de </a:t>
            </a:r>
            <a:r>
              <a:rPr lang="en-US" b="1" dirty="0" err="1">
                <a:solidFill>
                  <a:schemeClr val="bg1"/>
                </a:solidFill>
                <a:latin typeface="+mn-lt"/>
                <a:cs typeface="Aharoni" panose="02010803020104030203" pitchFamily="2" charset="-79"/>
              </a:rPr>
              <a:t>chlore</a:t>
            </a:r>
            <a:endParaRPr lang="en-US" b="1" dirty="0">
              <a:solidFill>
                <a:schemeClr val="bg1"/>
              </a:solidFill>
              <a:latin typeface="+mn-lt"/>
              <a:cs typeface="Aharoni" panose="02010803020104030203" pitchFamily="2" charset="-79"/>
            </a:endParaRPr>
          </a:p>
        </p:txBody>
      </p:sp>
      <p:sp>
        <p:nvSpPr>
          <p:cNvPr id="3" name="Content Placeholder 2"/>
          <p:cNvSpPr>
            <a:spLocks noGrp="1"/>
          </p:cNvSpPr>
          <p:nvPr>
            <p:ph sz="quarter" idx="1"/>
          </p:nvPr>
        </p:nvSpPr>
        <p:spPr/>
        <p:txBody>
          <a:bodyPr>
            <a:noAutofit/>
          </a:bodyPr>
          <a:lstStyle/>
          <a:p>
            <a:pPr>
              <a:spcAft>
                <a:spcPts val="1200"/>
              </a:spcAft>
            </a:pPr>
            <a:r>
              <a:rPr lang="fr-FR" sz="3200" dirty="0"/>
              <a:t>Le chlore perd de sa force avec le temps
Tous les jours jeter l’ancienne solution de chlore
Tous les jours faites une nouvelle solution de chlore
La lumière du soleil affaiblit la solution de chlore
Gardez la solution de chlore à l’écart de la lumière du soleil</a:t>
            </a:r>
            <a:endParaRPr lang="en-US" sz="3200" dirty="0"/>
          </a:p>
        </p:txBody>
      </p:sp>
    </p:spTree>
    <p:extLst>
      <p:ext uri="{BB962C8B-B14F-4D97-AF65-F5344CB8AC3E}">
        <p14:creationId xmlns:p14="http://schemas.microsoft.com/office/powerpoint/2010/main" val="1957197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231" y="97448"/>
            <a:ext cx="12309231" cy="769441"/>
          </a:xfrm>
          <a:prstGeom prst="rect">
            <a:avLst/>
          </a:prstGeom>
          <a:noFill/>
          <a:ln>
            <a:solidFill>
              <a:schemeClr val="accent1"/>
            </a:solidFill>
          </a:ln>
        </p:spPr>
        <p:txBody>
          <a:bodyPr wrap="square" rtlCol="0">
            <a:spAutoFit/>
          </a:bodyPr>
          <a:lstStyle/>
          <a:p>
            <a:pPr algn="ctr"/>
            <a:r>
              <a:rPr lang="fr-FR" sz="4000" b="1" dirty="0">
                <a:solidFill>
                  <a:schemeClr val="bg1"/>
                </a:solidFill>
                <a:latin typeface="+mj-lt"/>
                <a:ea typeface="+mj-ea"/>
                <a:cs typeface="Aharoni" panose="02010803020104030203" pitchFamily="2" charset="-79"/>
              </a:rPr>
              <a:t>Créer une solution de chlore a 0,5% de </a:t>
            </a:r>
            <a:r>
              <a:rPr lang="fr-FR" sz="4400" b="1" dirty="0">
                <a:solidFill>
                  <a:schemeClr val="bg1"/>
                </a:solidFill>
                <a:latin typeface="+mj-lt"/>
                <a:ea typeface="+mj-ea"/>
                <a:cs typeface="Aharoni" panose="02010803020104030203" pitchFamily="2" charset="-79"/>
              </a:rPr>
              <a:t>concentration</a:t>
            </a:r>
          </a:p>
        </p:txBody>
      </p:sp>
      <p:sp>
        <p:nvSpPr>
          <p:cNvPr id="3" name="TextBox 2"/>
          <p:cNvSpPr txBox="1"/>
          <p:nvPr/>
        </p:nvSpPr>
        <p:spPr>
          <a:xfrm>
            <a:off x="1" y="811353"/>
            <a:ext cx="12192000" cy="1446550"/>
          </a:xfrm>
          <a:prstGeom prst="rect">
            <a:avLst/>
          </a:prstGeom>
          <a:solidFill>
            <a:schemeClr val="accent1">
              <a:alpha val="28000"/>
            </a:schemeClr>
          </a:solidFill>
          <a:ln w="12700">
            <a:solidFill>
              <a:schemeClr val="tx1"/>
            </a:solidFill>
          </a:ln>
        </p:spPr>
        <p:txBody>
          <a:bodyPr wrap="square" rtlCol="0">
            <a:spAutoFit/>
          </a:bodyPr>
          <a:lstStyle/>
          <a:p>
            <a:pPr algn="ctr"/>
            <a:r>
              <a:rPr lang="en-US" sz="2200" dirty="0"/>
              <a:t>Chlorine solutions ode </a:t>
            </a:r>
            <a:r>
              <a:rPr lang="fr-FR" sz="2200" b="1" dirty="0"/>
              <a:t>0,5 % devrait être utilisé pour DÉSINFECTER OBJECTS (planchers, comptoirs, meubles de chambre, matériel médical)
Faites une solution au chlore tous les jours. Si la solution de chlore a plus d’un jour, jetez-la
</a:t>
            </a:r>
            <a:endParaRPr lang="en-US" sz="2200" dirty="0"/>
          </a:p>
        </p:txBody>
      </p:sp>
      <p:pic>
        <p:nvPicPr>
          <p:cNvPr id="1027" name="Picture 3" descr="C:\Users\whz2\AppData\Local\Microsoft\Windows\Temporary Internet Files\Content.IE5\8YL1AWDD\MC9002900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183" y="2032881"/>
            <a:ext cx="1550698" cy="1836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72491" y="3667971"/>
            <a:ext cx="1435410" cy="1323439"/>
          </a:xfrm>
          <a:prstGeom prst="rect">
            <a:avLst/>
          </a:prstGeom>
          <a:noFill/>
        </p:spPr>
        <p:txBody>
          <a:bodyPr wrap="square" rtlCol="0">
            <a:spAutoFit/>
          </a:bodyPr>
          <a:lstStyle/>
          <a:p>
            <a:r>
              <a:rPr lang="en-US" sz="2400" b="1" dirty="0"/>
              <a:t>20 </a:t>
            </a:r>
            <a:r>
              <a:rPr lang="en-US" sz="2400" b="1" dirty="0" err="1"/>
              <a:t>Litres</a:t>
            </a:r>
            <a:r>
              <a:rPr lang="en-US" sz="2400" b="1" dirty="0"/>
              <a:t> </a:t>
            </a:r>
            <a:r>
              <a:rPr lang="en-US" sz="2400" b="1" dirty="0" err="1"/>
              <a:t>d’eau</a:t>
            </a:r>
            <a:r>
              <a:rPr lang="en-US" sz="2800" b="1" dirty="0"/>
              <a:t>
</a:t>
            </a:r>
            <a:endParaRPr lang="en-US" b="1" dirty="0"/>
          </a:p>
        </p:txBody>
      </p:sp>
      <p:sp>
        <p:nvSpPr>
          <p:cNvPr id="19" name="Plus 18"/>
          <p:cNvSpPr/>
          <p:nvPr/>
        </p:nvSpPr>
        <p:spPr>
          <a:xfrm>
            <a:off x="3810000" y="2723444"/>
            <a:ext cx="914400" cy="914400"/>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552311" y="3054475"/>
            <a:ext cx="983926" cy="787925"/>
          </a:xfrm>
          <a:prstGeom prst="rect">
            <a:avLst/>
          </a:prstGeom>
        </p:spPr>
      </p:pic>
      <p:sp>
        <p:nvSpPr>
          <p:cNvPr id="42" name="TextBox 41"/>
          <p:cNvSpPr txBox="1"/>
          <p:nvPr/>
        </p:nvSpPr>
        <p:spPr>
          <a:xfrm>
            <a:off x="1296237" y="5652409"/>
            <a:ext cx="10075574" cy="1200329"/>
          </a:xfrm>
          <a:prstGeom prst="rect">
            <a:avLst/>
          </a:prstGeom>
          <a:noFill/>
          <a:ln w="25400" cmpd="sng">
            <a:solidFill>
              <a:srgbClr val="FF0000"/>
            </a:solidFill>
          </a:ln>
        </p:spPr>
        <p:txBody>
          <a:bodyPr wrap="square" rtlCol="0">
            <a:spAutoFit/>
          </a:bodyPr>
          <a:lstStyle/>
          <a:p>
            <a:pPr algn="ctr"/>
            <a:r>
              <a:rPr lang="fr-FR" b="1" dirty="0"/>
              <a:t>AVERTISSEMENT : Le chlore peut brûler.  Portez toujours des gants et des lunettes lors de la manipulation des granules de chlore et des solutions fortes!  Ce mélange est variable en raison de la concentration d’eau de Javel utilisée.
</a:t>
            </a:r>
            <a:endParaRPr lang="en-US"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901954" y="3040794"/>
            <a:ext cx="983926" cy="787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84184" y="3082451"/>
            <a:ext cx="983926" cy="787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533373" y="3082452"/>
            <a:ext cx="983926" cy="787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437272" y="2057328"/>
            <a:ext cx="983926" cy="787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238450" y="2098986"/>
            <a:ext cx="983926" cy="78792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28834" y="2122217"/>
            <a:ext cx="949116" cy="76004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880477" y="2114298"/>
            <a:ext cx="983926" cy="7879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494840" y="2108278"/>
            <a:ext cx="983926" cy="78792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321494" y="3085410"/>
            <a:ext cx="1070638" cy="857364"/>
          </a:xfrm>
          <a:prstGeom prst="rect">
            <a:avLst/>
          </a:prstGeom>
        </p:spPr>
      </p:pic>
      <p:sp>
        <p:nvSpPr>
          <p:cNvPr id="4" name="TextBox 3"/>
          <p:cNvSpPr txBox="1"/>
          <p:nvPr/>
        </p:nvSpPr>
        <p:spPr>
          <a:xfrm>
            <a:off x="9650307" y="2431701"/>
            <a:ext cx="1534255" cy="2369880"/>
          </a:xfrm>
          <a:prstGeom prst="rect">
            <a:avLst/>
          </a:prstGeom>
          <a:noFill/>
        </p:spPr>
        <p:txBody>
          <a:bodyPr wrap="square" rtlCol="0">
            <a:spAutoFit/>
          </a:bodyPr>
          <a:lstStyle/>
          <a:p>
            <a:r>
              <a:rPr lang="fr-FR" sz="2000" b="1" dirty="0"/>
              <a:t>REMUER AVEC UN BÂTON PENDANT 10 SECONDES</a:t>
            </a:r>
            <a:r>
              <a:rPr lang="fr-FR" sz="2400" b="1" dirty="0"/>
              <a:t>
</a:t>
            </a:r>
            <a:endParaRPr lang="en-US" sz="2400" b="1" dirty="0"/>
          </a:p>
        </p:txBody>
      </p:sp>
      <p:sp>
        <p:nvSpPr>
          <p:cNvPr id="5" name="TextBox 4"/>
          <p:cNvSpPr txBox="1"/>
          <p:nvPr/>
        </p:nvSpPr>
        <p:spPr>
          <a:xfrm>
            <a:off x="2223903" y="4876800"/>
            <a:ext cx="7620000" cy="1015663"/>
          </a:xfrm>
          <a:prstGeom prst="rect">
            <a:avLst/>
          </a:prstGeom>
          <a:noFill/>
        </p:spPr>
        <p:txBody>
          <a:bodyPr wrap="square" rtlCol="0">
            <a:spAutoFit/>
          </a:bodyPr>
          <a:lstStyle/>
          <a:p>
            <a:pPr algn="ctr"/>
            <a:r>
              <a:rPr lang="fr-FR" sz="2000" dirty="0"/>
              <a:t>Étiqueter le seau: « CONCENTRATION (0.5%) SOLUTION DE CHLORE"
ATTENDRE 30 MINUTES AVANT L’UTILISATION
</a:t>
            </a:r>
            <a:endParaRPr lang="en-US" sz="2000" b="1" dirty="0"/>
          </a:p>
        </p:txBody>
      </p:sp>
      <p:sp>
        <p:nvSpPr>
          <p:cNvPr id="30" name="TextBox 29"/>
          <p:cNvSpPr txBox="1"/>
          <p:nvPr/>
        </p:nvSpPr>
        <p:spPr>
          <a:xfrm>
            <a:off x="5044274" y="3958578"/>
            <a:ext cx="4310742" cy="1323439"/>
          </a:xfrm>
          <a:prstGeom prst="rect">
            <a:avLst/>
          </a:prstGeom>
          <a:noFill/>
        </p:spPr>
        <p:txBody>
          <a:bodyPr wrap="square" rtlCol="0">
            <a:spAutoFit/>
          </a:bodyPr>
          <a:lstStyle/>
          <a:p>
            <a:r>
              <a:rPr lang="fr-FR" sz="2400" b="1" dirty="0"/>
              <a:t>10 CUILLÈRES À SOUPE DÉBORDANTES D’EAU DE JAVEL</a:t>
            </a:r>
            <a:r>
              <a:rPr lang="fr-FR" sz="2800" b="1" dirty="0"/>
              <a:t>
</a:t>
            </a:r>
            <a:endParaRPr lang="en-US" b="1" dirty="0"/>
          </a:p>
        </p:txBody>
      </p:sp>
    </p:spTree>
    <p:extLst>
      <p:ext uri="{BB962C8B-B14F-4D97-AF65-F5344CB8AC3E}">
        <p14:creationId xmlns:p14="http://schemas.microsoft.com/office/powerpoint/2010/main" val="3233968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48025"/>
            <a:ext cx="11353800" cy="1152176"/>
          </a:xfrm>
        </p:spPr>
        <p:txBody>
          <a:bodyPr vert="horz" lIns="91440" tIns="45720" rIns="91440" bIns="45720" rtlCol="0" anchor="ctr">
            <a:normAutofit/>
          </a:bodyPr>
          <a:lstStyle/>
          <a:p>
            <a:r>
              <a:rPr lang="fr-FR" b="1" dirty="0">
                <a:solidFill>
                  <a:schemeClr val="bg1"/>
                </a:solidFill>
                <a:latin typeface="+mn-lt"/>
                <a:cs typeface="Aharoni" panose="02010803020104030203" pitchFamily="2" charset="-79"/>
              </a:rPr>
              <a:t>Choses importantes à retenir lors du nettoyage</a:t>
            </a:r>
            <a:endParaRPr lang="en-US" b="1" dirty="0">
              <a:solidFill>
                <a:schemeClr val="bg1"/>
              </a:solidFill>
              <a:latin typeface="+mn-lt"/>
              <a:cs typeface="Aharoni" panose="02010803020104030203" pitchFamily="2" charset="-79"/>
            </a:endParaRPr>
          </a:p>
        </p:txBody>
      </p:sp>
      <p:sp>
        <p:nvSpPr>
          <p:cNvPr id="3" name="Content Placeholder 2"/>
          <p:cNvSpPr>
            <a:spLocks noGrp="1"/>
          </p:cNvSpPr>
          <p:nvPr>
            <p:ph sz="quarter" idx="1"/>
          </p:nvPr>
        </p:nvSpPr>
        <p:spPr>
          <a:xfrm>
            <a:off x="618977" y="1600201"/>
            <a:ext cx="10958733" cy="4525963"/>
          </a:xfrm>
        </p:spPr>
        <p:txBody>
          <a:bodyPr>
            <a:normAutofit lnSpcReduction="10000"/>
          </a:bodyPr>
          <a:lstStyle/>
          <a:p>
            <a:pPr>
              <a:lnSpc>
                <a:spcPct val="150000"/>
              </a:lnSpc>
            </a:pPr>
            <a:r>
              <a:rPr lang="fr-FR" sz="3200" dirty="0"/>
              <a:t>Ne jamais tremper une serviette sale dans un seau de chlore
NE PAS nettoyer ou essuyer les surfaces avec une serviette sèche
NE PAS réutiliser les serviettes, utiliser des serviettes jetables seulement
Déplacez-vous lentement, NE PAS éclabousser ou pulvériser</a:t>
            </a:r>
            <a:endParaRPr lang="en-US" dirty="0"/>
          </a:p>
        </p:txBody>
      </p:sp>
    </p:spTree>
    <p:extLst>
      <p:ext uri="{BB962C8B-B14F-4D97-AF65-F5344CB8AC3E}">
        <p14:creationId xmlns:p14="http://schemas.microsoft.com/office/powerpoint/2010/main" val="2870673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dirty="0">
                <a:solidFill>
                  <a:srgbClr val="080808"/>
                </a:solidFill>
                <a:latin typeface="+mj-lt"/>
                <a:ea typeface="+mj-ea"/>
                <a:cs typeface="+mj-cs"/>
              </a:rPr>
              <a:t>Isolement social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3">
            <a:extLst>
              <a:ext uri="{FF2B5EF4-FFF2-40B4-BE49-F238E27FC236}">
                <a16:creationId xmlns:a16="http://schemas.microsoft.com/office/drawing/2014/main" id="{95B70DB1-BF20-4941-8A85-AA7A4DC42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396" y="3786775"/>
            <a:ext cx="492919"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E849D629-4A1D-4F4D-A5DB-903EBA8BFE55}"/>
              </a:ext>
            </a:extLst>
          </p:cNvPr>
          <p:cNvPicPr>
            <a:picLocks noGrp="1" noChangeAspect="1" noChangeArrowheads="1"/>
          </p:cNvPicPr>
          <p:nvPr>
            <p:ph idx="1"/>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t="128" r="-2752"/>
          <a:stretch/>
        </p:blipFill>
        <p:spPr bwMode="auto">
          <a:xfrm>
            <a:off x="7032922" y="3733845"/>
            <a:ext cx="623930" cy="10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Right Arrow 6">
            <a:extLst>
              <a:ext uri="{FF2B5EF4-FFF2-40B4-BE49-F238E27FC236}">
                <a16:creationId xmlns:a16="http://schemas.microsoft.com/office/drawing/2014/main" id="{40C06294-511A-4341-94BC-0F6CCD97E9BA}"/>
              </a:ext>
            </a:extLst>
          </p:cNvPr>
          <p:cNvSpPr/>
          <p:nvPr/>
        </p:nvSpPr>
        <p:spPr>
          <a:xfrm>
            <a:off x="5785740" y="4134487"/>
            <a:ext cx="1073149" cy="211835"/>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237643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365125"/>
            <a:ext cx="10734368" cy="1325563"/>
          </a:xfrm>
        </p:spPr>
        <p:txBody>
          <a:bodyPr>
            <a:normAutofit/>
          </a:bodyPr>
          <a:lstStyle/>
          <a:p>
            <a:r>
              <a:rPr lang="fr-FR" b="1" dirty="0">
                <a:solidFill>
                  <a:schemeClr val="bg1"/>
                </a:solidFill>
                <a:latin typeface="+mn-lt"/>
                <a:cs typeface="Aharoni" panose="02010803020104030203" pitchFamily="2" charset="-79"/>
              </a:rPr>
              <a:t>Isolement sociale : Établissement de soins de santé</a:t>
            </a:r>
            <a:endParaRPr lang="en-US" b="1" dirty="0">
              <a:solidFill>
                <a:schemeClr val="bg1"/>
              </a:solidFill>
              <a:latin typeface="+mn-lt"/>
              <a:cs typeface="Aharoni" panose="02010803020104030203" pitchFamily="2" charset="-79"/>
            </a:endParaRPr>
          </a:p>
        </p:txBody>
      </p:sp>
      <p:sp>
        <p:nvSpPr>
          <p:cNvPr id="4" name="Content Placeholder 4"/>
          <p:cNvSpPr txBox="1">
            <a:spLocks/>
          </p:cNvSpPr>
          <p:nvPr/>
        </p:nvSpPr>
        <p:spPr>
          <a:xfrm>
            <a:off x="619432" y="1600200"/>
            <a:ext cx="11179278"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1"/>
              </a:buClr>
            </a:pPr>
            <a:r>
              <a:rPr lang="fr-FR" sz="3000" dirty="0"/>
              <a:t>Portez un équipement de protection individuelle approprié (EPI)
Réduire au minimum les contacts étroits inutiles avec les patients
Si vous ne portez pas d’EPI, restez à au moins un mètre des patients
Gardez les patients et leurs lits à au moins un mètre l’un de l’autre dans la salle d’attente et les chambres d’hospitalisation
Réduire au minimum les visiteurs des établissements de santé</a:t>
            </a:r>
            <a:endParaRPr lang="en-US" sz="3000" dirty="0"/>
          </a:p>
          <a:p>
            <a:pPr marL="0" indent="0">
              <a:buClr>
                <a:schemeClr val="accent2"/>
              </a:buClr>
              <a:buNone/>
            </a:pPr>
            <a:endParaRPr lang="en-US" sz="3600" b="1" dirty="0"/>
          </a:p>
          <a:p>
            <a:pPr lvl="1">
              <a:buClr>
                <a:schemeClr val="accent2"/>
              </a:buClr>
            </a:pPr>
            <a:endParaRPr lang="en-US" dirty="0"/>
          </a:p>
          <a:p>
            <a:pPr lvl="1">
              <a:buClr>
                <a:schemeClr val="accent2"/>
              </a:buClr>
            </a:pPr>
            <a:endParaRPr lang="en-US" dirty="0"/>
          </a:p>
        </p:txBody>
      </p:sp>
    </p:spTree>
    <p:extLst>
      <p:ext uri="{BB962C8B-B14F-4D97-AF65-F5344CB8AC3E}">
        <p14:creationId xmlns:p14="http://schemas.microsoft.com/office/powerpoint/2010/main" val="276938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44BE-DD05-468F-9B14-EF3B6DB5A184}"/>
              </a:ext>
            </a:extLst>
          </p:cNvPr>
          <p:cNvSpPr>
            <a:spLocks noGrp="1"/>
          </p:cNvSpPr>
          <p:nvPr>
            <p:ph type="title"/>
          </p:nvPr>
        </p:nvSpPr>
        <p:spPr>
          <a:xfrm>
            <a:off x="838200" y="365126"/>
            <a:ext cx="10226040" cy="1058942"/>
          </a:xfrm>
        </p:spPr>
        <p:txBody>
          <a:bodyPr/>
          <a:lstStyle/>
          <a:p>
            <a:r>
              <a:rPr lang="en-US" b="1" dirty="0">
                <a:solidFill>
                  <a:schemeClr val="bg1"/>
                </a:solidFill>
                <a:latin typeface="+mn-lt"/>
                <a:cs typeface="Aharoni" panose="02010803020104030203" pitchFamily="2" charset="-79"/>
              </a:rPr>
              <a:t>Pays touchés: </a:t>
            </a:r>
          </a:p>
        </p:txBody>
      </p:sp>
      <p:pic>
        <p:nvPicPr>
          <p:cNvPr id="9" name="Content Placeholder 8">
            <a:hlinkClick r:id="rId2"/>
            <a:extLst>
              <a:ext uri="{FF2B5EF4-FFF2-40B4-BE49-F238E27FC236}">
                <a16:creationId xmlns:a16="http://schemas.microsoft.com/office/drawing/2014/main" id="{DBA8914D-4578-405B-BDD6-6CC93BBCAC6B}"/>
              </a:ext>
            </a:extLst>
          </p:cNvPr>
          <p:cNvPicPr>
            <a:picLocks noGrp="1" noChangeAspect="1"/>
          </p:cNvPicPr>
          <p:nvPr>
            <p:ph idx="1"/>
          </p:nvPr>
        </p:nvPicPr>
        <p:blipFill>
          <a:blip r:embed="rId3"/>
          <a:stretch>
            <a:fillRect/>
          </a:stretch>
        </p:blipFill>
        <p:spPr>
          <a:xfrm>
            <a:off x="558086" y="1351015"/>
            <a:ext cx="10795714" cy="5137653"/>
          </a:xfrm>
          <a:prstGeom prst="rect">
            <a:avLst/>
          </a:prstGeom>
        </p:spPr>
      </p:pic>
      <p:sp>
        <p:nvSpPr>
          <p:cNvPr id="4" name="TextBox 3">
            <a:extLst>
              <a:ext uri="{FF2B5EF4-FFF2-40B4-BE49-F238E27FC236}">
                <a16:creationId xmlns:a16="http://schemas.microsoft.com/office/drawing/2014/main" id="{36D6EFF4-1957-4E09-BC41-39C24696E6E8}"/>
              </a:ext>
            </a:extLst>
          </p:cNvPr>
          <p:cNvSpPr txBox="1"/>
          <p:nvPr/>
        </p:nvSpPr>
        <p:spPr>
          <a:xfrm>
            <a:off x="698143" y="6488668"/>
            <a:ext cx="8117058" cy="923330"/>
          </a:xfrm>
          <a:prstGeom prst="rect">
            <a:avLst/>
          </a:prstGeom>
          <a:noFill/>
        </p:spPr>
        <p:txBody>
          <a:bodyPr wrap="square" rtlCol="0">
            <a:spAutoFit/>
          </a:bodyPr>
          <a:lstStyle/>
          <a:p>
            <a:r>
              <a:rPr lang="fr-FR" dirty="0"/>
              <a:t>Dernière mise à jour 19/03/2020: Cliquez sur l’image pour accéder aux informations mises à jour
</a:t>
            </a:r>
            <a:endParaRPr lang="en-US" dirty="0"/>
          </a:p>
        </p:txBody>
      </p:sp>
    </p:spTree>
    <p:extLst>
      <p:ext uri="{BB962C8B-B14F-4D97-AF65-F5344CB8AC3E}">
        <p14:creationId xmlns:p14="http://schemas.microsoft.com/office/powerpoint/2010/main" val="1427298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DE62-8C9F-4A6E-9C0B-BF397FC8FDC6}"/>
              </a:ext>
            </a:extLst>
          </p:cNvPr>
          <p:cNvSpPr>
            <a:spLocks noGrp="1"/>
          </p:cNvSpPr>
          <p:nvPr>
            <p:ph type="title"/>
          </p:nvPr>
        </p:nvSpPr>
        <p:spPr>
          <a:xfrm>
            <a:off x="838200" y="345028"/>
            <a:ext cx="10515600" cy="1325563"/>
          </a:xfrm>
        </p:spPr>
        <p:txBody>
          <a:bodyPr/>
          <a:lstStyle/>
          <a:p>
            <a:r>
              <a:rPr lang="en-US" b="1" dirty="0">
                <a:solidFill>
                  <a:schemeClr val="bg1"/>
                </a:solidFill>
                <a:latin typeface="+mn-lt"/>
                <a:cs typeface="Aharoni" panose="02010803020104030203" pitchFamily="2" charset="-79"/>
              </a:rPr>
              <a:t>Isolement </a:t>
            </a:r>
            <a:r>
              <a:rPr lang="en-US" b="1" dirty="0" err="1">
                <a:solidFill>
                  <a:schemeClr val="bg1"/>
                </a:solidFill>
                <a:latin typeface="+mn-lt"/>
                <a:cs typeface="Aharoni" panose="02010803020104030203" pitchFamily="2" charset="-79"/>
              </a:rPr>
              <a:t>sociale</a:t>
            </a:r>
            <a:r>
              <a:rPr lang="en-US" b="1" dirty="0">
                <a:solidFill>
                  <a:schemeClr val="bg1"/>
                </a:solidFill>
                <a:latin typeface="+mn-lt"/>
                <a:cs typeface="Aharoni" panose="02010803020104030203" pitchFamily="2" charset="-79"/>
              </a:rPr>
              <a:t> </a:t>
            </a:r>
          </a:p>
        </p:txBody>
      </p:sp>
      <p:sp>
        <p:nvSpPr>
          <p:cNvPr id="3" name="Content Placeholder 2">
            <a:extLst>
              <a:ext uri="{FF2B5EF4-FFF2-40B4-BE49-F238E27FC236}">
                <a16:creationId xmlns:a16="http://schemas.microsoft.com/office/drawing/2014/main" id="{E6B3DF17-5127-42FD-9219-E4ECC95C3362}"/>
              </a:ext>
            </a:extLst>
          </p:cNvPr>
          <p:cNvSpPr>
            <a:spLocks noGrp="1"/>
          </p:cNvSpPr>
          <p:nvPr>
            <p:ph idx="1"/>
          </p:nvPr>
        </p:nvSpPr>
        <p:spPr/>
        <p:txBody>
          <a:bodyPr/>
          <a:lstStyle/>
          <a:p>
            <a:r>
              <a:rPr lang="fr-FR" dirty="0"/>
              <a:t>Réduire le temps passé dans les endroits bondés ou la probabilité d’entrer en contact avec des personnes malades est plus grande
Gardez la distance d’au moins un mètre des personnes qui toussent ou éternuent
Évitez de toucher, étreindre, serrer la main ou embrasser des personnes malades
Ne venez pas travailler si vous avez une fièvre égale ou supérieure à 37,8</a:t>
            </a:r>
            <a:r>
              <a:rPr lang="fr-FR" baseline="30000" dirty="0"/>
              <a:t> o </a:t>
            </a:r>
            <a:r>
              <a:rPr lang="fr-FR" dirty="0"/>
              <a:t>C et/ou si vous avez une toux active </a:t>
            </a:r>
            <a:endParaRPr lang="en-US" dirty="0"/>
          </a:p>
        </p:txBody>
      </p:sp>
    </p:spTree>
    <p:extLst>
      <p:ext uri="{BB962C8B-B14F-4D97-AF65-F5344CB8AC3E}">
        <p14:creationId xmlns:p14="http://schemas.microsoft.com/office/powerpoint/2010/main" val="9238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DE54-42DF-497C-9261-19248F8B7BBB}"/>
              </a:ext>
            </a:extLst>
          </p:cNvPr>
          <p:cNvSpPr>
            <a:spLocks noGrp="1"/>
          </p:cNvSpPr>
          <p:nvPr>
            <p:ph type="title"/>
          </p:nvPr>
        </p:nvSpPr>
        <p:spPr>
          <a:xfrm>
            <a:off x="657726" y="391587"/>
            <a:ext cx="10515600" cy="1325563"/>
          </a:xfrm>
        </p:spPr>
        <p:txBody>
          <a:bodyPr>
            <a:normAutofit/>
          </a:bodyPr>
          <a:lstStyle/>
          <a:p>
            <a:r>
              <a:rPr lang="en-US" b="1" dirty="0">
                <a:solidFill>
                  <a:schemeClr val="bg1"/>
                </a:solidFill>
                <a:latin typeface="+mn-lt"/>
                <a:cs typeface="Aharoni" panose="02010803020104030203" pitchFamily="2" charset="-79"/>
              </a:rPr>
              <a:t>Gouttelettes
</a:t>
            </a:r>
          </a:p>
        </p:txBody>
      </p:sp>
      <p:sp>
        <p:nvSpPr>
          <p:cNvPr id="3" name="Content Placeholder 2">
            <a:extLst>
              <a:ext uri="{FF2B5EF4-FFF2-40B4-BE49-F238E27FC236}">
                <a16:creationId xmlns:a16="http://schemas.microsoft.com/office/drawing/2014/main" id="{B3A62705-A12E-474C-9A03-95A4F44B104C}"/>
              </a:ext>
            </a:extLst>
          </p:cNvPr>
          <p:cNvSpPr>
            <a:spLocks noGrp="1"/>
          </p:cNvSpPr>
          <p:nvPr>
            <p:ph idx="1"/>
          </p:nvPr>
        </p:nvSpPr>
        <p:spPr>
          <a:xfrm>
            <a:off x="657726" y="1522623"/>
            <a:ext cx="10515600" cy="1927225"/>
          </a:xfrm>
        </p:spPr>
        <p:txBody>
          <a:bodyPr>
            <a:normAutofit fontScale="92500"/>
          </a:bodyPr>
          <a:lstStyle/>
          <a:p>
            <a:r>
              <a:rPr lang="fr-FR" dirty="0"/>
              <a:t>Habituellement générées quand une personne tousse, éternue ou parle
Voyage seulement de courtes distances dans les airs car elles sont plus grandes et plus lourdes
Ne reste pas suspendu dans les airs</a:t>
            </a:r>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F0A47F88-F11F-4EBB-BC66-5A4B0DAFA6F2}"/>
              </a:ext>
            </a:extLst>
          </p:cNvPr>
          <p:cNvPicPr>
            <a:picLocks noChangeAspect="1"/>
          </p:cNvPicPr>
          <p:nvPr/>
        </p:nvPicPr>
        <p:blipFill rotWithShape="1">
          <a:blip r:embed="rId2">
            <a:extLst>
              <a:ext uri="{28A0092B-C50C-407E-A947-70E740481C1C}">
                <a14:useLocalDpi xmlns:a14="http://schemas.microsoft.com/office/drawing/2010/main" val="0"/>
              </a:ext>
            </a:extLst>
          </a:blip>
          <a:srcRect l="2405" t="26487"/>
          <a:stretch/>
        </p:blipFill>
        <p:spPr>
          <a:xfrm>
            <a:off x="838201" y="3918102"/>
            <a:ext cx="5411836" cy="2476459"/>
          </a:xfrm>
          <a:prstGeom prst="rect">
            <a:avLst/>
          </a:prstGeom>
        </p:spPr>
      </p:pic>
      <p:sp>
        <p:nvSpPr>
          <p:cNvPr id="5" name="TextBox 4">
            <a:extLst>
              <a:ext uri="{FF2B5EF4-FFF2-40B4-BE49-F238E27FC236}">
                <a16:creationId xmlns:a16="http://schemas.microsoft.com/office/drawing/2014/main" id="{B9119B1C-389B-44B4-A0E6-F9064DFAF597}"/>
              </a:ext>
            </a:extLst>
          </p:cNvPr>
          <p:cNvSpPr txBox="1"/>
          <p:nvPr/>
        </p:nvSpPr>
        <p:spPr>
          <a:xfrm>
            <a:off x="6250037" y="4002170"/>
            <a:ext cx="5941963" cy="2308324"/>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chemeClr val="bg1">
                    <a:lumMod val="60000"/>
                    <a:lumOff val="40000"/>
                  </a:schemeClr>
                </a:solidFill>
              </a:rPr>
              <a:t>La personne A est malade d’une maladie respiratoire
La personne B se tient à moins d’un mètre de la personne A lorsqu’elle tousse
La personne C se tient à plus d’un mètre et est protégée contre le virus</a:t>
            </a:r>
            <a:endParaRPr lang="en-US" sz="2400" dirty="0">
              <a:solidFill>
                <a:schemeClr val="bg1">
                  <a:lumMod val="60000"/>
                  <a:lumOff val="40000"/>
                </a:schemeClr>
              </a:solidFill>
            </a:endParaRPr>
          </a:p>
        </p:txBody>
      </p:sp>
    </p:spTree>
    <p:extLst>
      <p:ext uri="{BB962C8B-B14F-4D97-AF65-F5344CB8AC3E}">
        <p14:creationId xmlns:p14="http://schemas.microsoft.com/office/powerpoint/2010/main" val="3621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dirty="0">
                <a:solidFill>
                  <a:srgbClr val="080808"/>
                </a:solidFill>
                <a:latin typeface="+mj-lt"/>
                <a:ea typeface="+mj-ea"/>
                <a:cs typeface="+mj-cs"/>
              </a:rPr>
              <a:t>Hygiène </a:t>
            </a:r>
            <a:r>
              <a:rPr lang="en-US" sz="3600" dirty="0" err="1">
                <a:solidFill>
                  <a:srgbClr val="080808"/>
                </a:solidFill>
                <a:latin typeface="+mj-lt"/>
                <a:ea typeface="+mj-ea"/>
                <a:cs typeface="+mj-cs"/>
              </a:rPr>
              <a:t>respiratoire</a:t>
            </a:r>
            <a:r>
              <a:rPr lang="en-US" sz="3600" dirty="0">
                <a:solidFill>
                  <a:srgbClr val="080808"/>
                </a:solidFill>
                <a:latin typeface="+mj-lt"/>
                <a:ea typeface="+mj-ea"/>
                <a:cs typeface="+mj-cs"/>
              </a:rPr>
              <a:t>
</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37621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8A525-A9DF-4647-ADDD-06CE40A38436}"/>
              </a:ext>
            </a:extLst>
          </p:cNvPr>
          <p:cNvSpPr>
            <a:spLocks noGrp="1"/>
          </p:cNvSpPr>
          <p:nvPr>
            <p:ph type="title"/>
          </p:nvPr>
        </p:nvSpPr>
        <p:spPr>
          <a:xfrm>
            <a:off x="688571" y="291383"/>
            <a:ext cx="10515600" cy="1325563"/>
          </a:xfrm>
        </p:spPr>
        <p:txBody>
          <a:bodyPr/>
          <a:lstStyle/>
          <a:p>
            <a:r>
              <a:rPr lang="fr-FR" b="1" dirty="0">
                <a:solidFill>
                  <a:schemeClr val="bg1"/>
                </a:solidFill>
                <a:latin typeface="+mn-lt"/>
                <a:cs typeface="Aharoni" panose="02010803020104030203" pitchFamily="2" charset="-79"/>
              </a:rPr>
              <a:t>Hygiène respiratoire : Patient et soi-même</a:t>
            </a:r>
            <a:endParaRPr lang="en-US" b="1" dirty="0">
              <a:solidFill>
                <a:schemeClr val="bg1"/>
              </a:solidFill>
              <a:latin typeface="+mn-lt"/>
              <a:cs typeface="Aharoni" panose="02010803020104030203" pitchFamily="2" charset="-79"/>
            </a:endParaRPr>
          </a:p>
        </p:txBody>
      </p:sp>
      <p:sp>
        <p:nvSpPr>
          <p:cNvPr id="6" name="Content Placeholder 5">
            <a:extLst>
              <a:ext uri="{FF2B5EF4-FFF2-40B4-BE49-F238E27FC236}">
                <a16:creationId xmlns:a16="http://schemas.microsoft.com/office/drawing/2014/main" id="{DBC589B4-E27E-4465-9746-548A6971F5AA}"/>
              </a:ext>
            </a:extLst>
          </p:cNvPr>
          <p:cNvSpPr>
            <a:spLocks noGrp="1"/>
          </p:cNvSpPr>
          <p:nvPr>
            <p:ph idx="1"/>
          </p:nvPr>
        </p:nvSpPr>
        <p:spPr>
          <a:xfrm>
            <a:off x="838199" y="1825625"/>
            <a:ext cx="10528495" cy="4476701"/>
          </a:xfrm>
        </p:spPr>
        <p:txBody>
          <a:bodyPr>
            <a:normAutofit lnSpcReduction="10000"/>
          </a:bodyPr>
          <a:lstStyle/>
          <a:p>
            <a:r>
              <a:rPr lang="fr-FR" sz="3200" dirty="0"/>
              <a:t>Couvrez</a:t>
            </a:r>
            <a:r>
              <a:rPr lang="en-US" sz="3200" dirty="0"/>
              <a:t> la bouche </a:t>
            </a:r>
            <a:r>
              <a:rPr lang="fr-FR" sz="3200" dirty="0"/>
              <a:t>et le nez avec un tissu jetable lors de la toux ou des éternuements </a:t>
            </a:r>
          </a:p>
          <a:p>
            <a:pPr lvl="1">
              <a:buFont typeface="Wingdings" panose="05000000000000000000" pitchFamily="2" charset="2"/>
              <a:buChar char="§"/>
            </a:pPr>
            <a:r>
              <a:rPr lang="fr-FR" sz="2800" dirty="0"/>
              <a:t>Jeter le tissu immédiatement dans un bac à déchets sans rien toucher </a:t>
            </a:r>
          </a:p>
          <a:p>
            <a:pPr lvl="1">
              <a:buFont typeface="Wingdings" panose="05000000000000000000" pitchFamily="2" charset="2"/>
              <a:buChar char="§"/>
            </a:pPr>
            <a:r>
              <a:rPr lang="fr-FR" sz="2800" dirty="0"/>
              <a:t>Lavez-vous les mains par la suite </a:t>
            </a:r>
          </a:p>
          <a:p>
            <a:pPr marL="228600" lvl="1">
              <a:spcBef>
                <a:spcPts val="1000"/>
              </a:spcBef>
            </a:pPr>
            <a:r>
              <a:rPr lang="fr-FR" sz="3200" dirty="0"/>
              <a:t>Si vous n’avez pas de tissu, éternuez dans votre coude </a:t>
            </a:r>
          </a:p>
          <a:p>
            <a:pPr marL="228600" lvl="1">
              <a:spcBef>
                <a:spcPts val="1000"/>
              </a:spcBef>
            </a:pPr>
            <a:r>
              <a:rPr lang="fr-FR" sz="3200" dirty="0"/>
              <a:t>Patients qui toussent : Porter un masque chirurgical/médical </a:t>
            </a:r>
          </a:p>
          <a:p>
            <a:pPr marL="228600" lvl="1">
              <a:spcBef>
                <a:spcPts val="1000"/>
              </a:spcBef>
            </a:pPr>
            <a:r>
              <a:rPr lang="fr-FR" sz="3200" dirty="0"/>
              <a:t>Travailleurs de la santé: Porter un masque chirurgical lors de la prestation des soins </a:t>
            </a:r>
            <a:endParaRPr lang="en-US" sz="3200" dirty="0"/>
          </a:p>
          <a:p>
            <a:endParaRPr lang="en-US" sz="3200" dirty="0"/>
          </a:p>
          <a:p>
            <a:pPr lvl="1"/>
            <a:endParaRPr lang="en-US" sz="2800" dirty="0"/>
          </a:p>
          <a:p>
            <a:pPr lvl="1"/>
            <a:endParaRPr lang="en-US" sz="2800" dirty="0"/>
          </a:p>
          <a:p>
            <a:endParaRPr lang="en-US" dirty="0"/>
          </a:p>
        </p:txBody>
      </p:sp>
    </p:spTree>
    <p:extLst>
      <p:ext uri="{BB962C8B-B14F-4D97-AF65-F5344CB8AC3E}">
        <p14:creationId xmlns:p14="http://schemas.microsoft.com/office/powerpoint/2010/main" val="2298297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69B8-931B-49C2-8950-B4F423A9BCDD}"/>
              </a:ext>
            </a:extLst>
          </p:cNvPr>
          <p:cNvSpPr>
            <a:spLocks noGrp="1"/>
          </p:cNvSpPr>
          <p:nvPr>
            <p:ph type="title"/>
          </p:nvPr>
        </p:nvSpPr>
        <p:spPr/>
        <p:txBody>
          <a:bodyPr>
            <a:normAutofit fontScale="90000"/>
          </a:bodyPr>
          <a:lstStyle/>
          <a:p>
            <a:r>
              <a:rPr lang="fr-FR" b="1" dirty="0">
                <a:solidFill>
                  <a:schemeClr val="bg1"/>
                </a:solidFill>
                <a:latin typeface="+mn-lt"/>
                <a:cs typeface="Aharoni" panose="02010803020104030203" pitchFamily="2" charset="-79"/>
              </a:rPr>
              <a:t>Objectif de prévention et de contrôle des infections
</a:t>
            </a:r>
            <a:endParaRPr lang="en-US" b="1" dirty="0">
              <a:solidFill>
                <a:schemeClr val="bg1"/>
              </a:solidFill>
              <a:latin typeface="+mn-lt"/>
              <a:cs typeface="Aharoni" panose="02010803020104030203" pitchFamily="2" charset="-79"/>
            </a:endParaRPr>
          </a:p>
        </p:txBody>
      </p:sp>
      <p:sp>
        <p:nvSpPr>
          <p:cNvPr id="3" name="Content Placeholder 2">
            <a:extLst>
              <a:ext uri="{FF2B5EF4-FFF2-40B4-BE49-F238E27FC236}">
                <a16:creationId xmlns:a16="http://schemas.microsoft.com/office/drawing/2014/main" id="{E793EDE8-DEAA-4087-8894-7A156FF6ACCE}"/>
              </a:ext>
            </a:extLst>
          </p:cNvPr>
          <p:cNvSpPr>
            <a:spLocks noGrp="1"/>
          </p:cNvSpPr>
          <p:nvPr>
            <p:ph idx="1"/>
          </p:nvPr>
        </p:nvSpPr>
        <p:spPr/>
        <p:txBody>
          <a:bodyPr/>
          <a:lstStyle/>
          <a:p>
            <a:r>
              <a:rPr lang="fr-FR" dirty="0"/>
              <a:t>Pour vous protéger contre l’infection
Prévenir la propagation des maladies à d’autres</a:t>
            </a:r>
            <a:endParaRPr lang="en-US" dirty="0"/>
          </a:p>
          <a:p>
            <a:pPr marL="0" indent="0" algn="ctr">
              <a:buNone/>
            </a:pPr>
            <a:endParaRPr lang="fr-FR" sz="3600" dirty="0">
              <a:solidFill>
                <a:schemeClr val="bg1">
                  <a:lumMod val="60000"/>
                  <a:lumOff val="40000"/>
                </a:schemeClr>
              </a:solidFill>
            </a:endParaRPr>
          </a:p>
          <a:p>
            <a:pPr marL="0" indent="0" algn="ctr">
              <a:buNone/>
            </a:pPr>
            <a:r>
              <a:rPr lang="fr-FR" sz="3600" dirty="0">
                <a:solidFill>
                  <a:schemeClr val="bg1">
                    <a:lumMod val="60000"/>
                    <a:lumOff val="40000"/>
                  </a:schemeClr>
                </a:solidFill>
              </a:rPr>
              <a:t>BRISER LA CHAÎNE DE TRANSMISSION!
</a:t>
            </a:r>
            <a:endParaRPr lang="en-US" dirty="0"/>
          </a:p>
        </p:txBody>
      </p:sp>
      <p:pic>
        <p:nvPicPr>
          <p:cNvPr id="7" name="Picture 6" descr="A picture containing drawing&#10;&#10;Description automatically generated">
            <a:extLst>
              <a:ext uri="{FF2B5EF4-FFF2-40B4-BE49-F238E27FC236}">
                <a16:creationId xmlns:a16="http://schemas.microsoft.com/office/drawing/2014/main" id="{642D16C4-6089-4969-A680-40B395D57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95" y="4300538"/>
            <a:ext cx="7724180" cy="1647825"/>
          </a:xfrm>
          <a:prstGeom prst="rect">
            <a:avLst/>
          </a:prstGeom>
        </p:spPr>
      </p:pic>
    </p:spTree>
    <p:extLst>
      <p:ext uri="{BB962C8B-B14F-4D97-AF65-F5344CB8AC3E}">
        <p14:creationId xmlns:p14="http://schemas.microsoft.com/office/powerpoint/2010/main" val="273650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AE57-7A8D-466B-84F6-2F7E9A92AD0F}"/>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Questions?
</a:t>
            </a:r>
          </a:p>
        </p:txBody>
      </p:sp>
      <p:sp>
        <p:nvSpPr>
          <p:cNvPr id="3" name="Content Placeholder 2">
            <a:extLst>
              <a:ext uri="{FF2B5EF4-FFF2-40B4-BE49-F238E27FC236}">
                <a16:creationId xmlns:a16="http://schemas.microsoft.com/office/drawing/2014/main" id="{0FD10F75-15E0-450E-B912-D0190A0C640F}"/>
              </a:ext>
            </a:extLst>
          </p:cNvPr>
          <p:cNvSpPr>
            <a:spLocks noGrp="1"/>
          </p:cNvSpPr>
          <p:nvPr>
            <p:ph idx="1"/>
          </p:nvPr>
        </p:nvSpPr>
        <p:spPr/>
        <p:txBody>
          <a:bodyPr/>
          <a:lstStyle/>
          <a:p>
            <a:pPr marL="0" indent="0">
              <a:buNone/>
            </a:pPr>
            <a:r>
              <a:rPr lang="fr-FR" dirty="0"/>
              <a:t>Pour rester à jour, veuillez consulter les organismes de santé publique suivants</a:t>
            </a:r>
            <a:r>
              <a:rPr lang="en-US" dirty="0"/>
              <a:t>:</a:t>
            </a:r>
          </a:p>
          <a:p>
            <a:r>
              <a:rPr lang="en-US" dirty="0"/>
              <a:t>WHO: </a:t>
            </a:r>
            <a:r>
              <a:rPr lang="en-US" u="sng" dirty="0">
                <a:hlinkClick r:id="rId2"/>
              </a:rPr>
              <a:t>https://www.who.int/health-topics/coronavirus</a:t>
            </a:r>
            <a:r>
              <a:rPr lang="en-US" dirty="0"/>
              <a:t> </a:t>
            </a:r>
          </a:p>
          <a:p>
            <a:r>
              <a:rPr lang="en-US" dirty="0"/>
              <a:t>CDC: </a:t>
            </a:r>
            <a:r>
              <a:rPr lang="en-US" u="sng" dirty="0">
                <a:hlinkClick r:id="rId3"/>
              </a:rPr>
              <a:t>https://www.cdc.gov/coronavirus/2019-ncov/index.html</a:t>
            </a:r>
            <a:endParaRPr lang="en-US" dirty="0"/>
          </a:p>
          <a:p>
            <a:endParaRPr lang="en-US" dirty="0"/>
          </a:p>
        </p:txBody>
      </p:sp>
    </p:spTree>
    <p:extLst>
      <p:ext uri="{BB962C8B-B14F-4D97-AF65-F5344CB8AC3E}">
        <p14:creationId xmlns:p14="http://schemas.microsoft.com/office/powerpoint/2010/main" val="260792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fr-FR" sz="3800" dirty="0"/>
              <a:t>Erreurs d’utilisation d’EPI et alternatives d’EPI 
</a:t>
            </a:r>
            <a:endParaRPr lang="en-US" sz="38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92"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78080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5536" y="365124"/>
            <a:ext cx="10515600" cy="1325563"/>
          </a:xfrm>
        </p:spPr>
        <p:txBody>
          <a:bodyPr/>
          <a:lstStyle/>
          <a:p>
            <a:r>
              <a:rPr lang="en-US" b="1" dirty="0" err="1">
                <a:solidFill>
                  <a:schemeClr val="bg1"/>
                </a:solidFill>
                <a:latin typeface="+mn-lt"/>
                <a:cs typeface="Aharoni" panose="02010803020104030203" pitchFamily="2" charset="-79"/>
              </a:rPr>
              <a:t>Objectifs</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d’apprentissage</a:t>
            </a:r>
            <a:endParaRPr lang="en-GB" b="1" dirty="0">
              <a:solidFill>
                <a:schemeClr val="bg1"/>
              </a:solidFill>
              <a:latin typeface="+mn-lt"/>
              <a:cs typeface="Aharoni" panose="02010803020104030203" pitchFamily="2" charset="-79"/>
            </a:endParaRPr>
          </a:p>
        </p:txBody>
      </p:sp>
      <p:sp>
        <p:nvSpPr>
          <p:cNvPr id="7" name="Content Placeholder 6"/>
          <p:cNvSpPr>
            <a:spLocks noGrp="1"/>
          </p:cNvSpPr>
          <p:nvPr>
            <p:ph idx="1"/>
          </p:nvPr>
        </p:nvSpPr>
        <p:spPr>
          <a:xfrm>
            <a:off x="585536" y="1690687"/>
            <a:ext cx="10515600" cy="3289275"/>
          </a:xfrm>
        </p:spPr>
        <p:txBody>
          <a:bodyPr>
            <a:normAutofit/>
          </a:bodyPr>
          <a:lstStyle/>
          <a:p>
            <a:pPr marL="0" indent="0">
              <a:buNone/>
            </a:pPr>
            <a:r>
              <a:rPr lang="fr-FR" sz="3600" dirty="0"/>
              <a:t>A la fin de cette session, le participant sera en mesure de:</a:t>
            </a:r>
          </a:p>
          <a:p>
            <a:pPr lvl="1">
              <a:buFont typeface="Wingdings" panose="05000000000000000000" pitchFamily="2" charset="2"/>
              <a:buChar char="§"/>
            </a:pPr>
            <a:r>
              <a:rPr lang="fr-FR" sz="3200" dirty="0"/>
              <a:t>Identifier les erreurs courantes de l’EPI et expliquer les mesures à prendre lorsqu’une erreur est identifiée 
Expliquer comment adapter les matériaux quand l’EPI est limitée</a:t>
            </a:r>
            <a:endParaRPr lang="en-GB" sz="3200" dirty="0"/>
          </a:p>
        </p:txBody>
      </p:sp>
    </p:spTree>
    <p:extLst>
      <p:ext uri="{BB962C8B-B14F-4D97-AF65-F5344CB8AC3E}">
        <p14:creationId xmlns:p14="http://schemas.microsoft.com/office/powerpoint/2010/main" val="1428729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9" y="180808"/>
            <a:ext cx="11617569" cy="1325563"/>
          </a:xfrm>
        </p:spPr>
        <p:txBody>
          <a:bodyPr/>
          <a:lstStyle/>
          <a:p>
            <a:r>
              <a:rPr lang="fr-FR" b="1" dirty="0">
                <a:solidFill>
                  <a:schemeClr val="bg1"/>
                </a:solidFill>
                <a:latin typeface="+mn-lt"/>
                <a:cs typeface="Aharoni" panose="02010803020104030203" pitchFamily="2" charset="-79"/>
              </a:rPr>
              <a:t>Exemple 1 : Trouver l’erreur d’utilisation de l’EPI</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423112" y="1647826"/>
            <a:ext cx="5181600" cy="1561682"/>
          </a:xfrm>
        </p:spPr>
        <p:txBody>
          <a:bodyPr>
            <a:normAutofit/>
          </a:bodyPr>
          <a:lstStyle/>
          <a:p>
            <a:pPr marL="0" indent="0">
              <a:spcBef>
                <a:spcPts val="0"/>
              </a:spcBef>
              <a:buNone/>
            </a:pPr>
            <a:r>
              <a:rPr lang="fr-FR" dirty="0"/>
              <a:t>Problème</a:t>
            </a:r>
          </a:p>
          <a:p>
            <a:pPr marL="0" indent="0">
              <a:spcBef>
                <a:spcPts val="0"/>
              </a:spcBef>
              <a:buNone/>
            </a:pPr>
            <a:endParaRPr lang="en-US" dirty="0"/>
          </a:p>
          <a:p>
            <a:pPr>
              <a:spcBef>
                <a:spcPts val="0"/>
              </a:spcBef>
            </a:pPr>
            <a:endParaRPr lang="en-US" dirty="0"/>
          </a:p>
          <a:p>
            <a:pPr marL="0" indent="0">
              <a:spcBef>
                <a:spcPts val="0"/>
              </a:spcBef>
              <a:buNone/>
            </a:pPr>
            <a:endParaRPr lang="en-US" dirty="0"/>
          </a:p>
        </p:txBody>
      </p:sp>
      <p:sp>
        <p:nvSpPr>
          <p:cNvPr id="4" name="Content Placeholder 3">
            <a:extLst>
              <a:ext uri="{FF2B5EF4-FFF2-40B4-BE49-F238E27FC236}">
                <a16:creationId xmlns:a16="http://schemas.microsoft.com/office/drawing/2014/main" id="{9619EB66-6E97-4D48-BA64-516BB0A0AA1B}"/>
              </a:ext>
            </a:extLst>
          </p:cNvPr>
          <p:cNvSpPr>
            <a:spLocks noGrp="1"/>
          </p:cNvSpPr>
          <p:nvPr>
            <p:ph sz="half" idx="2"/>
          </p:nvPr>
        </p:nvSpPr>
        <p:spPr/>
        <p:txBody>
          <a:bodyPr/>
          <a:lstStyle/>
          <a:p>
            <a:endParaRPr lang="en-US"/>
          </a:p>
        </p:txBody>
      </p:sp>
      <p:pic>
        <p:nvPicPr>
          <p:cNvPr id="9" name="Picture 8"/>
          <p:cNvPicPr>
            <a:picLocks noChangeAspect="1"/>
          </p:cNvPicPr>
          <p:nvPr/>
        </p:nvPicPr>
        <p:blipFill>
          <a:blip r:embed="rId3"/>
          <a:stretch>
            <a:fillRect/>
          </a:stretch>
        </p:blipFill>
        <p:spPr>
          <a:xfrm>
            <a:off x="6172201" y="1647826"/>
            <a:ext cx="5334000" cy="4708524"/>
          </a:xfrm>
          <a:prstGeom prst="rect">
            <a:avLst/>
          </a:prstGeom>
        </p:spPr>
      </p:pic>
      <p:sp>
        <p:nvSpPr>
          <p:cNvPr id="11" name="TextBox 10"/>
          <p:cNvSpPr txBox="1"/>
          <p:nvPr/>
        </p:nvSpPr>
        <p:spPr>
          <a:xfrm>
            <a:off x="423112" y="3247807"/>
            <a:ext cx="5181600" cy="523220"/>
          </a:xfrm>
          <a:prstGeom prst="rect">
            <a:avLst/>
          </a:prstGeom>
          <a:noFill/>
        </p:spPr>
        <p:txBody>
          <a:bodyPr wrap="square" rtlCol="0">
            <a:spAutoFit/>
          </a:bodyPr>
          <a:lstStyle/>
          <a:p>
            <a:r>
              <a:rPr lang="fr-FR" sz="2800" dirty="0"/>
              <a:t>Action correcte </a:t>
            </a:r>
          </a:p>
        </p:txBody>
      </p:sp>
      <p:sp>
        <p:nvSpPr>
          <p:cNvPr id="7" name="Content Placeholder 2">
            <a:extLst>
              <a:ext uri="{FF2B5EF4-FFF2-40B4-BE49-F238E27FC236}">
                <a16:creationId xmlns:a16="http://schemas.microsoft.com/office/drawing/2014/main" id="{1B42CA4D-3D23-4DBB-A822-83B3FD7EFC53}"/>
              </a:ext>
            </a:extLst>
          </p:cNvPr>
          <p:cNvSpPr txBox="1">
            <a:spLocks/>
          </p:cNvSpPr>
          <p:nvPr/>
        </p:nvSpPr>
        <p:spPr>
          <a:xfrm>
            <a:off x="423112" y="2165802"/>
            <a:ext cx="5181600" cy="1561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sz="2400" dirty="0"/>
              <a:t>Téléphoner tout en portant des gants</a:t>
            </a:r>
            <a:endParaRPr lang="en-US" dirty="0"/>
          </a:p>
          <a:p>
            <a:pPr marL="0" indent="0">
              <a:spcBef>
                <a:spcPts val="0"/>
              </a:spcBef>
              <a:buFont typeface="Arial" panose="020B0604020202020204" pitchFamily="34" charset="0"/>
              <a:buNone/>
            </a:pPr>
            <a:endParaRPr lang="en-US" dirty="0"/>
          </a:p>
          <a:p>
            <a:pPr>
              <a:spcBef>
                <a:spcPts val="0"/>
              </a:spcBef>
            </a:pPr>
            <a:endParaRPr lang="en-US" dirty="0"/>
          </a:p>
          <a:p>
            <a:pPr marL="0" indent="0">
              <a:spcBef>
                <a:spcPts val="0"/>
              </a:spcBef>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08FB9B4E-F76A-4638-88EA-B1AE99E4CBF8}"/>
              </a:ext>
            </a:extLst>
          </p:cNvPr>
          <p:cNvSpPr txBox="1"/>
          <p:nvPr/>
        </p:nvSpPr>
        <p:spPr>
          <a:xfrm>
            <a:off x="423112" y="3771027"/>
            <a:ext cx="5181600" cy="2308324"/>
          </a:xfrm>
          <a:prstGeom prst="rect">
            <a:avLst/>
          </a:prstGeom>
          <a:noFill/>
        </p:spPr>
        <p:txBody>
          <a:bodyPr wrap="square" rtlCol="0">
            <a:spAutoFit/>
          </a:bodyPr>
          <a:lstStyle/>
          <a:p>
            <a:pPr marL="342900" indent="-342900">
              <a:buFont typeface="Arial" panose="020B0604020202020204" pitchFamily="34" charset="0"/>
              <a:buChar char="•"/>
            </a:pPr>
            <a:r>
              <a:rPr lang="fr-FR" sz="2400" dirty="0"/>
              <a:t>Ne pas ramasser d’objets (téléphones, stylos, livres, dossiers de patients, etc.) tout en portant EPI
Enlever les gants, effectuer l’hygiène des mains, puis ramasser objets</a:t>
            </a:r>
            <a:endParaRPr lang="en-GB" sz="2400" dirty="0"/>
          </a:p>
        </p:txBody>
      </p:sp>
    </p:spTree>
    <p:extLst>
      <p:ext uri="{BB962C8B-B14F-4D97-AF65-F5344CB8AC3E}">
        <p14:creationId xmlns:p14="http://schemas.microsoft.com/office/powerpoint/2010/main" val="34997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323" y="-37606"/>
            <a:ext cx="11912743" cy="1325563"/>
          </a:xfrm>
        </p:spPr>
        <p:txBody>
          <a:bodyPr>
            <a:normAutofit/>
          </a:bodyPr>
          <a:lstStyle/>
          <a:p>
            <a:r>
              <a:rPr lang="fr-FR" sz="4200" b="1" dirty="0">
                <a:solidFill>
                  <a:schemeClr val="bg1"/>
                </a:solidFill>
                <a:latin typeface="+mn-lt"/>
                <a:cs typeface="Aharoni" panose="02010803020104030203" pitchFamily="2" charset="-79"/>
              </a:rPr>
              <a:t>Exemple 2: Trouver les erreurs d’utilisation de l’EPI</a:t>
            </a:r>
            <a:endParaRPr lang="en-GB" sz="4200"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506822" y="1027906"/>
            <a:ext cx="5181600" cy="4192809"/>
          </a:xfrm>
        </p:spPr>
        <p:txBody>
          <a:bodyPr/>
          <a:lstStyle/>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3200" dirty="0"/>
          </a:p>
          <a:p>
            <a:pPr marL="0" indent="0">
              <a:buNone/>
            </a:pPr>
            <a:r>
              <a:rPr lang="en-US" sz="2000" dirty="0"/>
              <a:t> </a:t>
            </a:r>
            <a:endParaRPr lang="en-GB" sz="2000" dirty="0"/>
          </a:p>
        </p:txBody>
      </p:sp>
      <p:pic>
        <p:nvPicPr>
          <p:cNvPr id="7" name="Content Placeholder 6"/>
          <p:cNvPicPr>
            <a:picLocks noGrp="1" noChangeAspect="1"/>
          </p:cNvPicPr>
          <p:nvPr>
            <p:ph sz="half" idx="2"/>
          </p:nvPr>
        </p:nvPicPr>
        <p:blipFill>
          <a:blip r:embed="rId2"/>
          <a:stretch>
            <a:fillRect/>
          </a:stretch>
        </p:blipFill>
        <p:spPr>
          <a:xfrm>
            <a:off x="7266564" y="1984155"/>
            <a:ext cx="4728241" cy="4192808"/>
          </a:xfrm>
          <a:prstGeom prst="rect">
            <a:avLst/>
          </a:prstGeom>
        </p:spPr>
      </p:pic>
      <p:sp>
        <p:nvSpPr>
          <p:cNvPr id="8" name="TextBox 7"/>
          <p:cNvSpPr txBox="1"/>
          <p:nvPr/>
        </p:nvSpPr>
        <p:spPr>
          <a:xfrm>
            <a:off x="344707" y="1279129"/>
            <a:ext cx="6567745" cy="3908762"/>
          </a:xfrm>
          <a:prstGeom prst="rect">
            <a:avLst/>
          </a:prstGeom>
          <a:noFill/>
        </p:spPr>
        <p:txBody>
          <a:bodyPr wrap="square" rtlCol="0">
            <a:spAutoFit/>
          </a:bodyPr>
          <a:lstStyle/>
          <a:p>
            <a:r>
              <a:rPr lang="fr-FR" sz="2800" dirty="0"/>
              <a:t>Problème</a:t>
            </a:r>
          </a:p>
          <a:p>
            <a:endParaRPr lang="fr-FR" sz="2400" dirty="0"/>
          </a:p>
          <a:p>
            <a:endParaRPr lang="fr-FR" sz="2400" dirty="0"/>
          </a:p>
          <a:p>
            <a:endParaRPr lang="fr-FR" sz="2400" dirty="0"/>
          </a:p>
          <a:p>
            <a:endParaRPr lang="fr-FR" sz="2400" dirty="0"/>
          </a:p>
          <a:p>
            <a:endParaRPr lang="fr-FR" sz="2400" dirty="0"/>
          </a:p>
          <a:p>
            <a:endParaRPr lang="fr-FR" sz="2400" dirty="0"/>
          </a:p>
          <a:p>
            <a:endParaRPr lang="fr-FR" sz="2400" dirty="0"/>
          </a:p>
          <a:p>
            <a:r>
              <a:rPr lang="fr-FR" sz="2800" dirty="0"/>
              <a:t>Action Correcte</a:t>
            </a:r>
          </a:p>
          <a:p>
            <a:endParaRPr lang="en-GB" sz="2400" dirty="0"/>
          </a:p>
        </p:txBody>
      </p:sp>
      <p:sp>
        <p:nvSpPr>
          <p:cNvPr id="10" name="TextBox 9">
            <a:extLst>
              <a:ext uri="{FF2B5EF4-FFF2-40B4-BE49-F238E27FC236}">
                <a16:creationId xmlns:a16="http://schemas.microsoft.com/office/drawing/2014/main" id="{FF5DE215-D9D3-4F43-AD94-5EE92D04915B}"/>
              </a:ext>
            </a:extLst>
          </p:cNvPr>
          <p:cNvSpPr txBox="1"/>
          <p:nvPr/>
        </p:nvSpPr>
        <p:spPr>
          <a:xfrm>
            <a:off x="394091" y="1692460"/>
            <a:ext cx="6567745" cy="5262979"/>
          </a:xfrm>
          <a:prstGeom prst="rect">
            <a:avLst/>
          </a:prstGeom>
          <a:noFill/>
        </p:spPr>
        <p:txBody>
          <a:bodyPr wrap="square" rtlCol="0">
            <a:spAutoFit/>
          </a:bodyPr>
          <a:lstStyle/>
          <a:p>
            <a:pPr marL="285750" indent="-285750">
              <a:buFont typeface="Arial" panose="020B0604020202020204" pitchFamily="34" charset="0"/>
              <a:buChar char="•"/>
            </a:pPr>
            <a:r>
              <a:rPr lang="fr-FR" sz="2400" dirty="0"/>
              <a:t>Masque de visage ne couvrant pas le nez et la bouche
Gants visiblement sales
Port du EPI à l’extérieur de la zone de soins de santé</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a:t>Assurez-vous que le masque facial couvre complètement le nez et la bouche et s’ajuste pour s’adapter
Enlever l’EPI avant de quitter la zone de soins de santé</a:t>
            </a:r>
            <a:endParaRPr lang="en-GB" sz="2800" dirty="0"/>
          </a:p>
          <a:p>
            <a:endParaRPr lang="en-GB" sz="2400" dirty="0"/>
          </a:p>
        </p:txBody>
      </p:sp>
    </p:spTree>
    <p:extLst>
      <p:ext uri="{BB962C8B-B14F-4D97-AF65-F5344CB8AC3E}">
        <p14:creationId xmlns:p14="http://schemas.microsoft.com/office/powerpoint/2010/main" val="40337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B171-E579-441E-8BD5-2E2C2D925E02}"/>
              </a:ext>
            </a:extLst>
          </p:cNvPr>
          <p:cNvSpPr>
            <a:spLocks noGrp="1"/>
          </p:cNvSpPr>
          <p:nvPr>
            <p:ph type="title"/>
          </p:nvPr>
        </p:nvSpPr>
        <p:spPr>
          <a:xfrm>
            <a:off x="838200" y="365125"/>
            <a:ext cx="10393680" cy="1199243"/>
          </a:xfrm>
        </p:spPr>
        <p:txBody>
          <a:bodyPr/>
          <a:lstStyle/>
          <a:p>
            <a:r>
              <a:rPr lang="en-US" b="1" dirty="0">
                <a:solidFill>
                  <a:schemeClr val="bg1"/>
                </a:solidFill>
                <a:latin typeface="+mn-lt"/>
                <a:cs typeface="Aharoni" panose="02010803020104030203" pitchFamily="2" charset="-79"/>
              </a:rPr>
              <a:t>COVID-19</a:t>
            </a:r>
            <a:r>
              <a:rPr lang="en-US" dirty="0"/>
              <a:t> </a:t>
            </a:r>
          </a:p>
        </p:txBody>
      </p:sp>
      <p:sp>
        <p:nvSpPr>
          <p:cNvPr id="3" name="Content Placeholder 2">
            <a:extLst>
              <a:ext uri="{FF2B5EF4-FFF2-40B4-BE49-F238E27FC236}">
                <a16:creationId xmlns:a16="http://schemas.microsoft.com/office/drawing/2014/main" id="{40F1C890-0F87-4652-A523-C171541DDB5D}"/>
              </a:ext>
            </a:extLst>
          </p:cNvPr>
          <p:cNvSpPr>
            <a:spLocks noGrp="1"/>
          </p:cNvSpPr>
          <p:nvPr>
            <p:ph idx="1"/>
          </p:nvPr>
        </p:nvSpPr>
        <p:spPr>
          <a:xfrm>
            <a:off x="838200" y="1564368"/>
            <a:ext cx="10515600" cy="4351338"/>
          </a:xfrm>
        </p:spPr>
        <p:txBody>
          <a:bodyPr>
            <a:normAutofit/>
          </a:bodyPr>
          <a:lstStyle/>
          <a:p>
            <a:r>
              <a:rPr lang="fr-FR" dirty="0">
                <a:solidFill>
                  <a:schemeClr val="bg1">
                    <a:lumMod val="60000"/>
                    <a:lumOff val="40000"/>
                  </a:schemeClr>
                </a:solidFill>
              </a:rPr>
              <a:t>Période d’incubation</a:t>
            </a:r>
            <a:r>
              <a:rPr lang="fr-FR" dirty="0">
                <a:solidFill>
                  <a:schemeClr val="bg1">
                    <a:lumMod val="40000"/>
                    <a:lumOff val="60000"/>
                  </a:schemeClr>
                </a:solidFill>
              </a:rPr>
              <a:t>, </a:t>
            </a:r>
            <a:r>
              <a:rPr lang="fr-FR" dirty="0"/>
              <a:t>période entre l’exposition à une infection et l’apparition des premiers symptômes : varie de 1 à 14 jours</a:t>
            </a:r>
            <a:r>
              <a:rPr lang="fr-FR" baseline="30000" dirty="0"/>
              <a:t>1</a:t>
            </a:r>
          </a:p>
          <a:p>
            <a:pPr lvl="2"/>
            <a:r>
              <a:rPr lang="fr-FR" sz="2400" dirty="0"/>
              <a:t>Moyennes d’environ 5 à 6 jours</a:t>
            </a:r>
          </a:p>
          <a:p>
            <a:r>
              <a:rPr lang="fr-FR" dirty="0">
                <a:solidFill>
                  <a:schemeClr val="bg1">
                    <a:lumMod val="60000"/>
                    <a:lumOff val="40000"/>
                  </a:schemeClr>
                </a:solidFill>
              </a:rPr>
              <a:t>Mode de transmission </a:t>
            </a:r>
            <a:r>
              <a:rPr lang="fr-FR" dirty="0">
                <a:solidFill>
                  <a:schemeClr val="bg1">
                    <a:lumMod val="40000"/>
                    <a:lumOff val="60000"/>
                  </a:schemeClr>
                </a:solidFill>
              </a:rPr>
              <a:t>: </a:t>
            </a:r>
            <a:r>
              <a:rPr lang="fr-FR" dirty="0"/>
              <a:t>gouttelettes et surfaces contaminées</a:t>
            </a:r>
            <a:r>
              <a:rPr lang="fr-FR" baseline="30000" dirty="0"/>
              <a:t>1</a:t>
            </a:r>
            <a:r>
              <a:rPr lang="fr-FR" dirty="0">
                <a:solidFill>
                  <a:schemeClr val="bg1">
                    <a:lumMod val="40000"/>
                    <a:lumOff val="60000"/>
                  </a:schemeClr>
                </a:solidFill>
              </a:rPr>
              <a:t>
</a:t>
            </a:r>
            <a:r>
              <a:rPr lang="fr-FR" dirty="0">
                <a:solidFill>
                  <a:schemeClr val="bg1">
                    <a:lumMod val="60000"/>
                    <a:lumOff val="40000"/>
                  </a:schemeClr>
                </a:solidFill>
              </a:rPr>
              <a:t>Transmission: </a:t>
            </a:r>
            <a:r>
              <a:rPr lang="fr-FR" dirty="0"/>
              <a:t>Humain à humain</a:t>
            </a:r>
            <a:r>
              <a:rPr lang="fr-FR" baseline="30000" dirty="0"/>
              <a:t>2</a:t>
            </a:r>
            <a:r>
              <a:rPr lang="fr-FR" dirty="0">
                <a:solidFill>
                  <a:schemeClr val="bg1">
                    <a:lumMod val="40000"/>
                    <a:lumOff val="60000"/>
                  </a:schemeClr>
                </a:solidFill>
              </a:rPr>
              <a:t>
</a:t>
            </a:r>
            <a:r>
              <a:rPr lang="fr-FR" dirty="0">
                <a:solidFill>
                  <a:schemeClr val="bg1">
                    <a:lumMod val="60000"/>
                    <a:lumOff val="40000"/>
                  </a:schemeClr>
                </a:solidFill>
              </a:rPr>
              <a:t>Traitement: </a:t>
            </a:r>
            <a:r>
              <a:rPr lang="fr-FR" dirty="0"/>
              <a:t>Actuellement pas de vaccin; a l’essaie de plusieurs traitements trouvés efficaces pour les virus; le traitement des symptômes</a:t>
            </a:r>
            <a:r>
              <a:rPr lang="fr-FR" baseline="30000" dirty="0"/>
              <a:t>1</a:t>
            </a:r>
            <a:endParaRPr lang="en-US" baseline="30000" dirty="0"/>
          </a:p>
        </p:txBody>
      </p:sp>
      <p:sp>
        <p:nvSpPr>
          <p:cNvPr id="4" name="TextBox 3">
            <a:extLst>
              <a:ext uri="{FF2B5EF4-FFF2-40B4-BE49-F238E27FC236}">
                <a16:creationId xmlns:a16="http://schemas.microsoft.com/office/drawing/2014/main" id="{914496FC-277A-4B60-8DE8-DC267BFBDEF5}"/>
              </a:ext>
            </a:extLst>
          </p:cNvPr>
          <p:cNvSpPr txBox="1"/>
          <p:nvPr/>
        </p:nvSpPr>
        <p:spPr>
          <a:xfrm>
            <a:off x="838200" y="5661878"/>
            <a:ext cx="9486900" cy="830997"/>
          </a:xfrm>
          <a:prstGeom prst="rect">
            <a:avLst/>
          </a:prstGeom>
          <a:noFill/>
        </p:spPr>
        <p:txBody>
          <a:bodyPr wrap="square" rtlCol="0">
            <a:spAutoFit/>
          </a:bodyPr>
          <a:lstStyle/>
          <a:p>
            <a:r>
              <a:rPr lang="fr-FR" sz="1600" dirty="0"/>
              <a:t>1 : Cette information peut être modifiée.  
2: Dans la majorité des cas
</a:t>
            </a:r>
            <a:endParaRPr lang="en-US" sz="1600" dirty="0"/>
          </a:p>
        </p:txBody>
      </p:sp>
    </p:spTree>
    <p:extLst>
      <p:ext uri="{BB962C8B-B14F-4D97-AF65-F5344CB8AC3E}">
        <p14:creationId xmlns:p14="http://schemas.microsoft.com/office/powerpoint/2010/main" val="2551065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Exercise 3:  Find the PPE Mistake</a:t>
            </a:r>
            <a:endParaRPr lang="en-GB" b="1" dirty="0">
              <a:solidFill>
                <a:schemeClr val="bg1"/>
              </a:solidFill>
              <a:latin typeface="+mn-lt"/>
              <a:cs typeface="Aharoni" panose="02010803020104030203" pitchFamily="2" charset="-79"/>
            </a:endParaRPr>
          </a:p>
        </p:txBody>
      </p:sp>
      <p:pic>
        <p:nvPicPr>
          <p:cNvPr id="7" name="Content Placeholder 6"/>
          <p:cNvPicPr>
            <a:picLocks noGrp="1" noChangeAspect="1"/>
          </p:cNvPicPr>
          <p:nvPr>
            <p:ph sz="half" idx="2"/>
          </p:nvPr>
        </p:nvPicPr>
        <p:blipFill>
          <a:blip r:embed="rId2"/>
          <a:stretch>
            <a:fillRect/>
          </a:stretch>
        </p:blipFill>
        <p:spPr>
          <a:xfrm>
            <a:off x="6391664" y="2172494"/>
            <a:ext cx="5476873" cy="3657600"/>
          </a:xfrm>
          <a:prstGeom prst="rect">
            <a:avLst/>
          </a:prstGeom>
        </p:spPr>
      </p:pic>
      <p:sp>
        <p:nvSpPr>
          <p:cNvPr id="8" name="Content Placeholder 2"/>
          <p:cNvSpPr>
            <a:spLocks noGrp="1"/>
          </p:cNvSpPr>
          <p:nvPr>
            <p:ph sz="half" idx="1"/>
          </p:nvPr>
        </p:nvSpPr>
        <p:spPr>
          <a:xfrm>
            <a:off x="236622" y="1690688"/>
            <a:ext cx="5181600" cy="4351338"/>
          </a:xfrm>
        </p:spPr>
        <p:txBody>
          <a:bodyPr/>
          <a:lstStyle/>
          <a:p>
            <a:pPr marL="0" indent="0">
              <a:buNone/>
            </a:pPr>
            <a:r>
              <a:rPr lang="en-US" sz="3200" dirty="0"/>
              <a:t>Problème
</a:t>
            </a:r>
            <a:endParaRPr lang="en-US" dirty="0"/>
          </a:p>
          <a:p>
            <a:pPr marL="0" indent="0">
              <a:buNone/>
            </a:pPr>
            <a:endParaRPr lang="en-US" dirty="0"/>
          </a:p>
          <a:p>
            <a:pPr marL="0" indent="0">
              <a:buNone/>
            </a:pPr>
            <a:r>
              <a:rPr lang="en-US" sz="3200" dirty="0"/>
              <a:t>Action correcte
</a:t>
            </a:r>
          </a:p>
        </p:txBody>
      </p:sp>
      <p:sp>
        <p:nvSpPr>
          <p:cNvPr id="9" name="TextBox 8"/>
          <p:cNvSpPr txBox="1"/>
          <p:nvPr/>
        </p:nvSpPr>
        <p:spPr>
          <a:xfrm>
            <a:off x="236622" y="2172494"/>
            <a:ext cx="4975614" cy="954107"/>
          </a:xfrm>
          <a:prstGeom prst="rect">
            <a:avLst/>
          </a:prstGeom>
          <a:noFill/>
        </p:spPr>
        <p:txBody>
          <a:bodyPr wrap="square" rtlCol="0">
            <a:spAutoFit/>
          </a:bodyPr>
          <a:lstStyle/>
          <a:p>
            <a:pPr marL="285750" indent="-285750">
              <a:buFont typeface="Arial" panose="020B0604020202020204" pitchFamily="34" charset="0"/>
              <a:buChar char="•"/>
            </a:pPr>
            <a:r>
              <a:rPr lang="fr-FR" sz="2800" dirty="0"/>
              <a:t>Méthode incorrecte d’enlever le premier gant</a:t>
            </a:r>
            <a:endParaRPr lang="en-GB" sz="2800" dirty="0"/>
          </a:p>
        </p:txBody>
      </p:sp>
      <p:sp>
        <p:nvSpPr>
          <p:cNvPr id="10" name="TextBox 9"/>
          <p:cNvSpPr txBox="1"/>
          <p:nvPr/>
        </p:nvSpPr>
        <p:spPr>
          <a:xfrm>
            <a:off x="236621" y="3918703"/>
            <a:ext cx="5285873" cy="1384995"/>
          </a:xfrm>
          <a:prstGeom prst="rect">
            <a:avLst/>
          </a:prstGeom>
          <a:noFill/>
        </p:spPr>
        <p:txBody>
          <a:bodyPr wrap="square" rtlCol="0">
            <a:spAutoFit/>
          </a:bodyPr>
          <a:lstStyle/>
          <a:p>
            <a:pPr marL="285750" indent="-285750">
              <a:buFont typeface="Arial" panose="020B0604020202020204" pitchFamily="34" charset="0"/>
              <a:buChar char="•"/>
            </a:pPr>
            <a:r>
              <a:rPr lang="fr-FR" sz="2800" dirty="0"/>
              <a:t>Lors de l’enlèvement des gants, saisir le premier gant à la paume et décoller</a:t>
            </a:r>
            <a:endParaRPr lang="en-GB" sz="2800" dirty="0"/>
          </a:p>
        </p:txBody>
      </p:sp>
    </p:spTree>
    <p:extLst>
      <p:ext uri="{BB962C8B-B14F-4D97-AF65-F5344CB8AC3E}">
        <p14:creationId xmlns:p14="http://schemas.microsoft.com/office/powerpoint/2010/main" val="8698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48499"/>
            <a:ext cx="10515600" cy="1325563"/>
          </a:xfrm>
        </p:spPr>
        <p:txBody>
          <a:bodyPr>
            <a:normAutofit/>
          </a:bodyPr>
          <a:lstStyle/>
          <a:p>
            <a:r>
              <a:rPr lang="fr-FR" b="1" dirty="0">
                <a:solidFill>
                  <a:schemeClr val="bg1"/>
                </a:solidFill>
                <a:latin typeface="+mn-lt"/>
                <a:cs typeface="Aharoni" panose="02010803020104030203" pitchFamily="2" charset="-79"/>
              </a:rPr>
              <a:t>Pas de gants disponibles?</a:t>
            </a:r>
            <a:r>
              <a:rPr lang="en-GB" b="1" dirty="0">
                <a:solidFill>
                  <a:schemeClr val="bg1"/>
                </a:solidFill>
                <a:latin typeface="+mn-lt"/>
                <a:cs typeface="Aharoni" panose="02010803020104030203" pitchFamily="2" charset="-79"/>
              </a:rPr>
              <a:t>
</a:t>
            </a:r>
          </a:p>
        </p:txBody>
      </p:sp>
      <p:sp>
        <p:nvSpPr>
          <p:cNvPr id="3" name="Content Placeholder 2"/>
          <p:cNvSpPr>
            <a:spLocks noGrp="1"/>
          </p:cNvSpPr>
          <p:nvPr>
            <p:ph idx="1"/>
          </p:nvPr>
        </p:nvSpPr>
        <p:spPr>
          <a:xfrm>
            <a:off x="609599" y="1166018"/>
            <a:ext cx="10972800" cy="4525963"/>
          </a:xfrm>
        </p:spPr>
        <p:txBody>
          <a:bodyPr>
            <a:normAutofit/>
          </a:bodyPr>
          <a:lstStyle/>
          <a:p>
            <a:pPr marL="0" indent="0">
              <a:buNone/>
            </a:pPr>
            <a:r>
              <a:rPr lang="fr-FR" sz="3200" dirty="0"/>
              <a:t>Si les gants ne sont pas disponibles, que feriez-vous?</a:t>
            </a:r>
          </a:p>
          <a:p>
            <a:r>
              <a:rPr lang="fr-FR" dirty="0"/>
              <a:t>Utilisez des sacs en plastique attachés et fermés avec du ruban adhésif ou des bandes élastiques
Assurez-vous qu’il n’y a pas de trous avant l’utilisation
En disposer dans la poubelle médicale après utilisation</a:t>
            </a:r>
            <a:endParaRPr lang="en-GB" sz="3000" dirty="0"/>
          </a:p>
        </p:txBody>
      </p:sp>
      <p:pic>
        <p:nvPicPr>
          <p:cNvPr id="6" name="Picture 5"/>
          <p:cNvPicPr>
            <a:picLocks noChangeAspect="1"/>
          </p:cNvPicPr>
          <p:nvPr/>
        </p:nvPicPr>
        <p:blipFill>
          <a:blip r:embed="rId2"/>
          <a:stretch>
            <a:fillRect/>
          </a:stretch>
        </p:blipFill>
        <p:spPr>
          <a:xfrm>
            <a:off x="4718147" y="4041275"/>
            <a:ext cx="2755705" cy="2303044"/>
          </a:xfrm>
          <a:prstGeom prst="rect">
            <a:avLst/>
          </a:prstGeom>
        </p:spPr>
      </p:pic>
    </p:spTree>
    <p:extLst>
      <p:ext uri="{BB962C8B-B14F-4D97-AF65-F5344CB8AC3E}">
        <p14:creationId xmlns:p14="http://schemas.microsoft.com/office/powerpoint/2010/main" val="16497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53" y="232778"/>
            <a:ext cx="10515600" cy="1331327"/>
          </a:xfrm>
        </p:spPr>
        <p:txBody>
          <a:bodyPr/>
          <a:lstStyle/>
          <a:p>
            <a:r>
              <a:rPr lang="en-US" b="1" dirty="0">
                <a:solidFill>
                  <a:schemeClr val="bg1"/>
                </a:solidFill>
                <a:latin typeface="+mn-lt"/>
                <a:cs typeface="Aharoni" panose="02010803020104030203" pitchFamily="2" charset="-79"/>
              </a:rPr>
              <a:t>Pas de robe disponible?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332618" y="1018149"/>
            <a:ext cx="10972800" cy="2590800"/>
          </a:xfrm>
        </p:spPr>
        <p:txBody>
          <a:bodyPr>
            <a:normAutofit/>
          </a:bodyPr>
          <a:lstStyle/>
          <a:p>
            <a:pPr marL="0" indent="0">
              <a:buNone/>
            </a:pPr>
            <a:r>
              <a:rPr lang="fr-FR" sz="3000" dirty="0"/>
              <a:t>Si les robes ou les combinaisons ne sont pas disponibles, que feriez-vous? </a:t>
            </a:r>
          </a:p>
          <a:p>
            <a:r>
              <a:rPr lang="fr-FR" dirty="0"/>
              <a:t>Portez une robe chirurgicale en coton qui peut être lavée et réutilisée
Alternativement, vous pouvez obtenir des robes cousues à partir de tissu local. </a:t>
            </a:r>
            <a:endParaRPr lang="en-US" dirty="0"/>
          </a:p>
        </p:txBody>
      </p:sp>
      <p:pic>
        <p:nvPicPr>
          <p:cNvPr id="6" name="Picture 5"/>
          <p:cNvPicPr>
            <a:picLocks noChangeAspect="1"/>
          </p:cNvPicPr>
          <p:nvPr/>
        </p:nvPicPr>
        <p:blipFill>
          <a:blip r:embed="rId2"/>
          <a:stretch>
            <a:fillRect/>
          </a:stretch>
        </p:blipFill>
        <p:spPr>
          <a:xfrm>
            <a:off x="8414347" y="3522831"/>
            <a:ext cx="2986606" cy="2744522"/>
          </a:xfrm>
          <a:prstGeom prst="rect">
            <a:avLst/>
          </a:prstGeom>
        </p:spPr>
      </p:pic>
      <p:sp>
        <p:nvSpPr>
          <p:cNvPr id="7" name="Content Placeholder 2"/>
          <p:cNvSpPr txBox="1">
            <a:spLocks/>
          </p:cNvSpPr>
          <p:nvPr/>
        </p:nvSpPr>
        <p:spPr>
          <a:xfrm>
            <a:off x="336098" y="3453130"/>
            <a:ext cx="7408415" cy="29700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dirty="0"/>
              <a:t>Robes doivent être:</a:t>
            </a:r>
          </a:p>
          <a:p>
            <a:pPr lvl="1"/>
            <a:r>
              <a:rPr lang="fr-FR" dirty="0"/>
              <a:t>Ouvertes à l’arrière et fermable avec des rubans au cou et à la taille
Longues jusqu’au genou avec des enveloppements de collier autour du cou et des bandes élastiques pour fermer la robe autour du poignet</a:t>
            </a:r>
            <a:endParaRPr lang="en-GB" dirty="0"/>
          </a:p>
        </p:txBody>
      </p:sp>
    </p:spTree>
    <p:extLst>
      <p:ext uri="{BB962C8B-B14F-4D97-AF65-F5344CB8AC3E}">
        <p14:creationId xmlns:p14="http://schemas.microsoft.com/office/powerpoint/2010/main" val="21298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6411"/>
            <a:ext cx="10738338" cy="1014509"/>
          </a:xfrm>
        </p:spPr>
        <p:txBody>
          <a:bodyPr>
            <a:normAutofit fontScale="90000"/>
          </a:bodyPr>
          <a:lstStyle/>
          <a:p>
            <a:r>
              <a:rPr lang="en-US" b="1" dirty="0">
                <a:solidFill>
                  <a:schemeClr val="bg1"/>
                </a:solidFill>
                <a:latin typeface="+mn-lt"/>
                <a:cs typeface="Aharoni" panose="02010803020104030203" pitchFamily="2" charset="-79"/>
              </a:rPr>
              <a:t>Pas de tabliers disponibles?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249325"/>
            <a:ext cx="10972800" cy="1984342"/>
          </a:xfrm>
        </p:spPr>
        <p:txBody>
          <a:bodyPr>
            <a:noAutofit/>
          </a:bodyPr>
          <a:lstStyle/>
          <a:p>
            <a:pPr marL="0" indent="0">
              <a:buNone/>
            </a:pPr>
            <a:r>
              <a:rPr lang="fr-FR" dirty="0"/>
              <a:t>Si les tabliers ne sont pas disponibles, que feriez-vous?</a:t>
            </a:r>
            <a:endParaRPr lang="fr-FR" sz="2400" dirty="0"/>
          </a:p>
          <a:p>
            <a:pPr>
              <a:buFont typeface="Wingdings" panose="05000000000000000000" pitchFamily="2" charset="2"/>
              <a:buChar char="§"/>
            </a:pPr>
            <a:r>
              <a:rPr lang="fr-FR" sz="2400" dirty="0"/>
              <a:t>Faire des tabliers à partir de bâches en plastique, de grands sacs poubelles, en caoutchouc enduit, ou tissu en plastique normalement utilisé pour couvrir les tables de cuisine
</a:t>
            </a:r>
            <a:endParaRPr lang="en-US" sz="2400" dirty="0"/>
          </a:p>
        </p:txBody>
      </p:sp>
      <p:pic>
        <p:nvPicPr>
          <p:cNvPr id="6" name="Picture 5"/>
          <p:cNvPicPr>
            <a:picLocks noChangeAspect="1"/>
          </p:cNvPicPr>
          <p:nvPr/>
        </p:nvPicPr>
        <p:blipFill>
          <a:blip r:embed="rId2"/>
          <a:stretch>
            <a:fillRect/>
          </a:stretch>
        </p:blipFill>
        <p:spPr>
          <a:xfrm>
            <a:off x="9479867" y="2995276"/>
            <a:ext cx="2336995" cy="3271881"/>
          </a:xfrm>
          <a:prstGeom prst="rect">
            <a:avLst/>
          </a:prstGeom>
        </p:spPr>
      </p:pic>
      <p:sp>
        <p:nvSpPr>
          <p:cNvPr id="7" name="Content Placeholder 2"/>
          <p:cNvSpPr txBox="1">
            <a:spLocks/>
          </p:cNvSpPr>
          <p:nvPr/>
        </p:nvSpPr>
        <p:spPr>
          <a:xfrm>
            <a:off x="375138" y="2756885"/>
            <a:ext cx="8669109" cy="3271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fr-FR" sz="2400" dirty="0"/>
              <a:t>Le tablier doit :</a:t>
            </a:r>
          </a:p>
          <a:p>
            <a:pPr lvl="1"/>
            <a:r>
              <a:rPr lang="fr-FR" sz="2400" dirty="0"/>
              <a:t>Être imperméable au liquide
Avoir des crochets ou des rubans qui s’attachent autour du cou 
Avoir des rubans à la taille qui font le tour et s’attachent à l’arrière
Être assez long pour couvrir le dessus des bottes pour fournir une protection supplémentaire contre les déversements à l’intérieur des bottes</a:t>
            </a:r>
            <a:endParaRPr lang="en-US" dirty="0"/>
          </a:p>
        </p:txBody>
      </p:sp>
    </p:spTree>
    <p:extLst>
      <p:ext uri="{BB962C8B-B14F-4D97-AF65-F5344CB8AC3E}">
        <p14:creationId xmlns:p14="http://schemas.microsoft.com/office/powerpoint/2010/main" val="9859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399"/>
            <a:ext cx="10515600" cy="1325563"/>
          </a:xfrm>
        </p:spPr>
        <p:txBody>
          <a:bodyPr/>
          <a:lstStyle/>
          <a:p>
            <a:r>
              <a:rPr lang="en-US" b="1" dirty="0">
                <a:solidFill>
                  <a:schemeClr val="bg1"/>
                </a:solidFill>
                <a:latin typeface="+mn-lt"/>
                <a:cs typeface="Aharoni" panose="02010803020104030203" pitchFamily="2" charset="-79"/>
              </a:rPr>
              <a:t>Pas de masques disponibles?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592540" y="1253331"/>
            <a:ext cx="10515600" cy="4351338"/>
          </a:xfrm>
        </p:spPr>
        <p:txBody>
          <a:bodyPr>
            <a:normAutofit/>
          </a:bodyPr>
          <a:lstStyle/>
          <a:p>
            <a:pPr marL="0" indent="0">
              <a:buNone/>
            </a:pPr>
            <a:r>
              <a:rPr lang="fr-FR" sz="3000" dirty="0"/>
              <a:t>Si un masque jetable n’est pas disponible, que feriez-vous?</a:t>
            </a:r>
          </a:p>
          <a:p>
            <a:r>
              <a:rPr lang="fr-FR" dirty="0"/>
              <a:t>Utilisez un gros chiffon propre, comme une écharpe ou un autre matériel pour couvrir la bouche et le nez
Assurez-vous qu’il est attaché solidement</a:t>
            </a:r>
            <a:endParaRPr lang="en-GB" sz="3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366" y="4009195"/>
            <a:ext cx="5138811" cy="2569406"/>
          </a:xfrm>
          <a:prstGeom prst="rect">
            <a:avLst/>
          </a:prstGeom>
        </p:spPr>
      </p:pic>
    </p:spTree>
    <p:extLst>
      <p:ext uri="{BB962C8B-B14F-4D97-AF65-F5344CB8AC3E}">
        <p14:creationId xmlns:p14="http://schemas.microsoft.com/office/powerpoint/2010/main" val="331097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4" y="443505"/>
            <a:ext cx="10515600" cy="1166481"/>
          </a:xfrm>
        </p:spPr>
        <p:txBody>
          <a:bodyPr>
            <a:normAutofit fontScale="90000"/>
          </a:bodyPr>
          <a:lstStyle/>
          <a:p>
            <a:r>
              <a:rPr lang="fr-FR" sz="4000" b="1" dirty="0">
                <a:solidFill>
                  <a:schemeClr val="bg1"/>
                </a:solidFill>
                <a:latin typeface="+mn-lt"/>
                <a:cs typeface="Aharoni" panose="02010803020104030203" pitchFamily="2" charset="-79"/>
              </a:rPr>
              <a:t>Pas de lunettes ou de bouclier facial disponibles?</a:t>
            </a:r>
            <a:r>
              <a:rPr lang="fr-FR"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537949" y="1485899"/>
            <a:ext cx="10515600" cy="4351338"/>
          </a:xfrm>
        </p:spPr>
        <p:txBody>
          <a:bodyPr>
            <a:normAutofit/>
          </a:bodyPr>
          <a:lstStyle/>
          <a:p>
            <a:pPr marL="0" indent="0">
              <a:buNone/>
            </a:pPr>
            <a:r>
              <a:rPr lang="fr-FR" sz="3200" dirty="0"/>
              <a:t>Si des lunettes ou un écran facial ne sont pas disponibles, que feriez-vous?</a:t>
            </a:r>
          </a:p>
          <a:p>
            <a:r>
              <a:rPr lang="fr-FR" dirty="0"/>
              <a:t>Obtenez des lunettes avec des lentilles claires d’un magasin de lunettes local ou sur le marché
Placez des attaches sur les porte-oreilles 
Attachez les lunettes autour de l’arrière de la tête afin qu’elles ne tombent pas lorsqu’un travailleur de la santé se penche sur un patient</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63" y="4809699"/>
            <a:ext cx="1816243" cy="1816243"/>
          </a:xfrm>
          <a:prstGeom prst="rect">
            <a:avLst/>
          </a:prstGeom>
        </p:spPr>
      </p:pic>
    </p:spTree>
    <p:extLst>
      <p:ext uri="{BB962C8B-B14F-4D97-AF65-F5344CB8AC3E}">
        <p14:creationId xmlns:p14="http://schemas.microsoft.com/office/powerpoint/2010/main" val="4010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F4950-78F1-4F1D-8EBD-AF0B00D747BA}"/>
              </a:ext>
            </a:extLst>
          </p:cNvPr>
          <p:cNvSpPr>
            <a:spLocks noGrp="1"/>
          </p:cNvSpPr>
          <p:nvPr>
            <p:ph type="title"/>
          </p:nvPr>
        </p:nvSpPr>
        <p:spPr>
          <a:xfrm>
            <a:off x="838200" y="365125"/>
            <a:ext cx="10515600" cy="1326515"/>
          </a:xfrm>
        </p:spPr>
        <p:txBody>
          <a:bodyPr/>
          <a:lstStyle/>
          <a:p>
            <a:r>
              <a:rPr lang="en-US" b="1" dirty="0">
                <a:solidFill>
                  <a:schemeClr val="bg1"/>
                </a:solidFill>
                <a:latin typeface="+mn-lt"/>
                <a:cs typeface="Aharoni" panose="02010803020104030203" pitchFamily="2" charset="-79"/>
              </a:rPr>
              <a:t>CoVID-19 Signes et </a:t>
            </a:r>
            <a:r>
              <a:rPr lang="en-US" b="1" dirty="0" err="1">
                <a:solidFill>
                  <a:schemeClr val="bg1"/>
                </a:solidFill>
                <a:latin typeface="+mn-lt"/>
                <a:cs typeface="Aharoni" panose="02010803020104030203" pitchFamily="2" charset="-79"/>
              </a:rPr>
              <a:t>symptômes</a:t>
            </a:r>
            <a:endParaRPr lang="en-US" b="1" dirty="0">
              <a:solidFill>
                <a:schemeClr val="bg1"/>
              </a:solidFill>
              <a:latin typeface="+mn-lt"/>
              <a:cs typeface="Aharoni" panose="02010803020104030203" pitchFamily="2" charset="-79"/>
            </a:endParaRPr>
          </a:p>
        </p:txBody>
      </p:sp>
      <p:sp>
        <p:nvSpPr>
          <p:cNvPr id="9" name="Content Placeholder 8">
            <a:extLst>
              <a:ext uri="{FF2B5EF4-FFF2-40B4-BE49-F238E27FC236}">
                <a16:creationId xmlns:a16="http://schemas.microsoft.com/office/drawing/2014/main" id="{C1F94997-8B58-407B-B7E2-509F07C47A4E}"/>
              </a:ext>
            </a:extLst>
          </p:cNvPr>
          <p:cNvSpPr>
            <a:spLocks noGrp="1"/>
          </p:cNvSpPr>
          <p:nvPr>
            <p:ph sz="half" idx="1"/>
          </p:nvPr>
        </p:nvSpPr>
        <p:spPr>
          <a:xfrm>
            <a:off x="936674" y="1633782"/>
            <a:ext cx="4655234" cy="4351338"/>
          </a:xfrm>
        </p:spPr>
        <p:txBody>
          <a:bodyPr/>
          <a:lstStyle/>
          <a:p>
            <a:r>
              <a:rPr lang="fr-FR" dirty="0"/>
              <a:t>La maladie semble commencer par la fièvre,
Suivi d’une toux sèche
Peut conduire à l’essoufflement
Certains patients peuvent avoir besoin d’être hospitalisés</a:t>
            </a:r>
            <a:r>
              <a:rPr lang="en-US" dirty="0"/>
              <a:t>.</a:t>
            </a:r>
          </a:p>
        </p:txBody>
      </p:sp>
      <p:pic>
        <p:nvPicPr>
          <p:cNvPr id="1026" name="Picture 2">
            <a:extLst>
              <a:ext uri="{FF2B5EF4-FFF2-40B4-BE49-F238E27FC236}">
                <a16:creationId xmlns:a16="http://schemas.microsoft.com/office/drawing/2014/main" id="{C688C847-8F26-42FC-B17C-545F8A88E9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8" t="2659"/>
          <a:stretch/>
        </p:blipFill>
        <p:spPr bwMode="auto">
          <a:xfrm>
            <a:off x="5809212" y="1720569"/>
            <a:ext cx="5544588" cy="423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3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69AF4-E96F-440C-ABBF-8B2A43D24CD0}"/>
              </a:ext>
            </a:extLst>
          </p:cNvPr>
          <p:cNvSpPr>
            <a:spLocks noGrp="1"/>
          </p:cNvSpPr>
          <p:nvPr>
            <p:ph type="title"/>
          </p:nvPr>
        </p:nvSpPr>
        <p:spPr>
          <a:xfrm>
            <a:off x="807720" y="457201"/>
            <a:ext cx="10546079" cy="2971800"/>
          </a:xfrm>
        </p:spPr>
        <p:txBody>
          <a:bodyPr>
            <a:normAutofit/>
          </a:bodyPr>
          <a:lstStyle/>
          <a:p>
            <a:r>
              <a:rPr lang="fr-FR" sz="5300" b="1" dirty="0">
                <a:solidFill>
                  <a:schemeClr val="bg1"/>
                </a:solidFill>
                <a:latin typeface="Abadi" panose="020B0604020104020204" pitchFamily="34" charset="0"/>
              </a:rPr>
              <a:t>Prévention et contrôle des infections</a:t>
            </a:r>
            <a:br>
              <a:rPr lang="en-US" b="1" dirty="0">
                <a:solidFill>
                  <a:schemeClr val="bg1"/>
                </a:solidFill>
                <a:latin typeface="Abadi" panose="020B0604020104020204" pitchFamily="34" charset="0"/>
              </a:rPr>
            </a:br>
            <a:br>
              <a:rPr lang="en-US" b="1" dirty="0">
                <a:solidFill>
                  <a:schemeClr val="bg1"/>
                </a:solidFill>
                <a:latin typeface="Abadi" panose="020B0604020104020204" pitchFamily="34" charset="0"/>
              </a:rPr>
            </a:br>
            <a:endParaRPr lang="en-US" b="1" dirty="0">
              <a:solidFill>
                <a:schemeClr val="bg1"/>
              </a:solidFill>
              <a:latin typeface="Abadi" panose="020B0604020104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0A06E3CC-FBE9-40D7-B421-9961A3EAA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80" y="2356167"/>
            <a:ext cx="5215437" cy="3650806"/>
          </a:xfrm>
          <a:prstGeom prst="rect">
            <a:avLst/>
          </a:prstGeom>
        </p:spPr>
      </p:pic>
    </p:spTree>
    <p:extLst>
      <p:ext uri="{BB962C8B-B14F-4D97-AF65-F5344CB8AC3E}">
        <p14:creationId xmlns:p14="http://schemas.microsoft.com/office/powerpoint/2010/main" val="288354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F611-3F82-47BD-A306-FE5B96473F6F}"/>
              </a:ext>
            </a:extLst>
          </p:cNvPr>
          <p:cNvSpPr>
            <a:spLocks noGrp="1"/>
          </p:cNvSpPr>
          <p:nvPr>
            <p:ph type="title"/>
          </p:nvPr>
        </p:nvSpPr>
        <p:spPr>
          <a:xfrm>
            <a:off x="749477" y="342547"/>
            <a:ext cx="10515600" cy="1325563"/>
          </a:xfrm>
        </p:spPr>
        <p:txBody>
          <a:bodyPr>
            <a:normAutofit/>
          </a:bodyPr>
          <a:lstStyle/>
          <a:p>
            <a:r>
              <a:rPr lang="fr-FR" sz="4200" b="1" dirty="0">
                <a:solidFill>
                  <a:schemeClr val="bg1"/>
                </a:solidFill>
                <a:latin typeface="+mn-lt"/>
                <a:cs typeface="Aharoni" panose="02010803020104030203" pitchFamily="2" charset="-79"/>
              </a:rPr>
              <a:t>Comment les rhumes et les virus se propagent-ils?</a:t>
            </a:r>
            <a:endParaRPr lang="en-US" b="1" dirty="0">
              <a:solidFill>
                <a:schemeClr val="bg1"/>
              </a:solidFill>
              <a:latin typeface="+mn-lt"/>
              <a:cs typeface="Aharoni" panose="02010803020104030203" pitchFamily="2" charset="-79"/>
            </a:endParaRPr>
          </a:p>
        </p:txBody>
      </p:sp>
      <p:pic>
        <p:nvPicPr>
          <p:cNvPr id="12" name="Content Placeholder 11" descr="A picture containing game, drawing&#10;&#10;Description automatically generated">
            <a:extLst>
              <a:ext uri="{FF2B5EF4-FFF2-40B4-BE49-F238E27FC236}">
                <a16:creationId xmlns:a16="http://schemas.microsoft.com/office/drawing/2014/main" id="{0C751076-25E3-45BF-9144-9CCC1282FE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3525" y="1817226"/>
            <a:ext cx="3972042" cy="4479111"/>
          </a:xfrm>
        </p:spPr>
      </p:pic>
      <p:sp>
        <p:nvSpPr>
          <p:cNvPr id="10" name="Content Placeholder 9">
            <a:extLst>
              <a:ext uri="{FF2B5EF4-FFF2-40B4-BE49-F238E27FC236}">
                <a16:creationId xmlns:a16="http://schemas.microsoft.com/office/drawing/2014/main" id="{2071B3F9-2941-4715-AE71-46096F66FB48}"/>
              </a:ext>
            </a:extLst>
          </p:cNvPr>
          <p:cNvSpPr>
            <a:spLocks noGrp="1"/>
          </p:cNvSpPr>
          <p:nvPr>
            <p:ph sz="quarter" idx="4"/>
          </p:nvPr>
        </p:nvSpPr>
        <p:spPr>
          <a:xfrm>
            <a:off x="5870800" y="1833957"/>
            <a:ext cx="5934514" cy="3922713"/>
          </a:xfrm>
        </p:spPr>
        <p:txBody>
          <a:bodyPr>
            <a:normAutofit/>
          </a:bodyPr>
          <a:lstStyle/>
          <a:p>
            <a:r>
              <a:rPr lang="fr-FR" sz="3600" dirty="0"/>
              <a:t>Pour qu’une infection se propage, tous les liens doivent être connectés
Briser n’importe quel lien, arrêtera la transmission de la maladie!</a:t>
            </a:r>
            <a:endParaRPr lang="en-US" sz="3600" dirty="0"/>
          </a:p>
        </p:txBody>
      </p:sp>
    </p:spTree>
    <p:extLst>
      <p:ext uri="{BB962C8B-B14F-4D97-AF65-F5344CB8AC3E}">
        <p14:creationId xmlns:p14="http://schemas.microsoft.com/office/powerpoint/2010/main" val="32050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FFFF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CD709DD564849B3ABA9866DE2C3E2" ma:contentTypeVersion="13" ma:contentTypeDescription="Create a new document." ma:contentTypeScope="" ma:versionID="3963e2b9f167eca41ae9159e5d9417da">
  <xsd:schema xmlns:xsd="http://www.w3.org/2001/XMLSchema" xmlns:xs="http://www.w3.org/2001/XMLSchema" xmlns:p="http://schemas.microsoft.com/office/2006/metadata/properties" xmlns:ns3="dd98eb2c-1b70-46ca-b538-21a460baa9d2" xmlns:ns4="13fd905c-4a49-40e6-a686-66f0f1fb9573" targetNamespace="http://schemas.microsoft.com/office/2006/metadata/properties" ma:root="true" ma:fieldsID="73dce617e0780cacc6d2b8ec455d4404" ns3:_="" ns4:_="">
    <xsd:import namespace="dd98eb2c-1b70-46ca-b538-21a460baa9d2"/>
    <xsd:import namespace="13fd905c-4a49-40e6-a686-66f0f1fb957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eb2c-1b70-46ca-b538-21a460baa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fd905c-4a49-40e6-a686-66f0f1fb95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456C3B-9A0B-4EC1-B6E2-E2298B20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eb2c-1b70-46ca-b538-21a460baa9d2"/>
    <ds:schemaRef ds:uri="13fd905c-4a49-40e6-a686-66f0f1fb95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53219-9F0A-44B3-BD88-4FD4F395C941}">
  <ds:schemaRefs>
    <ds:schemaRef ds:uri="http://schemas.microsoft.com/sharepoint/v3/contenttype/forms"/>
  </ds:schemaRefs>
</ds:datastoreItem>
</file>

<file path=customXml/itemProps3.xml><?xml version="1.0" encoding="utf-8"?>
<ds:datastoreItem xmlns:ds="http://schemas.openxmlformats.org/officeDocument/2006/customXml" ds:itemID="{C59380A6-A98C-4EEC-9B7E-73826F110E7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3231</TotalTime>
  <Words>3479</Words>
  <Application>Microsoft Office PowerPoint</Application>
  <PresentationFormat>Widescreen</PresentationFormat>
  <Paragraphs>319</Paragraphs>
  <Slides>65</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Abadi</vt:lpstr>
      <vt:lpstr>Arial</vt:lpstr>
      <vt:lpstr>Calibri</vt:lpstr>
      <vt:lpstr>Courier New</vt:lpstr>
      <vt:lpstr>Franklin Gothic Book</vt:lpstr>
      <vt:lpstr>Franklin Gothic Medium</vt:lpstr>
      <vt:lpstr>Wingdings</vt:lpstr>
      <vt:lpstr>Office Theme</vt:lpstr>
      <vt:lpstr>Coronavirus ou COVID-19</vt:lpstr>
      <vt:lpstr>Avertissement
</vt:lpstr>
      <vt:lpstr>Qu’est-ce que le nouveau coronavirus ?</vt:lpstr>
      <vt:lpstr>Histoire: COVID-19</vt:lpstr>
      <vt:lpstr>Pays touchés: </vt:lpstr>
      <vt:lpstr>COVID-19 </vt:lpstr>
      <vt:lpstr>CoVID-19 Signes et symptômes</vt:lpstr>
      <vt:lpstr>Prévention et contrôle des infections  </vt:lpstr>
      <vt:lpstr>Comment les rhumes et les virus se propagent-ils?</vt:lpstr>
      <vt:lpstr>Prévention et contrôle des infections (PCI)</vt:lpstr>
      <vt:lpstr>Arrêter la transmission COVID-19
</vt:lpstr>
      <vt:lpstr>Mesures de prévention de base
</vt:lpstr>
      <vt:lpstr>PowerPoint Presentation</vt:lpstr>
      <vt:lpstr>Nettoyez souvent vos mains...
</vt:lpstr>
      <vt:lpstr> Quand effectuer l’hygiène des mains ? </vt:lpstr>
      <vt:lpstr> Quand effectuer l’hygiène des mains ? </vt:lpstr>
      <vt:lpstr> Présentation GloGerm </vt:lpstr>
      <vt:lpstr>Parties de la main qui ne sont généralement pas lavées correctement
</vt:lpstr>
      <vt:lpstr>PowerPoint Presentation</vt:lpstr>
      <vt:lpstr>PowerPoint Presentation</vt:lpstr>
      <vt:lpstr>PowerPoint Presentation</vt:lpstr>
      <vt:lpstr>PowerPoint Presentation</vt:lpstr>
      <vt:lpstr>PowerPoint Presentation</vt:lpstr>
      <vt:lpstr>Qu’est-ce que l’équipement de protection individuelle?
</vt:lpstr>
      <vt:lpstr>Quel est l’objectif de l’utilisation de l’EPI dans les milieux de soins de santé?
</vt:lpstr>
      <vt:lpstr>EPI Recommandés pour le Coronavirus
</vt:lpstr>
      <vt:lpstr>Mise des EPI
</vt:lpstr>
      <vt:lpstr>Qu’est-ce que l’ordre correct pour mettre un EPI?
</vt:lpstr>
      <vt:lpstr>Qu’est-ce que l’ordre correct pour mettre  un EPI?
</vt:lpstr>
      <vt:lpstr>Comment Enfiler une robe
</vt:lpstr>
      <vt:lpstr>Comment mettre un masque chirurgical</vt:lpstr>
      <vt:lpstr>Comment mettre la protection des yeux et du visage
</vt:lpstr>
      <vt:lpstr>Comment enfiler les gants</vt:lpstr>
      <vt:lpstr>Retrait de l’EPI</vt:lpstr>
      <vt:lpstr>Qu’est-ce que l’ordre correct pour Retirer l’EPI?
</vt:lpstr>
      <vt:lpstr>Qu’est-ce que l’ordre correct pour Retirer l’EPI?
</vt:lpstr>
      <vt:lpstr>Comment Retirer les Gants </vt:lpstr>
      <vt:lpstr>Comment Retirer les gants (cont.)</vt:lpstr>
      <vt:lpstr>Comment enlever les lunettes ou le bouclier facial
</vt:lpstr>
      <vt:lpstr>Comment enlever une robe d’isolement
</vt:lpstr>
      <vt:lpstr>Comment enlever un masque
</vt:lpstr>
      <vt:lpstr>PowerPoint Presentation</vt:lpstr>
      <vt:lpstr>Pourquoi est-ce important?</vt:lpstr>
      <vt:lpstr> Force d’une solution de chlore 
</vt:lpstr>
      <vt:lpstr>Solution de chlore</vt:lpstr>
      <vt:lpstr>PowerPoint Presentation</vt:lpstr>
      <vt:lpstr>Choses importantes à retenir lors du nettoyage</vt:lpstr>
      <vt:lpstr>PowerPoint Presentation</vt:lpstr>
      <vt:lpstr>Isolement sociale : Établissement de soins de santé</vt:lpstr>
      <vt:lpstr>Isolement sociale </vt:lpstr>
      <vt:lpstr>Gouttelettes
</vt:lpstr>
      <vt:lpstr>PowerPoint Presentation</vt:lpstr>
      <vt:lpstr>Hygiène respiratoire : Patient et soi-même</vt:lpstr>
      <vt:lpstr>Objectif de prévention et de contrôle des infections
</vt:lpstr>
      <vt:lpstr>Questions?
</vt:lpstr>
      <vt:lpstr>Erreurs d’utilisation d’EPI et alternatives d’EPI 
</vt:lpstr>
      <vt:lpstr>Objectifs d’apprentissage</vt:lpstr>
      <vt:lpstr>Exemple 1 : Trouver l’erreur d’utilisation de l’EPI</vt:lpstr>
      <vt:lpstr>Exemple 2: Trouver les erreurs d’utilisation de l’EPI</vt:lpstr>
      <vt:lpstr>Exercise 3:  Find the PPE Mistake</vt:lpstr>
      <vt:lpstr>Pas de gants disponibles?
</vt:lpstr>
      <vt:lpstr>Pas de robe disponible?
</vt:lpstr>
      <vt:lpstr>Pas de tabliers disponibles?
</vt:lpstr>
      <vt:lpstr>Pas de masques disponibles?
</vt:lpstr>
      <vt:lpstr>Pas de lunettes ou de bouclier facial disponibles?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ou COVID-19</dc:title>
  <dc:creator>Lorry Isolo. Izula-Mpindu</dc:creator>
  <cp:lastModifiedBy>Megan Klingler</cp:lastModifiedBy>
  <cp:revision>89</cp:revision>
  <dcterms:created xsi:type="dcterms:W3CDTF">2020-03-31T16:10:29Z</dcterms:created>
  <dcterms:modified xsi:type="dcterms:W3CDTF">2020-05-07T18:42:22Z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0x010100ABACD709DD564849B3ABA9866DE2C3E2</vt:lpwstr>
  </property>
</Properties>
</file>