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566" r:id="rId6"/>
    <p:sldId id="259" r:id="rId7"/>
    <p:sldId id="260" r:id="rId8"/>
    <p:sldId id="261" r:id="rId9"/>
    <p:sldId id="262" r:id="rId10"/>
    <p:sldId id="263" r:id="rId11"/>
    <p:sldId id="265" r:id="rId12"/>
    <p:sldId id="257" r:id="rId13"/>
    <p:sldId id="258" r:id="rId14"/>
    <p:sldId id="264" r:id="rId15"/>
    <p:sldId id="554" r:id="rId16"/>
    <p:sldId id="266" r:id="rId17"/>
    <p:sldId id="267" r:id="rId18"/>
    <p:sldId id="268" r:id="rId19"/>
    <p:sldId id="544" r:id="rId20"/>
    <p:sldId id="547" r:id="rId21"/>
    <p:sldId id="558" r:id="rId22"/>
    <p:sldId id="560" r:id="rId23"/>
    <p:sldId id="561" r:id="rId24"/>
    <p:sldId id="549" r:id="rId25"/>
    <p:sldId id="550" r:id="rId26"/>
    <p:sldId id="553" r:id="rId27"/>
    <p:sldId id="551" r:id="rId28"/>
    <p:sldId id="5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088C13-39B9-4C49-AD99-FDDB234D75D8}">
          <p14:sldIdLst>
            <p14:sldId id="256"/>
            <p14:sldId id="566"/>
            <p14:sldId id="259"/>
            <p14:sldId id="260"/>
            <p14:sldId id="261"/>
            <p14:sldId id="262"/>
            <p14:sldId id="263"/>
            <p14:sldId id="265"/>
            <p14:sldId id="257"/>
            <p14:sldId id="258"/>
            <p14:sldId id="264"/>
            <p14:sldId id="554"/>
            <p14:sldId id="266"/>
            <p14:sldId id="267"/>
            <p14:sldId id="268"/>
            <p14:sldId id="544"/>
            <p14:sldId id="547"/>
            <p14:sldId id="558"/>
            <p14:sldId id="560"/>
            <p14:sldId id="561"/>
            <p14:sldId id="549"/>
            <p14:sldId id="550"/>
            <p14:sldId id="553"/>
            <p14:sldId id="551"/>
            <p14:sldId id="5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y Isolo. Izula-Mpindu" initials="LII" lastIdx="1" clrIdx="0">
    <p:extLst>
      <p:ext uri="{19B8F6BF-5375-455C-9EA6-DF929625EA0E}">
        <p15:presenceInfo xmlns:p15="http://schemas.microsoft.com/office/powerpoint/2012/main" userId="S::lizulampindu@umcmission.org::c29533f9-a4b3-47a1-bb59-0cbdd92cc646" providerId="AD"/>
      </p:ext>
    </p:extLst>
  </p:cmAuthor>
  <p:cmAuthor id="2" name="Bintou Diao" initials="BD" lastIdx="8" clrIdx="1">
    <p:extLst>
      <p:ext uri="{19B8F6BF-5375-455C-9EA6-DF929625EA0E}">
        <p15:presenceInfo xmlns:p15="http://schemas.microsoft.com/office/powerpoint/2012/main" userId="S::bdiao@umcor.org::7147922a-d954-4115-8a4f-731b80fc76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133" autoAdjust="0"/>
  </p:normalViewPr>
  <p:slideViewPr>
    <p:cSldViewPr snapToGrid="0">
      <p:cViewPr varScale="1">
        <p:scale>
          <a:sx n="45" d="100"/>
          <a:sy n="45" d="100"/>
        </p:scale>
        <p:origin x="6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912BE-7F80-4E7F-B9DB-30D68ED66761}"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2AE85-CE31-471A-B45A-02CF1E5B8E9C}" type="slidenum">
              <a:rPr lang="en-US" smtClean="0"/>
              <a:t>‹#›</a:t>
            </a:fld>
            <a:endParaRPr lang="en-US"/>
          </a:p>
        </p:txBody>
      </p:sp>
    </p:spTree>
    <p:extLst>
      <p:ext uri="{BB962C8B-B14F-4D97-AF65-F5344CB8AC3E}">
        <p14:creationId xmlns:p14="http://schemas.microsoft.com/office/powerpoint/2010/main" val="203801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a:t>
            </a:r>
            <a:r>
              <a:rPr lang="en-US" b="1" baseline="0" dirty="0"/>
              <a:t> Points:</a:t>
            </a:r>
            <a:r>
              <a:rPr lang="en-US" baseline="0" dirty="0"/>
              <a:t> Take a look at this diagram. It shows the parts of the hand that are usually not washed properly. Think about your usual way of hand washing. I think that I have missed these spots on occasion. Would you have missed these spots?</a:t>
            </a:r>
          </a:p>
          <a:p>
            <a:endParaRPr lang="en-US" baseline="0" dirty="0"/>
          </a:p>
          <a:p>
            <a:r>
              <a:rPr lang="en-US" baseline="0" dirty="0"/>
              <a:t>Let’s go through the steps for proper hand washing. </a:t>
            </a:r>
            <a:endParaRPr lang="en-US" dirty="0"/>
          </a:p>
        </p:txBody>
      </p:sp>
      <p:sp>
        <p:nvSpPr>
          <p:cNvPr id="4" name="Slide Number Placeholder 3"/>
          <p:cNvSpPr>
            <a:spLocks noGrp="1"/>
          </p:cNvSpPr>
          <p:nvPr>
            <p:ph type="sldNum" sz="quarter" idx="10"/>
          </p:nvPr>
        </p:nvSpPr>
        <p:spPr/>
        <p:txBody>
          <a:bodyPr/>
          <a:lstStyle/>
          <a:p>
            <a:fld id="{EF6FE9D4-365B-4007-BE98-9B8F86688988}" type="slidenum">
              <a:rPr lang="en-US" smtClean="0"/>
              <a:pPr/>
              <a:t>16</a:t>
            </a:fld>
            <a:endParaRPr lang="en-US"/>
          </a:p>
        </p:txBody>
      </p:sp>
    </p:spTree>
    <p:extLst>
      <p:ext uri="{BB962C8B-B14F-4D97-AF65-F5344CB8AC3E}">
        <p14:creationId xmlns:p14="http://schemas.microsoft.com/office/powerpoint/2010/main" val="231250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104E-6C8F-4654-A60C-52B58D8E93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95E805-0707-4FE6-BFFD-4FF448E96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EC7A6-BB23-4DF5-B84B-E39173E2F830}"/>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5" name="Footer Placeholder 4">
            <a:extLst>
              <a:ext uri="{FF2B5EF4-FFF2-40B4-BE49-F238E27FC236}">
                <a16:creationId xmlns:a16="http://schemas.microsoft.com/office/drawing/2014/main" id="{532648A8-230A-4B23-8699-0186AEC29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6B38B-49C6-4275-A049-09B95B78EC2D}"/>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309919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A50D-6288-4DEF-80FE-BFB2ECE12C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49F465-3482-4EDA-9D32-EEA9977EBE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3CD3B4-1E24-48A5-B69E-BA6F795C38A0}"/>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5" name="Footer Placeholder 4">
            <a:extLst>
              <a:ext uri="{FF2B5EF4-FFF2-40B4-BE49-F238E27FC236}">
                <a16:creationId xmlns:a16="http://schemas.microsoft.com/office/drawing/2014/main" id="{E474CD49-7BD3-4B18-95EF-88A3BEDBF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FBC73-0143-4D05-87D2-48EDCF700DC3}"/>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307550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EADA6A-96BF-4144-8EFA-9B1CE3CC8B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4FD4AC-3CE8-45A4-82A1-50E1CC4D1D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F3763-0DB5-415A-8B72-A255F0E1614E}"/>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5" name="Footer Placeholder 4">
            <a:extLst>
              <a:ext uri="{FF2B5EF4-FFF2-40B4-BE49-F238E27FC236}">
                <a16:creationId xmlns:a16="http://schemas.microsoft.com/office/drawing/2014/main" id="{5844D21F-994C-43A5-BA8E-3C59308FF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62CEC-B0B9-4E9D-B810-A8B4A05B0000}"/>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221362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46D7-DE17-438F-91CB-9E8982AD2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58999-5765-4945-A894-5A408227D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36E28-0D54-4540-BDF0-3E128FF260EF}"/>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5" name="Footer Placeholder 4">
            <a:extLst>
              <a:ext uri="{FF2B5EF4-FFF2-40B4-BE49-F238E27FC236}">
                <a16:creationId xmlns:a16="http://schemas.microsoft.com/office/drawing/2014/main" id="{2D2548FE-EE7B-477D-ABCA-18DE4B546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A987A-F5A3-4CA9-8345-C5795FB2E454}"/>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339073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3A47-9761-4655-B447-3A8DBE4591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73239E-2244-47A7-9868-BB3B55206F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F3B313-BA17-4B9A-BFC9-D993FB4E9E72}"/>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5" name="Footer Placeholder 4">
            <a:extLst>
              <a:ext uri="{FF2B5EF4-FFF2-40B4-BE49-F238E27FC236}">
                <a16:creationId xmlns:a16="http://schemas.microsoft.com/office/drawing/2014/main" id="{392F4113-91FA-4BA8-9C8B-5141EF08F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67491-1799-4F61-85F9-FC660B47CF5C}"/>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308725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6E45-51F7-4D04-83AC-5909FF759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04F4A-AC49-4783-A961-B319B434B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DF4AF4-B429-4BD0-A37F-FB2B7B91BB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FA6E17-3933-4374-B760-786B9CF299D6}"/>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6" name="Footer Placeholder 5">
            <a:extLst>
              <a:ext uri="{FF2B5EF4-FFF2-40B4-BE49-F238E27FC236}">
                <a16:creationId xmlns:a16="http://schemas.microsoft.com/office/drawing/2014/main" id="{DE50A82B-3B75-4C72-9D6B-355800DDDF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59390-31BF-4F8D-AB8D-60BC633B9B9C}"/>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195032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B63F-7A40-40CE-BD7A-DA4D9ADBA6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E2502C-1508-49AB-8BB6-BDB3FA030C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911CB-E89B-4662-A43B-C9C02DB76A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08058-699B-44D3-BE3E-04B08581D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0E7E86-2990-4FD6-9DF5-A54EE49329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C662F1-EB35-446B-B330-6AC6C7E0CA74}"/>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8" name="Footer Placeholder 7">
            <a:extLst>
              <a:ext uri="{FF2B5EF4-FFF2-40B4-BE49-F238E27FC236}">
                <a16:creationId xmlns:a16="http://schemas.microsoft.com/office/drawing/2014/main" id="{963AFB5C-D363-4445-94C5-56AD0B03F0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C69F23-49DE-4E6B-8B39-F33D5831C726}"/>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316658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549D-D50C-4351-B1EF-8CA792C353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2D79C3-FD17-49D7-BD4F-AA542B73521C}"/>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4" name="Footer Placeholder 3">
            <a:extLst>
              <a:ext uri="{FF2B5EF4-FFF2-40B4-BE49-F238E27FC236}">
                <a16:creationId xmlns:a16="http://schemas.microsoft.com/office/drawing/2014/main" id="{0D54A61D-DC6C-4632-8896-AB26C97CD4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D2D524-0A86-43D5-8525-F70B21F14DCD}"/>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428932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FBB562-C919-484E-A15B-FA3A6BBF76C0}"/>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3" name="Footer Placeholder 2">
            <a:extLst>
              <a:ext uri="{FF2B5EF4-FFF2-40B4-BE49-F238E27FC236}">
                <a16:creationId xmlns:a16="http://schemas.microsoft.com/office/drawing/2014/main" id="{91DA11EC-FDC2-4B3C-A535-6AB8A16D00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42A978-EC78-4786-ABBA-88F02AD996BB}"/>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3480299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E4E2-F0C1-4003-A43E-FECB26FDD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46754-5C02-4B88-900D-9AB0B44C8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779F9D-73E9-47EC-B8C2-3DA241891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A2F7A-B96F-454C-A6D9-179D8FF17ACC}"/>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6" name="Footer Placeholder 5">
            <a:extLst>
              <a:ext uri="{FF2B5EF4-FFF2-40B4-BE49-F238E27FC236}">
                <a16:creationId xmlns:a16="http://schemas.microsoft.com/office/drawing/2014/main" id="{E0F0C19F-2773-4FE5-94DE-ACC18646D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59D9F-A6DC-4473-A4D7-E233856B9143}"/>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224142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F07A-C478-4411-9DDC-816B0B1BF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FB255D-39D4-42A4-A59D-4F624B22AA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10869-53EA-47CD-8EBD-4C596EF18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3B99BB-07CF-42F8-B1FD-19DC0C7B6D7E}"/>
              </a:ext>
            </a:extLst>
          </p:cNvPr>
          <p:cNvSpPr>
            <a:spLocks noGrp="1"/>
          </p:cNvSpPr>
          <p:nvPr>
            <p:ph type="dt" sz="half" idx="10"/>
          </p:nvPr>
        </p:nvSpPr>
        <p:spPr/>
        <p:txBody>
          <a:bodyPr/>
          <a:lstStyle/>
          <a:p>
            <a:fld id="{D5DDDD05-1CAB-4BE8-BC99-3EB61B8E8D2D}" type="datetimeFigureOut">
              <a:rPr lang="en-US" smtClean="0"/>
              <a:t>5/7/2020</a:t>
            </a:fld>
            <a:endParaRPr lang="en-US"/>
          </a:p>
        </p:txBody>
      </p:sp>
      <p:sp>
        <p:nvSpPr>
          <p:cNvPr id="6" name="Footer Placeholder 5">
            <a:extLst>
              <a:ext uri="{FF2B5EF4-FFF2-40B4-BE49-F238E27FC236}">
                <a16:creationId xmlns:a16="http://schemas.microsoft.com/office/drawing/2014/main" id="{64D651C9-2B47-4814-9268-F32C6D662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4B367B-DE04-47BA-80AE-285410A58E32}"/>
              </a:ext>
            </a:extLst>
          </p:cNvPr>
          <p:cNvSpPr>
            <a:spLocks noGrp="1"/>
          </p:cNvSpPr>
          <p:nvPr>
            <p:ph type="sldNum" sz="quarter" idx="12"/>
          </p:nvPr>
        </p:nvSpPr>
        <p:spPr/>
        <p:txBody>
          <a:bodyPr/>
          <a:lstStyle/>
          <a:p>
            <a:fld id="{5062A87F-E4E1-4AC7-B769-C9A0801296C8}" type="slidenum">
              <a:rPr lang="en-US" smtClean="0"/>
              <a:t>‹#›</a:t>
            </a:fld>
            <a:endParaRPr lang="en-US"/>
          </a:p>
        </p:txBody>
      </p:sp>
    </p:spTree>
    <p:extLst>
      <p:ext uri="{BB962C8B-B14F-4D97-AF65-F5344CB8AC3E}">
        <p14:creationId xmlns:p14="http://schemas.microsoft.com/office/powerpoint/2010/main" val="404666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D7521-63B2-4CA4-992B-A2221FD56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5FEB85-5B5C-46DF-9D62-7889ED9DB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3140C-2267-4FA1-842E-4CB81E2CD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DDD05-1CAB-4BE8-BC99-3EB61B8E8D2D}" type="datetimeFigureOut">
              <a:rPr lang="en-US" smtClean="0"/>
              <a:t>5/7/2020</a:t>
            </a:fld>
            <a:endParaRPr lang="en-US"/>
          </a:p>
        </p:txBody>
      </p:sp>
      <p:sp>
        <p:nvSpPr>
          <p:cNvPr id="5" name="Footer Placeholder 4">
            <a:extLst>
              <a:ext uri="{FF2B5EF4-FFF2-40B4-BE49-F238E27FC236}">
                <a16:creationId xmlns:a16="http://schemas.microsoft.com/office/drawing/2014/main" id="{A083304B-9466-47B7-98DA-38B9B932C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5617E-0B6D-4989-BE06-9D811F8D04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2A87F-E4E1-4AC7-B769-C9A0801296C8}" type="slidenum">
              <a:rPr lang="en-US" smtClean="0"/>
              <a:t>‹#›</a:t>
            </a:fld>
            <a:endParaRPr lang="en-US"/>
          </a:p>
        </p:txBody>
      </p:sp>
    </p:spTree>
    <p:extLst>
      <p:ext uri="{BB962C8B-B14F-4D97-AF65-F5344CB8AC3E}">
        <p14:creationId xmlns:p14="http://schemas.microsoft.com/office/powerpoint/2010/main" val="265882957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gea79on/7689043636" TargetMode="External"/><Relationship Id="rId7" Type="http://schemas.openxmlformats.org/officeDocument/2006/relationships/hyperlink" Target="https://www.mediafactory.org.au/yee-nok-chan/2017/05/24/sound-always-being-my-thing-vol-2/"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travelredlineboston.blogspot.com/"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hyperlink" Target="https://www.who.int/health-topics/coronavir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isanddata.maps.arcgis.com/apps/opsdashboard/index.html#/bda7594740fd40299423467b48e9ecf6"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94B9F-73D1-4052-A6C4-E8BD22DAAC7D}"/>
              </a:ext>
            </a:extLst>
          </p:cNvPr>
          <p:cNvSpPr>
            <a:spLocks noGrp="1"/>
          </p:cNvSpPr>
          <p:nvPr>
            <p:ph type="ctrTitle"/>
          </p:nvPr>
        </p:nvSpPr>
        <p:spPr>
          <a:xfrm>
            <a:off x="674237" y="914400"/>
            <a:ext cx="3657600" cy="2887579"/>
          </a:xfrm>
        </p:spPr>
        <p:txBody>
          <a:bodyPr>
            <a:normAutofit/>
          </a:bodyPr>
          <a:lstStyle/>
          <a:p>
            <a:r>
              <a:rPr lang="en-US" sz="4800" b="1">
                <a:solidFill>
                  <a:srgbClr val="FFFFFF"/>
                </a:solidFill>
                <a:latin typeface="Abadi" panose="020B0604020104020204" pitchFamily="34" charset="0"/>
              </a:rPr>
              <a:t>Coronavirus ou COVID-19
</a:t>
            </a:r>
          </a:p>
        </p:txBody>
      </p:sp>
      <p:sp>
        <p:nvSpPr>
          <p:cNvPr id="3" name="Subtitle 2">
            <a:extLst>
              <a:ext uri="{FF2B5EF4-FFF2-40B4-BE49-F238E27FC236}">
                <a16:creationId xmlns:a16="http://schemas.microsoft.com/office/drawing/2014/main" id="{E7393C3F-B18F-4097-9611-E731F4555CBD}"/>
              </a:ext>
            </a:extLst>
          </p:cNvPr>
          <p:cNvSpPr>
            <a:spLocks noGrp="1"/>
          </p:cNvSpPr>
          <p:nvPr>
            <p:ph type="subTitle" idx="1"/>
          </p:nvPr>
        </p:nvSpPr>
        <p:spPr>
          <a:xfrm>
            <a:off x="674237" y="4170501"/>
            <a:ext cx="3657600" cy="1525597"/>
          </a:xfrm>
        </p:spPr>
        <p:txBody>
          <a:bodyPr>
            <a:normAutofit/>
          </a:bodyPr>
          <a:lstStyle/>
          <a:p>
            <a:r>
              <a:rPr lang="en-US" sz="2000">
                <a:solidFill>
                  <a:srgbClr val="FFFFFF"/>
                </a:solidFill>
              </a:rPr>
              <a:t>General Board of Global Ministries</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0DED077-850F-48C7-BA74-C8DA6588D78B}"/>
              </a:ext>
            </a:extLst>
          </p:cNvPr>
          <p:cNvPicPr>
            <a:picLocks noChangeAspect="1"/>
          </p:cNvPicPr>
          <p:nvPr/>
        </p:nvPicPr>
        <p:blipFill>
          <a:blip r:embed="rId2"/>
          <a:stretch>
            <a:fillRect/>
          </a:stretch>
        </p:blipFill>
        <p:spPr>
          <a:xfrm>
            <a:off x="5153822" y="2256986"/>
            <a:ext cx="6553545" cy="2351969"/>
          </a:xfrm>
          <a:prstGeom prst="rect">
            <a:avLst/>
          </a:prstGeom>
        </p:spPr>
      </p:pic>
    </p:spTree>
    <p:extLst>
      <p:ext uri="{BB962C8B-B14F-4D97-AF65-F5344CB8AC3E}">
        <p14:creationId xmlns:p14="http://schemas.microsoft.com/office/powerpoint/2010/main" val="173470638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0F56-83D7-4788-9BB0-DA7856A474CC}"/>
              </a:ext>
            </a:extLst>
          </p:cNvPr>
          <p:cNvSpPr>
            <a:spLocks noGrp="1"/>
          </p:cNvSpPr>
          <p:nvPr>
            <p:ph type="title"/>
          </p:nvPr>
        </p:nvSpPr>
        <p:spPr/>
        <p:txBody>
          <a:bodyPr>
            <a:normAutofit/>
          </a:bodyPr>
          <a:lstStyle/>
          <a:p>
            <a:r>
              <a:rPr lang="fr-FR" b="1" dirty="0">
                <a:solidFill>
                  <a:schemeClr val="bg1"/>
                </a:solidFill>
                <a:latin typeface="+mn-lt"/>
                <a:cs typeface="Aharoni" panose="02010803020104030203" pitchFamily="2" charset="-79"/>
              </a:rPr>
              <a:t>Prévention et contrôle des infections (PCI)</a:t>
            </a:r>
            <a:endParaRPr lang="en-US" b="1" dirty="0">
              <a:solidFill>
                <a:schemeClr val="bg1"/>
              </a:solidFill>
              <a:latin typeface="+mn-lt"/>
              <a:cs typeface="Aharoni" panose="02010803020104030203" pitchFamily="2" charset="-79"/>
            </a:endParaRPr>
          </a:p>
        </p:txBody>
      </p:sp>
      <p:sp>
        <p:nvSpPr>
          <p:cNvPr id="3" name="Text Placeholder 2">
            <a:extLst>
              <a:ext uri="{FF2B5EF4-FFF2-40B4-BE49-F238E27FC236}">
                <a16:creationId xmlns:a16="http://schemas.microsoft.com/office/drawing/2014/main" id="{153B0508-B16D-4558-92F2-29AFDDCA0472}"/>
              </a:ext>
            </a:extLst>
          </p:cNvPr>
          <p:cNvSpPr>
            <a:spLocks noGrp="1"/>
          </p:cNvSpPr>
          <p:nvPr>
            <p:ph type="body" idx="1"/>
          </p:nvPr>
        </p:nvSpPr>
        <p:spPr/>
        <p:txBody>
          <a:bodyPr>
            <a:normAutofit fontScale="25000" lnSpcReduction="20000"/>
          </a:bodyPr>
          <a:lstStyle/>
          <a:p>
            <a:pPr algn="ctr"/>
            <a:r>
              <a:rPr lang="fr-FR" sz="9600" dirty="0"/>
              <a:t>Sans casser la chaîne de transmission</a:t>
            </a:r>
          </a:p>
          <a:p>
            <a:pPr algn="ctr"/>
            <a:r>
              <a:rPr lang="fr-FR" dirty="0"/>
              <a:t>
</a:t>
            </a:r>
            <a:endParaRPr lang="en-US" dirty="0"/>
          </a:p>
        </p:txBody>
      </p:sp>
      <p:pic>
        <p:nvPicPr>
          <p:cNvPr id="49" name="Content Placeholder 48">
            <a:extLst>
              <a:ext uri="{FF2B5EF4-FFF2-40B4-BE49-F238E27FC236}">
                <a16:creationId xmlns:a16="http://schemas.microsoft.com/office/drawing/2014/main" id="{57AABC03-4319-4A26-B5C4-DC64BA411A0C}"/>
              </a:ext>
            </a:extLst>
          </p:cNvPr>
          <p:cNvPicPr>
            <a:picLocks noGrp="1" noChangeAspect="1"/>
          </p:cNvPicPr>
          <p:nvPr>
            <p:ph sz="half" idx="2"/>
          </p:nvPr>
        </p:nvPicPr>
        <p:blipFill rotWithShape="1">
          <a:blip r:embed="rId2"/>
          <a:srcRect r="868"/>
          <a:stretch/>
        </p:blipFill>
        <p:spPr>
          <a:xfrm>
            <a:off x="893219" y="2472782"/>
            <a:ext cx="4964656" cy="3716881"/>
          </a:xfrm>
          <a:prstGeom prst="rect">
            <a:avLst/>
          </a:prstGeom>
        </p:spPr>
      </p:pic>
      <p:sp>
        <p:nvSpPr>
          <p:cNvPr id="5" name="Text Placeholder 4">
            <a:extLst>
              <a:ext uri="{FF2B5EF4-FFF2-40B4-BE49-F238E27FC236}">
                <a16:creationId xmlns:a16="http://schemas.microsoft.com/office/drawing/2014/main" id="{943F6B94-04B1-4C3C-BADF-E6E45A05CAF8}"/>
              </a:ext>
            </a:extLst>
          </p:cNvPr>
          <p:cNvSpPr>
            <a:spLocks noGrp="1"/>
          </p:cNvSpPr>
          <p:nvPr>
            <p:ph type="body" sz="quarter" idx="3"/>
          </p:nvPr>
        </p:nvSpPr>
        <p:spPr>
          <a:xfrm>
            <a:off x="6194427" y="2043113"/>
            <a:ext cx="5183188" cy="461962"/>
          </a:xfrm>
        </p:spPr>
        <p:txBody>
          <a:bodyPr>
            <a:normAutofit fontScale="25000" lnSpcReduction="20000"/>
          </a:bodyPr>
          <a:lstStyle/>
          <a:p>
            <a:pPr algn="ctr"/>
            <a:r>
              <a:rPr lang="fr-FR" sz="9600" dirty="0"/>
              <a:t>Avec la rupture de la chaîne de transmission</a:t>
            </a:r>
            <a:r>
              <a:rPr lang="fr-FR" dirty="0"/>
              <a:t>
</a:t>
            </a:r>
            <a:endParaRPr lang="en-US" dirty="0"/>
          </a:p>
        </p:txBody>
      </p:sp>
      <p:pic>
        <p:nvPicPr>
          <p:cNvPr id="50" name="Content Placeholder 49">
            <a:extLst>
              <a:ext uri="{FF2B5EF4-FFF2-40B4-BE49-F238E27FC236}">
                <a16:creationId xmlns:a16="http://schemas.microsoft.com/office/drawing/2014/main" id="{27F91D07-92FE-4EA6-8268-14E7436D32E9}"/>
              </a:ext>
            </a:extLst>
          </p:cNvPr>
          <p:cNvPicPr>
            <a:picLocks noGrp="1"/>
          </p:cNvPicPr>
          <p:nvPr>
            <p:ph sz="quarter" idx="4"/>
          </p:nvPr>
        </p:nvPicPr>
        <p:blipFill rotWithShape="1">
          <a:blip r:embed="rId3"/>
          <a:srcRect l="16828" t="21712" r="54885" b="17854"/>
          <a:stretch/>
        </p:blipFill>
        <p:spPr bwMode="auto">
          <a:xfrm>
            <a:off x="6274613" y="2505075"/>
            <a:ext cx="4964656" cy="36845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361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80CD-1794-48BE-9137-6E911C028B99}"/>
              </a:ext>
            </a:extLst>
          </p:cNvPr>
          <p:cNvSpPr>
            <a:spLocks noGrp="1"/>
          </p:cNvSpPr>
          <p:nvPr>
            <p:ph type="title"/>
          </p:nvPr>
        </p:nvSpPr>
        <p:spPr>
          <a:xfrm>
            <a:off x="914400" y="500062"/>
            <a:ext cx="10515600" cy="1325563"/>
          </a:xfrm>
        </p:spPr>
        <p:txBody>
          <a:bodyPr/>
          <a:lstStyle/>
          <a:p>
            <a:r>
              <a:rPr lang="fr-FR" b="1" dirty="0">
                <a:solidFill>
                  <a:schemeClr val="bg1"/>
                </a:solidFill>
                <a:latin typeface="+mn-lt"/>
                <a:cs typeface="Aharoni" panose="02010803020104030203" pitchFamily="2" charset="-79"/>
              </a:rPr>
              <a:t>Mesures de prévention de base
</a:t>
            </a:r>
            <a:endParaRPr lang="en-US" b="1" dirty="0">
              <a:solidFill>
                <a:schemeClr val="bg1"/>
              </a:solidFill>
              <a:latin typeface="+mn-lt"/>
              <a:cs typeface="Aharoni" panose="02010803020104030203" pitchFamily="2" charset="-79"/>
            </a:endParaRPr>
          </a:p>
        </p:txBody>
      </p:sp>
      <p:sp>
        <p:nvSpPr>
          <p:cNvPr id="5" name="Content Placeholder 4">
            <a:extLst>
              <a:ext uri="{FF2B5EF4-FFF2-40B4-BE49-F238E27FC236}">
                <a16:creationId xmlns:a16="http://schemas.microsoft.com/office/drawing/2014/main" id="{73C29867-A23F-4E99-BB2D-012BCA9B72A3}"/>
              </a:ext>
            </a:extLst>
          </p:cNvPr>
          <p:cNvSpPr>
            <a:spLocks noGrp="1"/>
          </p:cNvSpPr>
          <p:nvPr>
            <p:ph idx="1"/>
          </p:nvPr>
        </p:nvSpPr>
        <p:spPr/>
        <p:txBody>
          <a:bodyPr/>
          <a:lstStyle/>
          <a:p>
            <a:r>
              <a:rPr lang="en-US" dirty="0"/>
              <a:t>Hygiène des mains</a:t>
            </a:r>
          </a:p>
          <a:p>
            <a:pPr marL="0" indent="0">
              <a:buNone/>
            </a:pPr>
            <a:endParaRPr lang="en-US" dirty="0"/>
          </a:p>
          <a:p>
            <a:pPr marL="0" indent="0">
              <a:buNone/>
            </a:pPr>
            <a:endParaRPr lang="en-US" dirty="0"/>
          </a:p>
          <a:p>
            <a:r>
              <a:rPr lang="en-US" dirty="0"/>
              <a:t>Hygiène </a:t>
            </a:r>
            <a:r>
              <a:rPr lang="en-US" dirty="0" err="1"/>
              <a:t>respiratoire</a:t>
            </a:r>
            <a:r>
              <a:rPr lang="en-US" dirty="0"/>
              <a:t> </a:t>
            </a:r>
          </a:p>
          <a:p>
            <a:endParaRPr lang="en-US" dirty="0"/>
          </a:p>
          <a:p>
            <a:endParaRPr lang="en-US" dirty="0"/>
          </a:p>
          <a:p>
            <a:r>
              <a:rPr lang="en-US" dirty="0"/>
              <a:t>Isolement Sociale</a:t>
            </a:r>
          </a:p>
        </p:txBody>
      </p:sp>
      <p:pic>
        <p:nvPicPr>
          <p:cNvPr id="9" name="Picture 8" descr="A close up of a logo&#10;&#10;Description automatically generated">
            <a:extLst>
              <a:ext uri="{FF2B5EF4-FFF2-40B4-BE49-F238E27FC236}">
                <a16:creationId xmlns:a16="http://schemas.microsoft.com/office/drawing/2014/main" id="{26BD7B24-4A33-4D1D-995A-ED3AAE3520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96911" y="1497755"/>
            <a:ext cx="1515504" cy="12200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A close up of a mans face&#10;&#10;Description automatically generated">
            <a:extLst>
              <a:ext uri="{FF2B5EF4-FFF2-40B4-BE49-F238E27FC236}">
                <a16:creationId xmlns:a16="http://schemas.microsoft.com/office/drawing/2014/main" id="{F6F49925-3BE7-41F5-8EC2-C15F9E0A3D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97863" y="2882839"/>
            <a:ext cx="1214552" cy="1408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descr="A picture containing clock&#10;&#10;Description automatically generated">
            <a:extLst>
              <a:ext uri="{FF2B5EF4-FFF2-40B4-BE49-F238E27FC236}">
                <a16:creationId xmlns:a16="http://schemas.microsoft.com/office/drawing/2014/main" id="{F67D2C6A-7BD2-433A-84D8-3573C9A67299}"/>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68604"/>
          <a:stretch/>
        </p:blipFill>
        <p:spPr>
          <a:xfrm>
            <a:off x="3996911" y="4573871"/>
            <a:ext cx="1762485" cy="13403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1902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9AE9C30-1880-4BB7-AE71-5C75BFD6912A}"/>
              </a:ext>
            </a:extLst>
          </p:cNvPr>
          <p:cNvGraphicFramePr>
            <a:graphicFrameLocks noGrp="1"/>
          </p:cNvGraphicFramePr>
          <p:nvPr>
            <p:extLst>
              <p:ext uri="{D42A27DB-BD31-4B8C-83A1-F6EECF244321}">
                <p14:modId xmlns:p14="http://schemas.microsoft.com/office/powerpoint/2010/main" val="2359087064"/>
              </p:ext>
            </p:extLst>
          </p:nvPr>
        </p:nvGraphicFramePr>
        <p:xfrm>
          <a:off x="489457" y="975946"/>
          <a:ext cx="11046051" cy="5562025"/>
        </p:xfrm>
        <a:graphic>
          <a:graphicData uri="http://schemas.openxmlformats.org/drawingml/2006/table">
            <a:tbl>
              <a:tblPr firstRow="1" bandRow="1">
                <a:tableStyleId>{8A107856-5554-42FB-B03E-39F5DBC370BA}</a:tableStyleId>
              </a:tblPr>
              <a:tblGrid>
                <a:gridCol w="7019174">
                  <a:extLst>
                    <a:ext uri="{9D8B030D-6E8A-4147-A177-3AD203B41FA5}">
                      <a16:colId xmlns:a16="http://schemas.microsoft.com/office/drawing/2014/main" val="4003214481"/>
                    </a:ext>
                  </a:extLst>
                </a:gridCol>
                <a:gridCol w="1318846">
                  <a:extLst>
                    <a:ext uri="{9D8B030D-6E8A-4147-A177-3AD203B41FA5}">
                      <a16:colId xmlns:a16="http://schemas.microsoft.com/office/drawing/2014/main" val="784052065"/>
                    </a:ext>
                  </a:extLst>
                </a:gridCol>
                <a:gridCol w="1591408">
                  <a:extLst>
                    <a:ext uri="{9D8B030D-6E8A-4147-A177-3AD203B41FA5}">
                      <a16:colId xmlns:a16="http://schemas.microsoft.com/office/drawing/2014/main" val="417547520"/>
                    </a:ext>
                  </a:extLst>
                </a:gridCol>
                <a:gridCol w="1116623">
                  <a:extLst>
                    <a:ext uri="{9D8B030D-6E8A-4147-A177-3AD203B41FA5}">
                      <a16:colId xmlns:a16="http://schemas.microsoft.com/office/drawing/2014/main" val="2756687325"/>
                    </a:ext>
                  </a:extLst>
                </a:gridCol>
              </a:tblGrid>
              <a:tr h="816723">
                <a:tc>
                  <a:txBody>
                    <a:bodyPr/>
                    <a:lstStyle/>
                    <a:p>
                      <a:pPr marL="0" algn="l" defTabSz="914400" rtl="0" eaLnBrk="1" latinLnBrk="0" hangingPunct="1"/>
                      <a:r>
                        <a:rPr lang="fr-FR" sz="2400" b="1" kern="1200" dirty="0">
                          <a:solidFill>
                            <a:srgbClr val="002060"/>
                          </a:solidFill>
                          <a:latin typeface="Arial" panose="020B0604020202020204" pitchFamily="34" charset="0"/>
                          <a:ea typeface="+mn-ea"/>
                          <a:cs typeface="Arial" panose="020B0604020202020204" pitchFamily="34" charset="0"/>
                        </a:rPr>
                        <a:t>Quand devriez-vous vous laver les mains?</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r>
                        <a:rPr lang="en-US" sz="2400" b="1" dirty="0">
                          <a:solidFill>
                            <a:srgbClr val="002060"/>
                          </a:solidFill>
                          <a:latin typeface="Arial" panose="020B0604020202020204" pitchFamily="34" charset="0"/>
                          <a:cs typeface="Arial" panose="020B0604020202020204" pitchFamily="34" charset="0"/>
                        </a:rPr>
                        <a:t>Avant
</a:t>
                      </a:r>
                    </a:p>
                  </a:txBody>
                  <a:tcPr/>
                </a:tc>
                <a:tc>
                  <a:txBody>
                    <a:bodyPr/>
                    <a:lstStyle/>
                    <a:p>
                      <a:pPr algn="ctr"/>
                      <a:r>
                        <a:rPr lang="en-US" sz="2400" b="1" dirty="0">
                          <a:solidFill>
                            <a:srgbClr val="002060"/>
                          </a:solidFill>
                          <a:latin typeface="Arial" panose="020B0604020202020204" pitchFamily="34" charset="0"/>
                          <a:cs typeface="Arial" panose="020B0604020202020204" pitchFamily="34" charset="0"/>
                        </a:rPr>
                        <a:t>Pendant 
</a:t>
                      </a:r>
                    </a:p>
                  </a:txBody>
                  <a:tcPr/>
                </a:tc>
                <a:tc>
                  <a:txBody>
                    <a:bodyPr/>
                    <a:lstStyle/>
                    <a:p>
                      <a:pPr algn="ctr"/>
                      <a:r>
                        <a:rPr lang="en-US" sz="2400" b="1" dirty="0">
                          <a:solidFill>
                            <a:srgbClr val="002060"/>
                          </a:solidFill>
                          <a:latin typeface="Arial" panose="020B0604020202020204" pitchFamily="34" charset="0"/>
                          <a:cs typeface="Arial" panose="020B0604020202020204" pitchFamily="34" charset="0"/>
                        </a:rPr>
                        <a:t>Après
</a:t>
                      </a:r>
                    </a:p>
                  </a:txBody>
                  <a:tcPr/>
                </a:tc>
                <a:extLst>
                  <a:ext uri="{0D108BD9-81ED-4DB2-BD59-A6C34878D82A}">
                    <a16:rowId xmlns:a16="http://schemas.microsoft.com/office/drawing/2014/main" val="2102807113"/>
                  </a:ext>
                </a:extLst>
              </a:tr>
              <a:tr h="481677">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Preparation des aliments</a:t>
                      </a:r>
                    </a:p>
                  </a:txBody>
                  <a:tcPr/>
                </a:tc>
                <a:tc>
                  <a:txBody>
                    <a:bodyPr/>
                    <a:lstStyle/>
                    <a:p>
                      <a:pPr algn="ctr"/>
                      <a:endParaRPr lang="en-US" sz="2400" b="1" dirty="0">
                        <a:solidFill>
                          <a:srgbClr val="002060"/>
                        </a:solidFill>
                        <a:latin typeface="Wingdings" panose="05000000000000000000" pitchFamily="2" charset="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extLst>
                  <a:ext uri="{0D108BD9-81ED-4DB2-BD59-A6C34878D82A}">
                    <a16:rowId xmlns:a16="http://schemas.microsoft.com/office/drawing/2014/main" val="684253984"/>
                  </a:ext>
                </a:extLst>
              </a:tr>
              <a:tr h="492730">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Manger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extLst>
                  <a:ext uri="{0D108BD9-81ED-4DB2-BD59-A6C34878D82A}">
                    <a16:rowId xmlns:a16="http://schemas.microsoft.com/office/drawing/2014/main" val="3433600330"/>
                  </a:ext>
                </a:extLst>
              </a:tr>
              <a:tr h="453735">
                <a:tc>
                  <a:txBody>
                    <a:bodyPr/>
                    <a:lstStyle/>
                    <a:p>
                      <a:pPr marL="0" algn="l" defTabSz="914400" rtl="0" eaLnBrk="1" latinLnBrk="0" hangingPunct="1"/>
                      <a:r>
                        <a:rPr lang="fr-FR" sz="2400" b="1" kern="1200" dirty="0">
                          <a:solidFill>
                            <a:srgbClr val="002060"/>
                          </a:solidFill>
                          <a:latin typeface="Arial" panose="020B0604020202020204" pitchFamily="34" charset="0"/>
                          <a:ea typeface="+mn-ea"/>
                          <a:cs typeface="Arial" panose="020B0604020202020204" pitchFamily="34" charset="0"/>
                        </a:rPr>
                        <a:t>Nez soufflant, toux et éternuements</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extLst>
                  <a:ext uri="{0D108BD9-81ED-4DB2-BD59-A6C34878D82A}">
                    <a16:rowId xmlns:a16="http://schemas.microsoft.com/office/drawing/2014/main" val="227511295"/>
                  </a:ext>
                </a:extLst>
              </a:tr>
              <a:tr h="453735">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Prendre soin de </a:t>
                      </a:r>
                      <a:r>
                        <a:rPr lang="en-US" sz="2400" b="1" kern="1200" dirty="0" err="1">
                          <a:solidFill>
                            <a:srgbClr val="002060"/>
                          </a:solidFill>
                          <a:latin typeface="Arial" panose="020B0604020202020204" pitchFamily="34" charset="0"/>
                          <a:ea typeface="+mn-ea"/>
                          <a:cs typeface="Arial" panose="020B0604020202020204" pitchFamily="34" charset="0"/>
                        </a:rPr>
                        <a:t>quelqu’un</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extLst>
                  <a:ext uri="{0D108BD9-81ED-4DB2-BD59-A6C34878D82A}">
                    <a16:rowId xmlns:a16="http://schemas.microsoft.com/office/drawing/2014/main" val="1423867260"/>
                  </a:ext>
                </a:extLst>
              </a:tr>
              <a:tr h="816723">
                <a:tc>
                  <a:txBody>
                    <a:bodyPr/>
                    <a:lstStyle/>
                    <a:p>
                      <a:pPr marL="0" algn="l" defTabSz="914400" rtl="0" eaLnBrk="1" latinLnBrk="0" hangingPunct="1"/>
                      <a:r>
                        <a:rPr lang="fr-FR" sz="2400" b="1" kern="1200" dirty="0">
                          <a:solidFill>
                            <a:srgbClr val="002060"/>
                          </a:solidFill>
                          <a:latin typeface="Arial" panose="020B0604020202020204" pitchFamily="34" charset="0"/>
                          <a:ea typeface="+mn-ea"/>
                          <a:cs typeface="Arial" panose="020B0604020202020204" pitchFamily="34" charset="0"/>
                        </a:rPr>
                        <a:t>Toucher les animaux, nourrir les animaux, les déchets animaux</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extLst>
                  <a:ext uri="{0D108BD9-81ED-4DB2-BD59-A6C34878D82A}">
                    <a16:rowId xmlns:a16="http://schemas.microsoft.com/office/drawing/2014/main" val="3802754332"/>
                  </a:ext>
                </a:extLst>
              </a:tr>
              <a:tr h="484586">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Toucher les </a:t>
                      </a:r>
                      <a:r>
                        <a:rPr lang="en-US" sz="2400" b="1" kern="1200" dirty="0" err="1">
                          <a:solidFill>
                            <a:srgbClr val="002060"/>
                          </a:solidFill>
                          <a:latin typeface="Arial" panose="020B0604020202020204" pitchFamily="34" charset="0"/>
                          <a:ea typeface="+mn-ea"/>
                          <a:cs typeface="Arial" panose="020B0604020202020204" pitchFamily="34" charset="0"/>
                        </a:rPr>
                        <a:t>ordures</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extLst>
                  <a:ext uri="{0D108BD9-81ED-4DB2-BD59-A6C34878D82A}">
                    <a16:rowId xmlns:a16="http://schemas.microsoft.com/office/drawing/2014/main" val="2325907294"/>
                  </a:ext>
                </a:extLst>
              </a:tr>
              <a:tr h="500872">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Utilisation des toilettes</a:t>
                      </a: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extLst>
                  <a:ext uri="{0D108BD9-81ED-4DB2-BD59-A6C34878D82A}">
                    <a16:rowId xmlns:a16="http://schemas.microsoft.com/office/drawing/2014/main" val="3999588503"/>
                  </a:ext>
                </a:extLst>
              </a:tr>
              <a:tr h="453735">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Toucher de </a:t>
                      </a:r>
                      <a:r>
                        <a:rPr lang="en-US" sz="2400" b="1" kern="1200" dirty="0" err="1">
                          <a:solidFill>
                            <a:srgbClr val="002060"/>
                          </a:solidFill>
                          <a:latin typeface="Arial" panose="020B0604020202020204" pitchFamily="34" charset="0"/>
                          <a:ea typeface="+mn-ea"/>
                          <a:cs typeface="Arial" panose="020B0604020202020204" pitchFamily="34" charset="0"/>
                        </a:rPr>
                        <a:t>l’argent</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extLst>
                  <a:ext uri="{0D108BD9-81ED-4DB2-BD59-A6C34878D82A}">
                    <a16:rowId xmlns:a16="http://schemas.microsoft.com/office/drawing/2014/main" val="941492384"/>
                  </a:ext>
                </a:extLst>
              </a:tr>
              <a:tr h="584640">
                <a:tc>
                  <a:txBody>
                    <a:bodyPr/>
                    <a:lstStyle/>
                    <a:p>
                      <a:pPr marL="0" algn="l" defTabSz="914400" rtl="0" eaLnBrk="1" latinLnBrk="0" hangingPunct="1"/>
                      <a:r>
                        <a:rPr lang="fr-FR" sz="2400" b="1" kern="1200" dirty="0">
                          <a:solidFill>
                            <a:srgbClr val="002060"/>
                          </a:solidFill>
                          <a:latin typeface="Arial" panose="020B0604020202020204" pitchFamily="34" charset="0"/>
                          <a:ea typeface="+mn-ea"/>
                          <a:cs typeface="Arial" panose="020B0604020202020204" pitchFamily="34" charset="0"/>
                        </a:rPr>
                        <a:t>Toucher le visage et le nez</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Wingdings" panose="05000000000000000000" pitchFamily="2" charset="2"/>
                        <a:cs typeface="Arial" panose="020B0604020202020204" pitchFamily="34" charset="0"/>
                      </a:endParaRPr>
                    </a:p>
                  </a:txBody>
                  <a:tcPr/>
                </a:tc>
                <a:extLst>
                  <a:ext uri="{0D108BD9-81ED-4DB2-BD59-A6C34878D82A}">
                    <a16:rowId xmlns:a16="http://schemas.microsoft.com/office/drawing/2014/main" val="1436658201"/>
                  </a:ext>
                </a:extLst>
              </a:tr>
            </a:tbl>
          </a:graphicData>
        </a:graphic>
      </p:graphicFrame>
      <p:sp>
        <p:nvSpPr>
          <p:cNvPr id="5" name="Title 4">
            <a:extLst>
              <a:ext uri="{FF2B5EF4-FFF2-40B4-BE49-F238E27FC236}">
                <a16:creationId xmlns:a16="http://schemas.microsoft.com/office/drawing/2014/main" id="{00984F00-C740-4263-9BD5-D66D990B468D}"/>
              </a:ext>
            </a:extLst>
          </p:cNvPr>
          <p:cNvSpPr>
            <a:spLocks noGrp="1"/>
          </p:cNvSpPr>
          <p:nvPr>
            <p:ph type="title"/>
          </p:nvPr>
        </p:nvSpPr>
        <p:spPr>
          <a:xfrm>
            <a:off x="1315953" y="430823"/>
            <a:ext cx="9003286" cy="193430"/>
          </a:xfrm>
        </p:spPr>
        <p:txBody>
          <a:bodyPr>
            <a:normAutofit fontScale="90000"/>
          </a:bodyPr>
          <a:lstStyle/>
          <a:p>
            <a:br>
              <a:rPr lang="fr-FR" sz="4900" b="1" dirty="0">
                <a:solidFill>
                  <a:schemeClr val="bg1"/>
                </a:solidFill>
                <a:latin typeface="+mn-lt"/>
                <a:cs typeface="Aharoni" panose="02010803020104030203" pitchFamily="2" charset="-79"/>
              </a:rPr>
            </a:br>
            <a:r>
              <a:rPr lang="fr-FR" sz="4900" b="1" dirty="0">
                <a:solidFill>
                  <a:schemeClr val="bg1"/>
                </a:solidFill>
                <a:latin typeface="+mn-lt"/>
                <a:cs typeface="Aharoni" panose="02010803020104030203" pitchFamily="2" charset="-79"/>
              </a:rPr>
              <a:t>Quand</a:t>
            </a:r>
            <a:r>
              <a:rPr lang="fr-FR" b="1" dirty="0">
                <a:solidFill>
                  <a:schemeClr val="bg1"/>
                </a:solidFill>
              </a:rPr>
              <a:t> </a:t>
            </a:r>
            <a:r>
              <a:rPr lang="fr-FR" sz="4900" b="1" dirty="0">
                <a:solidFill>
                  <a:schemeClr val="bg1"/>
                </a:solidFill>
                <a:latin typeface="+mn-lt"/>
                <a:cs typeface="Aharoni" panose="02010803020104030203" pitchFamily="2" charset="-79"/>
              </a:rPr>
              <a:t>effectuer</a:t>
            </a:r>
            <a:r>
              <a:rPr lang="fr-FR" b="1" dirty="0">
                <a:solidFill>
                  <a:schemeClr val="bg1"/>
                </a:solidFill>
              </a:rPr>
              <a:t> </a:t>
            </a:r>
            <a:r>
              <a:rPr lang="fr-FR" sz="4900" b="1" dirty="0">
                <a:solidFill>
                  <a:schemeClr val="bg1"/>
                </a:solidFill>
                <a:latin typeface="+mn-lt"/>
                <a:cs typeface="Aharoni" panose="02010803020104030203" pitchFamily="2" charset="-79"/>
              </a:rPr>
              <a:t>l’hygiène</a:t>
            </a:r>
            <a:r>
              <a:rPr lang="fr-FR" b="1" dirty="0">
                <a:solidFill>
                  <a:schemeClr val="bg1"/>
                </a:solidFill>
              </a:rPr>
              <a:t> </a:t>
            </a:r>
            <a:r>
              <a:rPr lang="fr-FR" sz="4900" b="1" dirty="0">
                <a:solidFill>
                  <a:schemeClr val="bg1"/>
                </a:solidFill>
                <a:latin typeface="+mn-lt"/>
                <a:cs typeface="Aharoni" panose="02010803020104030203" pitchFamily="2" charset="-79"/>
              </a:rPr>
              <a:t>des</a:t>
            </a:r>
            <a:r>
              <a:rPr lang="fr-FR" b="1" dirty="0">
                <a:solidFill>
                  <a:schemeClr val="bg1"/>
                </a:solidFill>
              </a:rPr>
              <a:t> </a:t>
            </a:r>
            <a:r>
              <a:rPr lang="fr-FR" sz="4900" b="1" dirty="0">
                <a:solidFill>
                  <a:schemeClr val="bg1"/>
                </a:solidFill>
                <a:latin typeface="+mn-lt"/>
                <a:cs typeface="Aharoni" panose="02010803020104030203" pitchFamily="2" charset="-79"/>
              </a:rPr>
              <a:t>mains</a:t>
            </a:r>
            <a:r>
              <a:rPr lang="fr-FR" b="1" dirty="0">
                <a:solidFill>
                  <a:schemeClr val="bg1"/>
                </a:solidFill>
              </a:rPr>
              <a:t> ?</a:t>
            </a:r>
            <a:br>
              <a:rPr lang="fr-FR" b="1" dirty="0">
                <a:solidFill>
                  <a:schemeClr val="bg1"/>
                </a:solidFill>
              </a:rPr>
            </a:br>
            <a:endParaRPr lang="en-US" b="1" dirty="0">
              <a:solidFill>
                <a:schemeClr val="bg1"/>
              </a:solidFill>
            </a:endParaRPr>
          </a:p>
        </p:txBody>
      </p:sp>
    </p:spTree>
    <p:extLst>
      <p:ext uri="{BB962C8B-B14F-4D97-AF65-F5344CB8AC3E}">
        <p14:creationId xmlns:p14="http://schemas.microsoft.com/office/powerpoint/2010/main" val="398060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AC2A-723D-49BE-93BD-F6C07C051DA2}"/>
              </a:ext>
            </a:extLst>
          </p:cNvPr>
          <p:cNvSpPr>
            <a:spLocks noGrp="1"/>
          </p:cNvSpPr>
          <p:nvPr>
            <p:ph type="title"/>
          </p:nvPr>
        </p:nvSpPr>
        <p:spPr>
          <a:xfrm>
            <a:off x="838199" y="0"/>
            <a:ext cx="10515600" cy="1325563"/>
          </a:xfrm>
        </p:spPr>
        <p:txBody>
          <a:bodyPr/>
          <a:lstStyle/>
          <a:p>
            <a:r>
              <a:rPr lang="fr-FR" b="1" dirty="0">
                <a:solidFill>
                  <a:schemeClr val="bg1"/>
                </a:solidFill>
                <a:latin typeface="+mn-lt"/>
                <a:cs typeface="Aharoni" panose="02010803020104030203" pitchFamily="2" charset="-79"/>
              </a:rPr>
              <a:t>Quand effectuer l’hygiène des mains?
</a:t>
            </a:r>
            <a:endParaRPr lang="en-US" b="1" dirty="0">
              <a:solidFill>
                <a:schemeClr val="bg1"/>
              </a:solidFill>
              <a:latin typeface="+mn-lt"/>
              <a:cs typeface="Aharoni" panose="02010803020104030203" pitchFamily="2" charset="-79"/>
            </a:endParaRPr>
          </a:p>
        </p:txBody>
      </p:sp>
      <p:graphicFrame>
        <p:nvGraphicFramePr>
          <p:cNvPr id="5" name="Table 5">
            <a:extLst>
              <a:ext uri="{FF2B5EF4-FFF2-40B4-BE49-F238E27FC236}">
                <a16:creationId xmlns:a16="http://schemas.microsoft.com/office/drawing/2014/main" id="{622A5649-4BDD-43C9-9C79-3EC7153E0A85}"/>
              </a:ext>
            </a:extLst>
          </p:cNvPr>
          <p:cNvGraphicFramePr>
            <a:graphicFrameLocks noGrp="1"/>
          </p:cNvGraphicFramePr>
          <p:nvPr>
            <p:ph idx="1"/>
            <p:extLst>
              <p:ext uri="{D42A27DB-BD31-4B8C-83A1-F6EECF244321}">
                <p14:modId xmlns:p14="http://schemas.microsoft.com/office/powerpoint/2010/main" val="901632185"/>
              </p:ext>
            </p:extLst>
          </p:nvPr>
        </p:nvGraphicFramePr>
        <p:xfrm>
          <a:off x="637441" y="773724"/>
          <a:ext cx="10917116" cy="5734145"/>
        </p:xfrm>
        <a:graphic>
          <a:graphicData uri="http://schemas.openxmlformats.org/drawingml/2006/table">
            <a:tbl>
              <a:tblPr firstRow="1" bandRow="1">
                <a:tableStyleId>{8A107856-5554-42FB-B03E-39F5DBC370BA}</a:tableStyleId>
              </a:tblPr>
              <a:tblGrid>
                <a:gridCol w="6924379">
                  <a:extLst>
                    <a:ext uri="{9D8B030D-6E8A-4147-A177-3AD203B41FA5}">
                      <a16:colId xmlns:a16="http://schemas.microsoft.com/office/drawing/2014/main" val="640090753"/>
                    </a:ext>
                  </a:extLst>
                </a:gridCol>
                <a:gridCol w="1295843">
                  <a:extLst>
                    <a:ext uri="{9D8B030D-6E8A-4147-A177-3AD203B41FA5}">
                      <a16:colId xmlns:a16="http://schemas.microsoft.com/office/drawing/2014/main" val="327086404"/>
                    </a:ext>
                  </a:extLst>
                </a:gridCol>
                <a:gridCol w="1356823">
                  <a:extLst>
                    <a:ext uri="{9D8B030D-6E8A-4147-A177-3AD203B41FA5}">
                      <a16:colId xmlns:a16="http://schemas.microsoft.com/office/drawing/2014/main" val="1370829178"/>
                    </a:ext>
                  </a:extLst>
                </a:gridCol>
                <a:gridCol w="1340071">
                  <a:extLst>
                    <a:ext uri="{9D8B030D-6E8A-4147-A177-3AD203B41FA5}">
                      <a16:colId xmlns:a16="http://schemas.microsoft.com/office/drawing/2014/main" val="2377997542"/>
                    </a:ext>
                  </a:extLst>
                </a:gridCol>
              </a:tblGrid>
              <a:tr h="711957">
                <a:tc>
                  <a:txBody>
                    <a:bodyPr/>
                    <a:lstStyle/>
                    <a:p>
                      <a:pPr marL="0" algn="l" defTabSz="914400" rtl="0" eaLnBrk="1" latinLnBrk="0" hangingPunct="1"/>
                      <a:r>
                        <a:rPr lang="fr-FR" sz="2400" b="1" kern="1200" dirty="0">
                          <a:solidFill>
                            <a:srgbClr val="002060"/>
                          </a:solidFill>
                          <a:latin typeface="Arial" panose="020B0604020202020204" pitchFamily="34" charset="0"/>
                          <a:ea typeface="+mn-ea"/>
                          <a:cs typeface="Arial" panose="020B0604020202020204" pitchFamily="34" charset="0"/>
                        </a:rPr>
                        <a:t>Quand devriez-vous vous laver les mains?</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r>
                        <a:rPr lang="en-US" sz="2000" b="1" dirty="0">
                          <a:solidFill>
                            <a:srgbClr val="002060"/>
                          </a:solidFill>
                          <a:latin typeface="Arial" panose="020B0604020202020204" pitchFamily="34" charset="0"/>
                          <a:cs typeface="Arial" panose="020B0604020202020204" pitchFamily="34" charset="0"/>
                        </a:rPr>
                        <a:t>Avant
</a:t>
                      </a:r>
                    </a:p>
                  </a:txBody>
                  <a:tcPr/>
                </a:tc>
                <a:tc>
                  <a:txBody>
                    <a:bodyPr/>
                    <a:lstStyle/>
                    <a:p>
                      <a:pPr algn="ctr"/>
                      <a:r>
                        <a:rPr lang="en-US" sz="2000" b="1" dirty="0">
                          <a:solidFill>
                            <a:srgbClr val="002060"/>
                          </a:solidFill>
                          <a:latin typeface="Arial" panose="020B0604020202020204" pitchFamily="34" charset="0"/>
                          <a:cs typeface="Arial" panose="020B0604020202020204" pitchFamily="34" charset="0"/>
                        </a:rPr>
                        <a:t>Pendant </a:t>
                      </a:r>
                    </a:p>
                  </a:txBody>
                  <a:tcPr/>
                </a:tc>
                <a:tc>
                  <a:txBody>
                    <a:bodyPr/>
                    <a:lstStyle/>
                    <a:p>
                      <a:pPr algn="ctr"/>
                      <a:r>
                        <a:rPr lang="en-US" sz="2000" b="1" dirty="0">
                          <a:solidFill>
                            <a:srgbClr val="002060"/>
                          </a:solidFill>
                          <a:latin typeface="Arial" panose="020B0604020202020204" pitchFamily="34" charset="0"/>
                          <a:cs typeface="Arial" panose="020B0604020202020204" pitchFamily="34" charset="0"/>
                        </a:rPr>
                        <a:t>Après
</a:t>
                      </a:r>
                    </a:p>
                  </a:txBody>
                  <a:tcPr/>
                </a:tc>
                <a:extLst>
                  <a:ext uri="{0D108BD9-81ED-4DB2-BD59-A6C34878D82A}">
                    <a16:rowId xmlns:a16="http://schemas.microsoft.com/office/drawing/2014/main" val="39027647"/>
                  </a:ext>
                </a:extLst>
              </a:tr>
              <a:tr h="486965">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Préparation des aliments</a:t>
                      </a:r>
                    </a:p>
                  </a:txBody>
                  <a:tcPr/>
                </a:tc>
                <a:tc>
                  <a:txBody>
                    <a:bodyPr/>
                    <a:lstStyle/>
                    <a:p>
                      <a:pPr algn="ctr"/>
                      <a:r>
                        <a:rPr lang="en-US" sz="2400" b="1" dirty="0">
                          <a:solidFill>
                            <a:srgbClr val="002060"/>
                          </a:solidFill>
                          <a:latin typeface="Wingdings" panose="05000000000000000000" pitchFamily="2" charset="2"/>
                          <a:cs typeface="Arial" panose="020B0604020202020204" pitchFamily="34" charset="0"/>
                        </a:rPr>
                        <a:t>ü</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extLst>
                  <a:ext uri="{0D108BD9-81ED-4DB2-BD59-A6C34878D82A}">
                    <a16:rowId xmlns:a16="http://schemas.microsoft.com/office/drawing/2014/main" val="2800906721"/>
                  </a:ext>
                </a:extLst>
              </a:tr>
              <a:tr h="549746">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Manger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extLst>
                  <a:ext uri="{0D108BD9-81ED-4DB2-BD59-A6C34878D82A}">
                    <a16:rowId xmlns:a16="http://schemas.microsoft.com/office/drawing/2014/main" val="743062424"/>
                  </a:ext>
                </a:extLst>
              </a:tr>
              <a:tr h="484138">
                <a:tc>
                  <a:txBody>
                    <a:bodyPr/>
                    <a:lstStyle/>
                    <a:p>
                      <a:pPr marL="0" algn="l" defTabSz="914400" rtl="0" eaLnBrk="1" latinLnBrk="0" hangingPunct="1"/>
                      <a:r>
                        <a:rPr lang="fr-FR" sz="2400" b="1" kern="1200" dirty="0">
                          <a:solidFill>
                            <a:srgbClr val="002060"/>
                          </a:solidFill>
                          <a:latin typeface="Arial" panose="020B0604020202020204" pitchFamily="34" charset="0"/>
                          <a:ea typeface="+mn-ea"/>
                          <a:cs typeface="Arial" panose="020B0604020202020204" pitchFamily="34" charset="0"/>
                        </a:rPr>
                        <a:t>Nez soufflant, toux et éternuements</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extLst>
                  <a:ext uri="{0D108BD9-81ED-4DB2-BD59-A6C34878D82A}">
                    <a16:rowId xmlns:a16="http://schemas.microsoft.com/office/drawing/2014/main" val="54685278"/>
                  </a:ext>
                </a:extLst>
              </a:tr>
              <a:tr h="464320">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Prendre soin de </a:t>
                      </a:r>
                      <a:r>
                        <a:rPr lang="en-US" sz="2400" b="1" kern="1200" dirty="0" err="1">
                          <a:solidFill>
                            <a:srgbClr val="002060"/>
                          </a:solidFill>
                          <a:latin typeface="Arial" panose="020B0604020202020204" pitchFamily="34" charset="0"/>
                          <a:ea typeface="+mn-ea"/>
                          <a:cs typeface="Arial" panose="020B0604020202020204" pitchFamily="34" charset="0"/>
                        </a:rPr>
                        <a:t>quelqu’un</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extLst>
                  <a:ext uri="{0D108BD9-81ED-4DB2-BD59-A6C34878D82A}">
                    <a16:rowId xmlns:a16="http://schemas.microsoft.com/office/drawing/2014/main" val="3446274377"/>
                  </a:ext>
                </a:extLst>
              </a:tr>
              <a:tr h="880715">
                <a:tc>
                  <a:txBody>
                    <a:bodyPr/>
                    <a:lstStyle/>
                    <a:p>
                      <a:pPr marL="0" algn="l" defTabSz="914400" rtl="0" eaLnBrk="1" latinLnBrk="0" hangingPunct="1"/>
                      <a:r>
                        <a:rPr lang="fr-FR" sz="2400" b="1" kern="1200" dirty="0">
                          <a:solidFill>
                            <a:srgbClr val="002060"/>
                          </a:solidFill>
                          <a:latin typeface="Arial" panose="020B0604020202020204" pitchFamily="34" charset="0"/>
                          <a:ea typeface="+mn-ea"/>
                          <a:cs typeface="Arial" panose="020B0604020202020204" pitchFamily="34" charset="0"/>
                        </a:rPr>
                        <a:t>Toucher les animaux, nourrir les animaux, les déchets animaux</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extLst>
                  <a:ext uri="{0D108BD9-81ED-4DB2-BD59-A6C34878D82A}">
                    <a16:rowId xmlns:a16="http://schemas.microsoft.com/office/drawing/2014/main" val="2675958938"/>
                  </a:ext>
                </a:extLst>
              </a:tr>
              <a:tr h="464320">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Toucher les </a:t>
                      </a:r>
                      <a:r>
                        <a:rPr lang="en-US" sz="2400" b="1" kern="1200" dirty="0" err="1">
                          <a:solidFill>
                            <a:srgbClr val="002060"/>
                          </a:solidFill>
                          <a:latin typeface="Arial" panose="020B0604020202020204" pitchFamily="34" charset="0"/>
                          <a:ea typeface="+mn-ea"/>
                          <a:cs typeface="Arial" panose="020B0604020202020204" pitchFamily="34" charset="0"/>
                        </a:rPr>
                        <a:t>ordures</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extLst>
                  <a:ext uri="{0D108BD9-81ED-4DB2-BD59-A6C34878D82A}">
                    <a16:rowId xmlns:a16="http://schemas.microsoft.com/office/drawing/2014/main" val="2904990379"/>
                  </a:ext>
                </a:extLst>
              </a:tr>
              <a:tr h="464320">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Utilisation des toilettes</a:t>
                      </a: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extLst>
                  <a:ext uri="{0D108BD9-81ED-4DB2-BD59-A6C34878D82A}">
                    <a16:rowId xmlns:a16="http://schemas.microsoft.com/office/drawing/2014/main" val="3348695505"/>
                  </a:ext>
                </a:extLst>
              </a:tr>
              <a:tr h="613832">
                <a:tc>
                  <a:txBody>
                    <a:bodyPr/>
                    <a:lstStyle/>
                    <a:p>
                      <a:pPr marL="0" algn="l" defTabSz="914400" rtl="0" eaLnBrk="1" latinLnBrk="0" hangingPunct="1"/>
                      <a:r>
                        <a:rPr lang="en-US" sz="2400" b="1" kern="1200" dirty="0">
                          <a:solidFill>
                            <a:srgbClr val="002060"/>
                          </a:solidFill>
                          <a:latin typeface="Arial" panose="020B0604020202020204" pitchFamily="34" charset="0"/>
                          <a:ea typeface="+mn-ea"/>
                          <a:cs typeface="Arial" panose="020B0604020202020204" pitchFamily="34" charset="0"/>
                        </a:rPr>
                        <a:t>Toucher de </a:t>
                      </a:r>
                      <a:r>
                        <a:rPr lang="en-US" sz="2400" b="1" kern="1200" dirty="0" err="1">
                          <a:solidFill>
                            <a:srgbClr val="002060"/>
                          </a:solidFill>
                          <a:latin typeface="Arial" panose="020B0604020202020204" pitchFamily="34" charset="0"/>
                          <a:ea typeface="+mn-ea"/>
                          <a:cs typeface="Arial" panose="020B0604020202020204" pitchFamily="34" charset="0"/>
                        </a:rPr>
                        <a:t>l’argent</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extLst>
                  <a:ext uri="{0D108BD9-81ED-4DB2-BD59-A6C34878D82A}">
                    <a16:rowId xmlns:a16="http://schemas.microsoft.com/office/drawing/2014/main" val="2841936659"/>
                  </a:ext>
                </a:extLst>
              </a:tr>
              <a:tr h="613832">
                <a:tc>
                  <a:txBody>
                    <a:bodyPr/>
                    <a:lstStyle/>
                    <a:p>
                      <a:pPr marL="0" algn="l" defTabSz="914400" rtl="0" eaLnBrk="1" latinLnBrk="0" hangingPunct="1"/>
                      <a:r>
                        <a:rPr lang="fr-FR" sz="2400" b="1" kern="1200" dirty="0">
                          <a:solidFill>
                            <a:srgbClr val="002060"/>
                          </a:solidFill>
                          <a:latin typeface="Arial" panose="020B0604020202020204" pitchFamily="34" charset="0"/>
                          <a:ea typeface="+mn-ea"/>
                          <a:cs typeface="Arial" panose="020B0604020202020204" pitchFamily="34" charset="0"/>
                        </a:rPr>
                        <a:t>Toucher le visage et le nez</a:t>
                      </a:r>
                      <a:endParaRPr lang="en-US" sz="2400" b="1"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tc>
                  <a:txBody>
                    <a:bodyPr/>
                    <a:lstStyle/>
                    <a:p>
                      <a:pPr algn="ctr"/>
                      <a:endParaRPr lang="en-US" sz="2400" b="1"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2060"/>
                          </a:solidFill>
                          <a:latin typeface="Wingdings" panose="05000000000000000000" pitchFamily="2" charset="2"/>
                          <a:cs typeface="Arial" panose="020B0604020202020204" pitchFamily="34" charset="0"/>
                        </a:rPr>
                        <a:t>ü</a:t>
                      </a:r>
                    </a:p>
                  </a:txBody>
                  <a:tcPr/>
                </a:tc>
                <a:extLst>
                  <a:ext uri="{0D108BD9-81ED-4DB2-BD59-A6C34878D82A}">
                    <a16:rowId xmlns:a16="http://schemas.microsoft.com/office/drawing/2014/main" val="2677221777"/>
                  </a:ext>
                </a:extLst>
              </a:tr>
            </a:tbl>
          </a:graphicData>
        </a:graphic>
      </p:graphicFrame>
    </p:spTree>
    <p:extLst>
      <p:ext uri="{BB962C8B-B14F-4D97-AF65-F5344CB8AC3E}">
        <p14:creationId xmlns:p14="http://schemas.microsoft.com/office/powerpoint/2010/main" val="23950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B3ABF-C83C-4275-81BF-A7064B621A4E}"/>
              </a:ext>
            </a:extLst>
          </p:cNvPr>
          <p:cNvSpPr>
            <a:spLocks noGrp="1"/>
          </p:cNvSpPr>
          <p:nvPr>
            <p:ph type="title"/>
          </p:nvPr>
        </p:nvSpPr>
        <p:spPr/>
        <p:txBody>
          <a:bodyPr/>
          <a:lstStyle/>
          <a:p>
            <a:r>
              <a:rPr lang="en-US" b="1" dirty="0">
                <a:solidFill>
                  <a:schemeClr val="bg1"/>
                </a:solidFill>
                <a:latin typeface="+mn-lt"/>
                <a:cs typeface="Aharoni" panose="02010803020104030203" pitchFamily="2" charset="-79"/>
              </a:rPr>
              <a:t>Nettoyez souvent vos mains...</a:t>
            </a:r>
          </a:p>
        </p:txBody>
      </p:sp>
      <p:sp>
        <p:nvSpPr>
          <p:cNvPr id="3" name="Content Placeholder 2">
            <a:extLst>
              <a:ext uri="{FF2B5EF4-FFF2-40B4-BE49-F238E27FC236}">
                <a16:creationId xmlns:a16="http://schemas.microsoft.com/office/drawing/2014/main" id="{FF319AEB-CEF7-46AF-BEBE-7A5A01B0D3B7}"/>
              </a:ext>
            </a:extLst>
          </p:cNvPr>
          <p:cNvSpPr>
            <a:spLocks noGrp="1"/>
          </p:cNvSpPr>
          <p:nvPr>
            <p:ph sz="half" idx="1"/>
          </p:nvPr>
        </p:nvSpPr>
        <p:spPr>
          <a:xfrm>
            <a:off x="838200" y="1825625"/>
            <a:ext cx="6012766" cy="4351338"/>
          </a:xfrm>
        </p:spPr>
        <p:txBody>
          <a:bodyPr>
            <a:normAutofit fontScale="92500"/>
          </a:bodyPr>
          <a:lstStyle/>
          <a:p>
            <a:r>
              <a:rPr lang="fr-FR" sz="3200" dirty="0"/>
              <a:t>Lorsque vos mains sont visiblement sales : </a:t>
            </a:r>
          </a:p>
          <a:p>
            <a:pPr lvl="1">
              <a:buFont typeface="Wingdings" panose="05000000000000000000" pitchFamily="2" charset="2"/>
              <a:buChar char="§"/>
            </a:pPr>
            <a:r>
              <a:rPr lang="fr-FR" sz="2800" dirty="0"/>
              <a:t>Utiliser du savon et de l’eau</a:t>
            </a:r>
          </a:p>
          <a:p>
            <a:pPr lvl="1">
              <a:buFont typeface="Wingdings" panose="05000000000000000000" pitchFamily="2" charset="2"/>
              <a:buChar char="§"/>
            </a:pPr>
            <a:endParaRPr lang="fr-FR" sz="2800" dirty="0"/>
          </a:p>
          <a:p>
            <a:r>
              <a:rPr lang="fr-FR" sz="3200" dirty="0"/>
              <a:t>Lorsque vos mains ne sont pas visiblement souillées : </a:t>
            </a:r>
            <a:endParaRPr lang="fr-FR" sz="2800" dirty="0"/>
          </a:p>
          <a:p>
            <a:pPr lvl="1">
              <a:buFont typeface="Wingdings" panose="05000000000000000000" pitchFamily="2" charset="2"/>
              <a:buChar char="§"/>
            </a:pPr>
            <a:r>
              <a:rPr lang="fr-FR" sz="2800" dirty="0"/>
              <a:t>Utilisez un frottement à base d’alcool (désinfectant pour les mains)</a:t>
            </a:r>
          </a:p>
          <a:p>
            <a:pPr marL="457200" lvl="1" indent="0">
              <a:buNone/>
            </a:pPr>
            <a:r>
              <a:rPr lang="fr-FR" sz="2800" dirty="0"/>
              <a:t>Ou</a:t>
            </a:r>
          </a:p>
          <a:p>
            <a:pPr lvl="1">
              <a:buFont typeface="Wingdings" panose="05000000000000000000" pitchFamily="2" charset="2"/>
              <a:buChar char="§"/>
            </a:pPr>
            <a:r>
              <a:rPr lang="fr-FR" sz="2800" dirty="0"/>
              <a:t>Savon et eau</a:t>
            </a:r>
            <a:endParaRPr lang="en-US" sz="2800" dirty="0"/>
          </a:p>
          <a:p>
            <a:pPr marL="457200" lvl="1" indent="0" algn="ctr">
              <a:buNone/>
            </a:pPr>
            <a:endParaRPr lang="en-US" sz="3300" dirty="0">
              <a:solidFill>
                <a:schemeClr val="bg1"/>
              </a:solidFill>
            </a:endParaRPr>
          </a:p>
        </p:txBody>
      </p:sp>
      <p:pic>
        <p:nvPicPr>
          <p:cNvPr id="4" name="Picture 3">
            <a:extLst>
              <a:ext uri="{FF2B5EF4-FFF2-40B4-BE49-F238E27FC236}">
                <a16:creationId xmlns:a16="http://schemas.microsoft.com/office/drawing/2014/main" id="{9F80C517-D4B5-4A7E-9811-07C38258C3B7}"/>
              </a:ext>
            </a:extLst>
          </p:cNvPr>
          <p:cNvPicPr>
            <a:picLocks noChangeAspect="1"/>
          </p:cNvPicPr>
          <p:nvPr/>
        </p:nvPicPr>
        <p:blipFill>
          <a:blip r:embed="rId2"/>
          <a:stretch>
            <a:fillRect/>
          </a:stretch>
        </p:blipFill>
        <p:spPr>
          <a:xfrm>
            <a:off x="8110887" y="4347081"/>
            <a:ext cx="2682241" cy="2145794"/>
          </a:xfrm>
          <a:prstGeom prst="rect">
            <a:avLst/>
          </a:prstGeom>
        </p:spPr>
      </p:pic>
      <p:sp>
        <p:nvSpPr>
          <p:cNvPr id="7" name="TextBox 6">
            <a:extLst>
              <a:ext uri="{FF2B5EF4-FFF2-40B4-BE49-F238E27FC236}">
                <a16:creationId xmlns:a16="http://schemas.microsoft.com/office/drawing/2014/main" id="{25F97B54-CE36-462E-B836-196F4F38E596}"/>
              </a:ext>
            </a:extLst>
          </p:cNvPr>
          <p:cNvSpPr txBox="1"/>
          <p:nvPr/>
        </p:nvSpPr>
        <p:spPr>
          <a:xfrm>
            <a:off x="6959990" y="1790761"/>
            <a:ext cx="4630994" cy="3139321"/>
          </a:xfrm>
          <a:prstGeom prst="rect">
            <a:avLst/>
          </a:prstGeom>
          <a:noFill/>
        </p:spPr>
        <p:txBody>
          <a:bodyPr wrap="square" rtlCol="0">
            <a:spAutoFit/>
          </a:bodyPr>
          <a:lstStyle/>
          <a:p>
            <a:pPr lvl="1" algn="ctr"/>
            <a:r>
              <a:rPr lang="fr-FR" sz="3300" b="1" dirty="0">
                <a:solidFill>
                  <a:schemeClr val="bg1"/>
                </a:solidFill>
              </a:rPr>
              <a:t>Se laver les mains est le meilleur moyen d’empêcher la propagation de 
Infections!!
</a:t>
            </a:r>
            <a:endParaRPr lang="en-US" sz="3300" b="1" dirty="0">
              <a:solidFill>
                <a:schemeClr val="bg1"/>
              </a:solidFill>
            </a:endParaRPr>
          </a:p>
        </p:txBody>
      </p:sp>
    </p:spTree>
    <p:extLst>
      <p:ext uri="{BB962C8B-B14F-4D97-AF65-F5344CB8AC3E}">
        <p14:creationId xmlns:p14="http://schemas.microsoft.com/office/powerpoint/2010/main" val="323162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BEC036-D2FE-411F-B396-558B7C2AC7CB}"/>
              </a:ext>
            </a:extLst>
          </p:cNvPr>
          <p:cNvSpPr>
            <a:spLocks noGrp="1"/>
          </p:cNvSpPr>
          <p:nvPr>
            <p:ph type="title"/>
          </p:nvPr>
        </p:nvSpPr>
        <p:spPr/>
        <p:txBody>
          <a:bodyPr>
            <a:normAutofit fontScale="90000"/>
          </a:bodyPr>
          <a:lstStyle/>
          <a:p>
            <a:br>
              <a:rPr lang="en-US" sz="4400" b="1" dirty="0">
                <a:solidFill>
                  <a:schemeClr val="bg1"/>
                </a:solidFill>
                <a:latin typeface="+mn-lt"/>
                <a:cs typeface="Aharoni" panose="02010803020104030203" pitchFamily="2" charset="-79"/>
              </a:rPr>
            </a:br>
            <a:r>
              <a:rPr lang="en-US" b="1" dirty="0">
                <a:solidFill>
                  <a:schemeClr val="bg1"/>
                </a:solidFill>
                <a:latin typeface="+mn-lt"/>
                <a:cs typeface="Aharoni" panose="02010803020104030203" pitchFamily="2" charset="-79"/>
              </a:rPr>
              <a:t>Présentation GloGerm</a:t>
            </a:r>
            <a:br>
              <a:rPr lang="en-US" sz="4400" b="1" dirty="0">
                <a:solidFill>
                  <a:schemeClr val="bg1"/>
                </a:solidFill>
                <a:latin typeface="+mn-lt"/>
                <a:cs typeface="Aharoni" panose="02010803020104030203" pitchFamily="2" charset="-79"/>
              </a:rPr>
            </a:br>
            <a:endParaRPr lang="en-US" sz="4400" b="1" dirty="0">
              <a:solidFill>
                <a:schemeClr val="bg1"/>
              </a:solidFill>
              <a:latin typeface="+mn-lt"/>
              <a:cs typeface="Aharoni" panose="02010803020104030203" pitchFamily="2" charset="-79"/>
            </a:endParaRPr>
          </a:p>
        </p:txBody>
      </p:sp>
      <p:pic>
        <p:nvPicPr>
          <p:cNvPr id="7" name="Content Placeholder 6" descr="A picture containing clothing, screen, cat, monitor&#10;&#10;Description automatically generated">
            <a:extLst>
              <a:ext uri="{FF2B5EF4-FFF2-40B4-BE49-F238E27FC236}">
                <a16:creationId xmlns:a16="http://schemas.microsoft.com/office/drawing/2014/main" id="{1EF39F99-FA7E-42FF-A044-77D364AE2F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3682" y="1825625"/>
            <a:ext cx="7244636" cy="4351338"/>
          </a:xfrm>
        </p:spPr>
      </p:pic>
      <p:sp>
        <p:nvSpPr>
          <p:cNvPr id="5" name="TextBox 4">
            <a:extLst>
              <a:ext uri="{FF2B5EF4-FFF2-40B4-BE49-F238E27FC236}">
                <a16:creationId xmlns:a16="http://schemas.microsoft.com/office/drawing/2014/main" id="{0E52DF3E-15ED-48F6-B32E-9EF355757C2A}"/>
              </a:ext>
            </a:extLst>
          </p:cNvPr>
          <p:cNvSpPr txBox="1"/>
          <p:nvPr/>
        </p:nvSpPr>
        <p:spPr>
          <a:xfrm>
            <a:off x="1575791" y="6176963"/>
            <a:ext cx="8974978" cy="400110"/>
          </a:xfrm>
          <a:prstGeom prst="rect">
            <a:avLst/>
          </a:prstGeom>
          <a:noFill/>
        </p:spPr>
        <p:txBody>
          <a:bodyPr wrap="square" rtlCol="0">
            <a:spAutoFit/>
          </a:bodyPr>
          <a:lstStyle/>
          <a:p>
            <a:pPr algn="ctr"/>
            <a:r>
              <a:rPr lang="fr-FR" sz="2000" b="1" dirty="0">
                <a:solidFill>
                  <a:schemeClr val="bg1"/>
                </a:solidFill>
              </a:rPr>
              <a:t>Veuillez noter qu’à 30 secondes, les germes sont toujours présents sur les mains</a:t>
            </a:r>
            <a:r>
              <a:rPr lang="en-US" sz="2000" b="1" dirty="0">
                <a:solidFill>
                  <a:schemeClr val="bg1"/>
                </a:solidFill>
              </a:rPr>
              <a:t>.</a:t>
            </a:r>
          </a:p>
        </p:txBody>
      </p:sp>
    </p:spTree>
    <p:extLst>
      <p:ext uri="{BB962C8B-B14F-4D97-AF65-F5344CB8AC3E}">
        <p14:creationId xmlns:p14="http://schemas.microsoft.com/office/powerpoint/2010/main" val="1947480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b="1" dirty="0">
                <a:solidFill>
                  <a:schemeClr val="bg1"/>
                </a:solidFill>
                <a:latin typeface="+mn-lt"/>
                <a:cs typeface="Aharoni" panose="02010803020104030203" pitchFamily="2" charset="-79"/>
              </a:rPr>
              <a:t>Parties de la main qui ne sont généralement pas lavées correctement
</a:t>
            </a:r>
            <a:endParaRPr lang="en-US" b="1" dirty="0">
              <a:solidFill>
                <a:schemeClr val="bg1"/>
              </a:solidFill>
              <a:latin typeface="+mn-lt"/>
              <a:cs typeface="Aharoni" panose="02010803020104030203" pitchFamily="2" charset="-79"/>
            </a:endParaRPr>
          </a:p>
        </p:txBody>
      </p:sp>
      <p:grpSp>
        <p:nvGrpSpPr>
          <p:cNvPr id="5" name="Group 4"/>
          <p:cNvGrpSpPr/>
          <p:nvPr/>
        </p:nvGrpSpPr>
        <p:grpSpPr>
          <a:xfrm>
            <a:off x="2101962" y="1829654"/>
            <a:ext cx="9060107" cy="4320888"/>
            <a:chOff x="87821" y="1546274"/>
            <a:chExt cx="8796587" cy="445255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1" y="1546274"/>
              <a:ext cx="7048500" cy="3849566"/>
            </a:xfrm>
            <a:prstGeom prst="rect">
              <a:avLst/>
            </a:prstGeom>
          </p:spPr>
        </p:pic>
        <p:sp>
          <p:nvSpPr>
            <p:cNvPr id="7" name="TextBox 6"/>
            <p:cNvSpPr txBox="1"/>
            <p:nvPr/>
          </p:nvSpPr>
          <p:spPr>
            <a:xfrm>
              <a:off x="880974" y="4850863"/>
              <a:ext cx="1600200" cy="1089956"/>
            </a:xfrm>
            <a:prstGeom prst="rect">
              <a:avLst/>
            </a:prstGeom>
            <a:noFill/>
          </p:spPr>
          <p:txBody>
            <a:bodyPr wrap="square" rtlCol="0">
              <a:spAutoFit/>
            </a:bodyPr>
            <a:lstStyle/>
            <a:p>
              <a:pPr>
                <a:lnSpc>
                  <a:spcPts val="4000"/>
                </a:lnSpc>
              </a:pPr>
              <a:r>
                <a:rPr lang="en-US" b="1" dirty="0">
                  <a:solidFill>
                    <a:schemeClr val="bg2">
                      <a:lumMod val="50000"/>
                    </a:schemeClr>
                  </a:solidFill>
                </a:rPr>
                <a:t>Dos de la main</a:t>
              </a:r>
              <a:r>
                <a:rPr lang="en-US" sz="2000" b="1" dirty="0">
                  <a:solidFill>
                    <a:schemeClr val="bg2">
                      <a:lumMod val="50000"/>
                    </a:schemeClr>
                  </a:solidFill>
                </a:rPr>
                <a:t>
</a:t>
              </a:r>
            </a:p>
          </p:txBody>
        </p:sp>
        <p:sp>
          <p:nvSpPr>
            <p:cNvPr id="8" name="TextBox 7"/>
            <p:cNvSpPr txBox="1"/>
            <p:nvPr/>
          </p:nvSpPr>
          <p:spPr>
            <a:xfrm>
              <a:off x="3102004" y="4908871"/>
              <a:ext cx="2477005" cy="1089956"/>
            </a:xfrm>
            <a:prstGeom prst="rect">
              <a:avLst/>
            </a:prstGeom>
            <a:noFill/>
          </p:spPr>
          <p:txBody>
            <a:bodyPr wrap="square" rtlCol="0">
              <a:spAutoFit/>
            </a:bodyPr>
            <a:lstStyle/>
            <a:p>
              <a:pPr>
                <a:lnSpc>
                  <a:spcPts val="4000"/>
                </a:lnSpc>
              </a:pPr>
              <a:r>
                <a:rPr lang="en-US" sz="2000" b="1" dirty="0">
                  <a:solidFill>
                    <a:schemeClr val="bg2">
                      <a:lumMod val="50000"/>
                    </a:schemeClr>
                  </a:solidFill>
                </a:rPr>
                <a:t>Avant de la main</a:t>
              </a:r>
              <a:r>
                <a:rPr lang="en-US" sz="2000" b="1" dirty="0">
                  <a:solidFill>
                    <a:schemeClr val="bg2"/>
                  </a:solidFill>
                </a:rPr>
                <a:t>
</a:t>
              </a:r>
            </a:p>
          </p:txBody>
        </p:sp>
        <p:sp>
          <p:nvSpPr>
            <p:cNvPr id="9" name="TextBox 8"/>
            <p:cNvSpPr txBox="1"/>
            <p:nvPr/>
          </p:nvSpPr>
          <p:spPr>
            <a:xfrm>
              <a:off x="6125967" y="2402319"/>
              <a:ext cx="2758440" cy="1057725"/>
            </a:xfrm>
            <a:prstGeom prst="rect">
              <a:avLst/>
            </a:prstGeom>
            <a:solidFill>
              <a:schemeClr val="tx1"/>
            </a:solidFill>
          </p:spPr>
          <p:txBody>
            <a:bodyPr wrap="square" rtlCol="0">
              <a:spAutoFit/>
            </a:bodyPr>
            <a:lstStyle/>
            <a:p>
              <a:pPr>
                <a:lnSpc>
                  <a:spcPts val="4000"/>
                </a:lnSpc>
              </a:pPr>
              <a:r>
                <a:rPr lang="en-US" sz="2000" dirty="0">
                  <a:solidFill>
                    <a:schemeClr val="bg2"/>
                  </a:solidFill>
                  <a:cs typeface="Arial" panose="020B0604020202020204" pitchFamily="34" charset="0"/>
                </a:rPr>
                <a:t>Le plus souvent manqué
</a:t>
              </a:r>
            </a:p>
          </p:txBody>
        </p:sp>
        <p:sp>
          <p:nvSpPr>
            <p:cNvPr id="10" name="TextBox 9"/>
            <p:cNvSpPr txBox="1"/>
            <p:nvPr/>
          </p:nvSpPr>
          <p:spPr>
            <a:xfrm>
              <a:off x="6125968" y="3065869"/>
              <a:ext cx="2758440" cy="1057725"/>
            </a:xfrm>
            <a:prstGeom prst="rect">
              <a:avLst/>
            </a:prstGeom>
            <a:solidFill>
              <a:schemeClr val="tx1"/>
            </a:solidFill>
          </p:spPr>
          <p:txBody>
            <a:bodyPr wrap="square" rtlCol="0">
              <a:spAutoFit/>
            </a:bodyPr>
            <a:lstStyle/>
            <a:p>
              <a:pPr>
                <a:lnSpc>
                  <a:spcPts val="4000"/>
                </a:lnSpc>
              </a:pPr>
              <a:r>
                <a:rPr lang="en-US" sz="2000" dirty="0">
                  <a:solidFill>
                    <a:schemeClr val="bg2"/>
                  </a:solidFill>
                  <a:cs typeface="Arial" panose="020B0604020202020204" pitchFamily="34" charset="0"/>
                </a:rPr>
                <a:t>Fréquemment manqué
</a:t>
              </a:r>
            </a:p>
          </p:txBody>
        </p:sp>
        <p:sp>
          <p:nvSpPr>
            <p:cNvPr id="11" name="TextBox 10"/>
            <p:cNvSpPr txBox="1"/>
            <p:nvPr/>
          </p:nvSpPr>
          <p:spPr>
            <a:xfrm>
              <a:off x="6125967" y="3854217"/>
              <a:ext cx="2758440" cy="1057725"/>
            </a:xfrm>
            <a:prstGeom prst="rect">
              <a:avLst/>
            </a:prstGeom>
            <a:solidFill>
              <a:schemeClr val="tx1"/>
            </a:solidFill>
          </p:spPr>
          <p:txBody>
            <a:bodyPr wrap="square" rtlCol="0">
              <a:spAutoFit/>
            </a:bodyPr>
            <a:lstStyle/>
            <a:p>
              <a:pPr>
                <a:lnSpc>
                  <a:spcPts val="4000"/>
                </a:lnSpc>
              </a:pPr>
              <a:r>
                <a:rPr lang="en-US" sz="2000" dirty="0">
                  <a:solidFill>
                    <a:schemeClr val="bg2"/>
                  </a:solidFill>
                  <a:cs typeface="Arial" panose="020B0604020202020204" pitchFamily="34" charset="0"/>
                </a:rPr>
                <a:t>Moins souvent manqué
</a:t>
              </a:r>
            </a:p>
          </p:txBody>
        </p:sp>
      </p:grpSp>
      <p:sp>
        <p:nvSpPr>
          <p:cNvPr id="12" name="TextBox 11"/>
          <p:cNvSpPr txBox="1"/>
          <p:nvPr/>
        </p:nvSpPr>
        <p:spPr>
          <a:xfrm>
            <a:off x="1536700" y="5704352"/>
            <a:ext cx="9118600" cy="1200329"/>
          </a:xfrm>
          <a:prstGeom prst="rect">
            <a:avLst/>
          </a:prstGeom>
          <a:noFill/>
        </p:spPr>
        <p:txBody>
          <a:bodyPr wrap="square" rtlCol="0">
            <a:spAutoFit/>
          </a:bodyPr>
          <a:lstStyle/>
          <a:p>
            <a:pPr algn="ctr"/>
            <a:r>
              <a:rPr lang="fr-FR" sz="2400" dirty="0">
                <a:solidFill>
                  <a:schemeClr val="bg1">
                    <a:lumMod val="60000"/>
                    <a:lumOff val="40000"/>
                  </a:schemeClr>
                </a:solidFill>
              </a:rPr>
              <a:t>L’utilisation de gants ne remplace PAS la nécessité de se laver les mains.  L’hygiène des mains doit être effectuée après avoir enlevé les gants.
</a:t>
            </a:r>
            <a:endParaRPr lang="en-US" sz="2400" dirty="0">
              <a:solidFill>
                <a:schemeClr val="bg1">
                  <a:lumMod val="60000"/>
                  <a:lumOff val="40000"/>
                </a:schemeClr>
              </a:solidFill>
            </a:endParaRPr>
          </a:p>
        </p:txBody>
      </p:sp>
    </p:spTree>
    <p:extLst>
      <p:ext uri="{BB962C8B-B14F-4D97-AF65-F5344CB8AC3E}">
        <p14:creationId xmlns:p14="http://schemas.microsoft.com/office/powerpoint/2010/main" val="401719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96C7F5D-62B0-4B9A-9E09-B4E0BFFB6DB1}"/>
              </a:ext>
            </a:extLst>
          </p:cNvPr>
          <p:cNvPicPr>
            <a:picLocks noChangeAspect="1"/>
          </p:cNvPicPr>
          <p:nvPr/>
        </p:nvPicPr>
        <p:blipFill>
          <a:blip r:embed="rId2"/>
          <a:stretch>
            <a:fillRect/>
          </a:stretch>
        </p:blipFill>
        <p:spPr>
          <a:xfrm>
            <a:off x="1143942" y="643467"/>
            <a:ext cx="9904115" cy="5571066"/>
          </a:xfrm>
          <a:prstGeom prst="rect">
            <a:avLst/>
          </a:prstGeom>
        </p:spPr>
      </p:pic>
    </p:spTree>
    <p:extLst>
      <p:ext uri="{BB962C8B-B14F-4D97-AF65-F5344CB8AC3E}">
        <p14:creationId xmlns:p14="http://schemas.microsoft.com/office/powerpoint/2010/main" val="124247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text&#10;&#10;Description automatically generated">
            <a:extLst>
              <a:ext uri="{FF2B5EF4-FFF2-40B4-BE49-F238E27FC236}">
                <a16:creationId xmlns:a16="http://schemas.microsoft.com/office/drawing/2014/main" id="{3423E82B-4CDD-447D-8A74-081725BCFD3F}"/>
              </a:ext>
            </a:extLst>
          </p:cNvPr>
          <p:cNvPicPr>
            <a:picLocks noChangeAspect="1"/>
          </p:cNvPicPr>
          <p:nvPr/>
        </p:nvPicPr>
        <p:blipFill rotWithShape="1">
          <a:blip r:embed="rId2"/>
          <a:srcRect l="29516" t="38059" r="28992" b="11809"/>
          <a:stretch/>
        </p:blipFill>
        <p:spPr>
          <a:xfrm>
            <a:off x="1997407" y="643467"/>
            <a:ext cx="8197186" cy="5571065"/>
          </a:xfrm>
          <a:prstGeom prst="rect">
            <a:avLst/>
          </a:prstGeom>
        </p:spPr>
      </p:pic>
    </p:spTree>
    <p:extLst>
      <p:ext uri="{BB962C8B-B14F-4D97-AF65-F5344CB8AC3E}">
        <p14:creationId xmlns:p14="http://schemas.microsoft.com/office/powerpoint/2010/main" val="63124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47119C8-1F5C-4316-89B3-E4253E397137}"/>
              </a:ext>
            </a:extLst>
          </p:cNvPr>
          <p:cNvPicPr>
            <a:picLocks noChangeAspect="1"/>
          </p:cNvPicPr>
          <p:nvPr/>
        </p:nvPicPr>
        <p:blipFill rotWithShape="1">
          <a:blip r:embed="rId2"/>
          <a:srcRect l="28186" t="13746" r="30081" b="33541"/>
          <a:stretch/>
        </p:blipFill>
        <p:spPr>
          <a:xfrm>
            <a:off x="2175444" y="643467"/>
            <a:ext cx="7841111" cy="5571066"/>
          </a:xfrm>
          <a:prstGeom prst="rect">
            <a:avLst/>
          </a:prstGeom>
        </p:spPr>
      </p:pic>
    </p:spTree>
    <p:extLst>
      <p:ext uri="{BB962C8B-B14F-4D97-AF65-F5344CB8AC3E}">
        <p14:creationId xmlns:p14="http://schemas.microsoft.com/office/powerpoint/2010/main" val="103241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DF88D8-65E7-4F8B-9C13-4B4C5D1DEE63}"/>
              </a:ext>
            </a:extLst>
          </p:cNvPr>
          <p:cNvSpPr>
            <a:spLocks noGrp="1"/>
          </p:cNvSpPr>
          <p:nvPr>
            <p:ph type="title"/>
          </p:nvPr>
        </p:nvSpPr>
        <p:spPr>
          <a:xfrm>
            <a:off x="831850" y="1709739"/>
            <a:ext cx="10515600" cy="2613906"/>
          </a:xfrm>
        </p:spPr>
        <p:txBody>
          <a:bodyPr/>
          <a:lstStyle/>
          <a:p>
            <a:r>
              <a:rPr lang="en-US" b="1" dirty="0">
                <a:solidFill>
                  <a:srgbClr val="FF0000"/>
                </a:solidFill>
                <a:effectLst>
                  <a:outerShdw blurRad="38100" dist="38100" dir="2700000" algn="tl">
                    <a:srgbClr val="000000">
                      <a:alpha val="43137"/>
                    </a:srgbClr>
                  </a:outerShdw>
                </a:effectLst>
              </a:rPr>
              <a:t>Avertissement
</a:t>
            </a:r>
          </a:p>
        </p:txBody>
      </p:sp>
      <p:sp>
        <p:nvSpPr>
          <p:cNvPr id="5" name="Text Placeholder 4">
            <a:extLst>
              <a:ext uri="{FF2B5EF4-FFF2-40B4-BE49-F238E27FC236}">
                <a16:creationId xmlns:a16="http://schemas.microsoft.com/office/drawing/2014/main" id="{0CAD9C9C-F502-4961-B6A0-941AFEA48791}"/>
              </a:ext>
            </a:extLst>
          </p:cNvPr>
          <p:cNvSpPr>
            <a:spLocks noGrp="1"/>
          </p:cNvSpPr>
          <p:nvPr>
            <p:ph type="body" idx="1"/>
          </p:nvPr>
        </p:nvSpPr>
        <p:spPr>
          <a:xfrm>
            <a:off x="831850" y="3829097"/>
            <a:ext cx="10515600" cy="2613906"/>
          </a:xfrm>
        </p:spPr>
        <p:txBody>
          <a:bodyPr>
            <a:normAutofit fontScale="62500" lnSpcReduction="20000"/>
          </a:bodyPr>
          <a:lstStyle/>
          <a:p>
            <a:endParaRPr lang="en-US" dirty="0"/>
          </a:p>
          <a:p>
            <a:pPr marL="571500" indent="-571500">
              <a:buFont typeface="Arial" panose="020B0604020202020204" pitchFamily="34" charset="0"/>
              <a:buChar char="•"/>
            </a:pPr>
            <a:r>
              <a:rPr lang="fr-FR" sz="4200" dirty="0"/>
              <a:t>Toutes les informations incluses dans cette présentation proviennent des Centre des Control et de Prevention des maladies (CDC) des États-Unis et de l’Organisation Mondiale de la santé (OMS). 
Les informations relatives au coronavirus peuvent être modifiées par les CDC et les directives de l’OMS
Cette présentation a été distribuée le 19 Mars 2020</a:t>
            </a:r>
            <a:endParaRPr lang="en-US" sz="4200" dirty="0"/>
          </a:p>
        </p:txBody>
      </p:sp>
    </p:spTree>
    <p:extLst>
      <p:ext uri="{BB962C8B-B14F-4D97-AF65-F5344CB8AC3E}">
        <p14:creationId xmlns:p14="http://schemas.microsoft.com/office/powerpoint/2010/main" val="270008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632538A-7CA8-4B67-A0BD-B932091EE3BD}"/>
              </a:ext>
            </a:extLst>
          </p:cNvPr>
          <p:cNvPicPr>
            <a:picLocks noChangeAspect="1"/>
          </p:cNvPicPr>
          <p:nvPr/>
        </p:nvPicPr>
        <p:blipFill rotWithShape="1">
          <a:blip r:embed="rId2"/>
          <a:srcRect l="28749" t="29130" r="30174" b="13031"/>
          <a:stretch/>
        </p:blipFill>
        <p:spPr>
          <a:xfrm>
            <a:off x="2579068" y="643467"/>
            <a:ext cx="7033864" cy="5571066"/>
          </a:xfrm>
          <a:prstGeom prst="rect">
            <a:avLst/>
          </a:prstGeom>
        </p:spPr>
      </p:pic>
    </p:spTree>
    <p:extLst>
      <p:ext uri="{BB962C8B-B14F-4D97-AF65-F5344CB8AC3E}">
        <p14:creationId xmlns:p14="http://schemas.microsoft.com/office/powerpoint/2010/main" val="977041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68A525-A9DF-4647-ADDD-06CE40A38436}"/>
              </a:ext>
            </a:extLst>
          </p:cNvPr>
          <p:cNvSpPr>
            <a:spLocks noGrp="1"/>
          </p:cNvSpPr>
          <p:nvPr>
            <p:ph type="title"/>
          </p:nvPr>
        </p:nvSpPr>
        <p:spPr/>
        <p:txBody>
          <a:bodyPr/>
          <a:lstStyle/>
          <a:p>
            <a:r>
              <a:rPr lang="en-US" b="1" dirty="0" err="1">
                <a:solidFill>
                  <a:schemeClr val="bg1"/>
                </a:solidFill>
                <a:latin typeface="+mn-lt"/>
                <a:cs typeface="Aharoni" panose="02010803020104030203" pitchFamily="2" charset="-79"/>
              </a:rPr>
              <a:t>Hygiène</a:t>
            </a:r>
            <a:r>
              <a:rPr lang="en-US" b="1" dirty="0">
                <a:solidFill>
                  <a:schemeClr val="bg1"/>
                </a:solidFill>
                <a:latin typeface="+mn-lt"/>
                <a:cs typeface="Aharoni" panose="02010803020104030203" pitchFamily="2" charset="-79"/>
              </a:rPr>
              <a:t> </a:t>
            </a:r>
            <a:r>
              <a:rPr lang="en-US" b="1" dirty="0" err="1">
                <a:solidFill>
                  <a:schemeClr val="bg1"/>
                </a:solidFill>
                <a:latin typeface="+mn-lt"/>
                <a:cs typeface="Aharoni" panose="02010803020104030203" pitchFamily="2" charset="-79"/>
              </a:rPr>
              <a:t>Respiratoire</a:t>
            </a:r>
            <a:endParaRPr lang="en-US" b="1" dirty="0">
              <a:solidFill>
                <a:schemeClr val="bg1"/>
              </a:solidFill>
              <a:latin typeface="+mn-lt"/>
              <a:cs typeface="Aharoni" panose="02010803020104030203" pitchFamily="2" charset="-79"/>
            </a:endParaRPr>
          </a:p>
        </p:txBody>
      </p:sp>
      <p:sp>
        <p:nvSpPr>
          <p:cNvPr id="6" name="Content Placeholder 5">
            <a:extLst>
              <a:ext uri="{FF2B5EF4-FFF2-40B4-BE49-F238E27FC236}">
                <a16:creationId xmlns:a16="http://schemas.microsoft.com/office/drawing/2014/main" id="{DBC589B4-E27E-4465-9746-548A6971F5AA}"/>
              </a:ext>
            </a:extLst>
          </p:cNvPr>
          <p:cNvSpPr>
            <a:spLocks noGrp="1"/>
          </p:cNvSpPr>
          <p:nvPr>
            <p:ph idx="1"/>
          </p:nvPr>
        </p:nvSpPr>
        <p:spPr/>
        <p:txBody>
          <a:bodyPr>
            <a:normAutofit/>
          </a:bodyPr>
          <a:lstStyle/>
          <a:p>
            <a:r>
              <a:rPr lang="fr-FR" sz="3200" dirty="0"/>
              <a:t>Couvrez-vous la bouche et le nez d’un tissu jetable lorsque vous toussez ou éternuez</a:t>
            </a:r>
          </a:p>
          <a:p>
            <a:pPr lvl="1"/>
            <a:r>
              <a:rPr lang="fr-FR" sz="2800" dirty="0"/>
              <a:t>Jeter le tissue immédiatement dans un bac à déchets sans rien toucher</a:t>
            </a:r>
          </a:p>
          <a:p>
            <a:pPr lvl="1"/>
            <a:r>
              <a:rPr lang="fr-FR" sz="2800" dirty="0"/>
              <a:t>Lavez-vous les mains de suite</a:t>
            </a:r>
          </a:p>
          <a:p>
            <a:pPr lvl="1"/>
            <a:endParaRPr lang="fr-FR" sz="2800" dirty="0"/>
          </a:p>
          <a:p>
            <a:r>
              <a:rPr lang="fr-FR" sz="3200" dirty="0"/>
              <a:t>Si vous n’avez pas de tissue de jetable, éternuez dans votre coude</a:t>
            </a:r>
          </a:p>
          <a:p>
            <a:endParaRPr lang="en-US" sz="3200" dirty="0"/>
          </a:p>
        </p:txBody>
      </p:sp>
    </p:spTree>
    <p:extLst>
      <p:ext uri="{BB962C8B-B14F-4D97-AF65-F5344CB8AC3E}">
        <p14:creationId xmlns:p14="http://schemas.microsoft.com/office/powerpoint/2010/main" val="229829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DE62-8C9F-4A6E-9C0B-BF397FC8FDC6}"/>
              </a:ext>
            </a:extLst>
          </p:cNvPr>
          <p:cNvSpPr>
            <a:spLocks noGrp="1"/>
          </p:cNvSpPr>
          <p:nvPr>
            <p:ph type="title"/>
          </p:nvPr>
        </p:nvSpPr>
        <p:spPr/>
        <p:txBody>
          <a:bodyPr/>
          <a:lstStyle/>
          <a:p>
            <a:r>
              <a:rPr lang="en-US" b="1" dirty="0" err="1">
                <a:solidFill>
                  <a:schemeClr val="bg1"/>
                </a:solidFill>
                <a:latin typeface="+mn-lt"/>
                <a:cs typeface="Aharoni" panose="02010803020104030203" pitchFamily="2" charset="-79"/>
              </a:rPr>
              <a:t>Isolement</a:t>
            </a:r>
            <a:r>
              <a:rPr lang="en-US" b="1" dirty="0">
                <a:solidFill>
                  <a:schemeClr val="bg1"/>
                </a:solidFill>
                <a:latin typeface="+mn-lt"/>
                <a:cs typeface="Aharoni" panose="02010803020104030203" pitchFamily="2" charset="-79"/>
              </a:rPr>
              <a:t> </a:t>
            </a:r>
            <a:r>
              <a:rPr lang="en-US" b="1" dirty="0" err="1">
                <a:solidFill>
                  <a:schemeClr val="bg1"/>
                </a:solidFill>
                <a:latin typeface="+mn-lt"/>
                <a:cs typeface="Aharoni" panose="02010803020104030203" pitchFamily="2" charset="-79"/>
              </a:rPr>
              <a:t>Sociale</a:t>
            </a:r>
            <a:endParaRPr lang="en-US" b="1" dirty="0">
              <a:solidFill>
                <a:schemeClr val="bg1"/>
              </a:solidFill>
              <a:latin typeface="+mn-lt"/>
              <a:cs typeface="Aharoni" panose="02010803020104030203" pitchFamily="2" charset="-79"/>
            </a:endParaRPr>
          </a:p>
        </p:txBody>
      </p:sp>
      <p:sp>
        <p:nvSpPr>
          <p:cNvPr id="3" name="Content Placeholder 2">
            <a:extLst>
              <a:ext uri="{FF2B5EF4-FFF2-40B4-BE49-F238E27FC236}">
                <a16:creationId xmlns:a16="http://schemas.microsoft.com/office/drawing/2014/main" id="{E6B3DF17-5127-42FD-9219-E4ECC95C3362}"/>
              </a:ext>
            </a:extLst>
          </p:cNvPr>
          <p:cNvSpPr>
            <a:spLocks noGrp="1"/>
          </p:cNvSpPr>
          <p:nvPr>
            <p:ph idx="1"/>
          </p:nvPr>
        </p:nvSpPr>
        <p:spPr/>
        <p:txBody>
          <a:bodyPr/>
          <a:lstStyle/>
          <a:p>
            <a:r>
              <a:rPr lang="fr-FR" dirty="0"/>
              <a:t>Réduire le temps passé dans les endroits bondés, car la probabilité d’entrer en contact avec des personnes malades est plus grande
Gardez la distance d’à un mètre (3 pieds) des personnes qui toussent ou éternuent
Évitez de toucher, étreindre, serrer la main ou embrasser des personnes malades
Ne venez pas travailler si vous avez une fièvre égale ou supérieure à 37.8</a:t>
            </a:r>
            <a:r>
              <a:rPr lang="fr-FR" baseline="30000" dirty="0"/>
              <a:t>o </a:t>
            </a:r>
            <a:r>
              <a:rPr lang="fr-FR" dirty="0"/>
              <a:t>C et/ou si vous avez une toux active </a:t>
            </a:r>
            <a:endParaRPr lang="en-US" dirty="0"/>
          </a:p>
        </p:txBody>
      </p:sp>
    </p:spTree>
    <p:extLst>
      <p:ext uri="{BB962C8B-B14F-4D97-AF65-F5344CB8AC3E}">
        <p14:creationId xmlns:p14="http://schemas.microsoft.com/office/powerpoint/2010/main" val="3902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7DE54-42DF-497C-9261-19248F8B7BBB}"/>
              </a:ext>
            </a:extLst>
          </p:cNvPr>
          <p:cNvSpPr>
            <a:spLocks noGrp="1"/>
          </p:cNvSpPr>
          <p:nvPr>
            <p:ph type="title"/>
          </p:nvPr>
        </p:nvSpPr>
        <p:spPr/>
        <p:txBody>
          <a:bodyPr/>
          <a:lstStyle/>
          <a:p>
            <a:r>
              <a:rPr lang="en-US" b="1" dirty="0" err="1">
                <a:solidFill>
                  <a:schemeClr val="bg1"/>
                </a:solidFill>
                <a:latin typeface="+mn-lt"/>
                <a:cs typeface="Aharoni" panose="02010803020104030203" pitchFamily="2" charset="-79"/>
              </a:rPr>
              <a:t>Gouttelettes</a:t>
            </a:r>
            <a:r>
              <a:rPr lang="en-US" b="1" dirty="0">
                <a:solidFill>
                  <a:schemeClr val="bg1"/>
                </a:solidFill>
                <a:latin typeface="+mn-lt"/>
                <a:cs typeface="Aharoni" panose="02010803020104030203" pitchFamily="2" charset="-79"/>
              </a:rPr>
              <a:t>
</a:t>
            </a:r>
          </a:p>
        </p:txBody>
      </p:sp>
      <p:sp>
        <p:nvSpPr>
          <p:cNvPr id="3" name="Content Placeholder 2">
            <a:extLst>
              <a:ext uri="{FF2B5EF4-FFF2-40B4-BE49-F238E27FC236}">
                <a16:creationId xmlns:a16="http://schemas.microsoft.com/office/drawing/2014/main" id="{B3A62705-A12E-474C-9A03-95A4F44B104C}"/>
              </a:ext>
            </a:extLst>
          </p:cNvPr>
          <p:cNvSpPr>
            <a:spLocks noGrp="1"/>
          </p:cNvSpPr>
          <p:nvPr>
            <p:ph idx="1"/>
          </p:nvPr>
        </p:nvSpPr>
        <p:spPr>
          <a:xfrm>
            <a:off x="838200" y="1690688"/>
            <a:ext cx="10515600" cy="1927225"/>
          </a:xfrm>
        </p:spPr>
        <p:txBody>
          <a:bodyPr>
            <a:normAutofit fontScale="92500"/>
          </a:bodyPr>
          <a:lstStyle/>
          <a:p>
            <a:r>
              <a:rPr lang="fr-FR" dirty="0"/>
              <a:t>Habituellement générées quand une personne tousse, éternue ou parle
Voyagent  seulement de courtes distances dans les airs car elles sont plus grandes et plus lourdes
Ne reste pas suspendu dans les airs</a:t>
            </a:r>
            <a:endParaRPr lang="en-US" dirty="0"/>
          </a:p>
        </p:txBody>
      </p:sp>
      <p:pic>
        <p:nvPicPr>
          <p:cNvPr id="4" name="Content Placeholder 4" descr="A screenshot of a cell phone&#10;&#10;Description automatically generated">
            <a:extLst>
              <a:ext uri="{FF2B5EF4-FFF2-40B4-BE49-F238E27FC236}">
                <a16:creationId xmlns:a16="http://schemas.microsoft.com/office/drawing/2014/main" id="{F0A47F88-F11F-4EBB-BC66-5A4B0DAFA6F2}"/>
              </a:ext>
            </a:extLst>
          </p:cNvPr>
          <p:cNvPicPr>
            <a:picLocks noChangeAspect="1"/>
          </p:cNvPicPr>
          <p:nvPr/>
        </p:nvPicPr>
        <p:blipFill rotWithShape="1">
          <a:blip r:embed="rId2">
            <a:extLst>
              <a:ext uri="{28A0092B-C50C-407E-A947-70E740481C1C}">
                <a14:useLocalDpi xmlns:a14="http://schemas.microsoft.com/office/drawing/2010/main" val="0"/>
              </a:ext>
            </a:extLst>
          </a:blip>
          <a:srcRect l="2405" t="26487"/>
          <a:stretch/>
        </p:blipFill>
        <p:spPr>
          <a:xfrm>
            <a:off x="838200" y="4002170"/>
            <a:ext cx="5411836" cy="2476459"/>
          </a:xfrm>
          <a:prstGeom prst="rect">
            <a:avLst/>
          </a:prstGeom>
        </p:spPr>
      </p:pic>
      <p:sp>
        <p:nvSpPr>
          <p:cNvPr id="5" name="TextBox 4">
            <a:extLst>
              <a:ext uri="{FF2B5EF4-FFF2-40B4-BE49-F238E27FC236}">
                <a16:creationId xmlns:a16="http://schemas.microsoft.com/office/drawing/2014/main" id="{B9119B1C-389B-44B4-A0E6-F9064DFAF597}"/>
              </a:ext>
            </a:extLst>
          </p:cNvPr>
          <p:cNvSpPr txBox="1"/>
          <p:nvPr/>
        </p:nvSpPr>
        <p:spPr>
          <a:xfrm>
            <a:off x="6544782" y="3901571"/>
            <a:ext cx="5171162" cy="2462213"/>
          </a:xfrm>
          <a:prstGeom prst="rect">
            <a:avLst/>
          </a:prstGeom>
          <a:noFill/>
        </p:spPr>
        <p:txBody>
          <a:bodyPr wrap="square" rtlCol="0">
            <a:spAutoFit/>
          </a:bodyPr>
          <a:lstStyle/>
          <a:p>
            <a:pPr marL="342900" indent="-342900">
              <a:buFont typeface="Arial" panose="020B0604020202020204" pitchFamily="34" charset="0"/>
              <a:buChar char="•"/>
            </a:pPr>
            <a:r>
              <a:rPr lang="fr-FR" sz="2200" dirty="0">
                <a:solidFill>
                  <a:schemeClr val="bg1">
                    <a:lumMod val="40000"/>
                    <a:lumOff val="60000"/>
                  </a:schemeClr>
                </a:solidFill>
              </a:rPr>
              <a:t>La personne A est malade d’une maladie respiratoire
La personne B se tient à moins d’un mètre de la personne A lorsqu’elle tousse
La personne C se tient à plus d’un mètre et est protégée contre le virus</a:t>
            </a:r>
            <a:endParaRPr lang="en-US" sz="2400" dirty="0">
              <a:solidFill>
                <a:schemeClr val="bg1">
                  <a:lumMod val="40000"/>
                  <a:lumOff val="60000"/>
                </a:schemeClr>
              </a:solidFill>
            </a:endParaRPr>
          </a:p>
        </p:txBody>
      </p:sp>
    </p:spTree>
    <p:extLst>
      <p:ext uri="{BB962C8B-B14F-4D97-AF65-F5344CB8AC3E}">
        <p14:creationId xmlns:p14="http://schemas.microsoft.com/office/powerpoint/2010/main" val="325762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269B8-931B-49C2-8950-B4F423A9BCDD}"/>
              </a:ext>
            </a:extLst>
          </p:cNvPr>
          <p:cNvSpPr>
            <a:spLocks noGrp="1"/>
          </p:cNvSpPr>
          <p:nvPr>
            <p:ph type="title"/>
          </p:nvPr>
        </p:nvSpPr>
        <p:spPr/>
        <p:txBody>
          <a:bodyPr>
            <a:normAutofit/>
          </a:bodyPr>
          <a:lstStyle/>
          <a:p>
            <a:r>
              <a:rPr lang="fr-FR" b="1" dirty="0">
                <a:solidFill>
                  <a:schemeClr val="bg1"/>
                </a:solidFill>
                <a:latin typeface="+mn-lt"/>
                <a:cs typeface="Aharoni" panose="02010803020104030203" pitchFamily="2" charset="-79"/>
              </a:rPr>
              <a:t>Objectif de prévention et de contrôle des infections</a:t>
            </a:r>
            <a:endParaRPr lang="en-US" b="1" dirty="0">
              <a:solidFill>
                <a:schemeClr val="bg1"/>
              </a:solidFill>
              <a:latin typeface="+mn-lt"/>
              <a:cs typeface="Aharoni" panose="02010803020104030203" pitchFamily="2" charset="-79"/>
            </a:endParaRPr>
          </a:p>
        </p:txBody>
      </p:sp>
      <p:sp>
        <p:nvSpPr>
          <p:cNvPr id="3" name="Content Placeholder 2">
            <a:extLst>
              <a:ext uri="{FF2B5EF4-FFF2-40B4-BE49-F238E27FC236}">
                <a16:creationId xmlns:a16="http://schemas.microsoft.com/office/drawing/2014/main" id="{E793EDE8-DEAA-4087-8894-7A156FF6ACCE}"/>
              </a:ext>
            </a:extLst>
          </p:cNvPr>
          <p:cNvSpPr>
            <a:spLocks noGrp="1"/>
          </p:cNvSpPr>
          <p:nvPr>
            <p:ph idx="1"/>
          </p:nvPr>
        </p:nvSpPr>
        <p:spPr/>
        <p:txBody>
          <a:bodyPr/>
          <a:lstStyle/>
          <a:p>
            <a:pPr marL="0" indent="0" algn="ctr">
              <a:buNone/>
            </a:pPr>
            <a:r>
              <a:rPr lang="fr-FR" dirty="0"/>
              <a:t>Pour vous protéger contre l’infection
Prévenir la propagation des maladies à d’autres</a:t>
            </a:r>
            <a:endParaRPr lang="en-US" dirty="0"/>
          </a:p>
          <a:p>
            <a:pPr marL="0" indent="0" algn="ctr">
              <a:buNone/>
            </a:pPr>
            <a:r>
              <a:rPr lang="fr-FR" sz="3600" dirty="0">
                <a:solidFill>
                  <a:schemeClr val="bg1">
                    <a:lumMod val="60000"/>
                    <a:lumOff val="40000"/>
                  </a:schemeClr>
                </a:solidFill>
              </a:rPr>
              <a:t>POUR BRISER LA CHAÎNE DE TRANSMISSION!
</a:t>
            </a:r>
            <a:endParaRPr lang="en-US" dirty="0"/>
          </a:p>
          <a:p>
            <a:pPr marL="0" indent="0">
              <a:buNone/>
            </a:pPr>
            <a:endParaRPr lang="en-US" dirty="0"/>
          </a:p>
        </p:txBody>
      </p:sp>
      <p:pic>
        <p:nvPicPr>
          <p:cNvPr id="7" name="Picture 6" descr="A picture containing drawing&#10;&#10;Description automatically generated">
            <a:extLst>
              <a:ext uri="{FF2B5EF4-FFF2-40B4-BE49-F238E27FC236}">
                <a16:creationId xmlns:a16="http://schemas.microsoft.com/office/drawing/2014/main" id="{642D16C4-6089-4969-A680-40B395D57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49" y="4001294"/>
            <a:ext cx="9077302" cy="1936491"/>
          </a:xfrm>
          <a:prstGeom prst="rect">
            <a:avLst/>
          </a:prstGeom>
        </p:spPr>
      </p:pic>
    </p:spTree>
    <p:extLst>
      <p:ext uri="{BB962C8B-B14F-4D97-AF65-F5344CB8AC3E}">
        <p14:creationId xmlns:p14="http://schemas.microsoft.com/office/powerpoint/2010/main" val="273650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AE57-7A8D-466B-84F6-2F7E9A92AD0F}"/>
              </a:ext>
            </a:extLst>
          </p:cNvPr>
          <p:cNvSpPr>
            <a:spLocks noGrp="1"/>
          </p:cNvSpPr>
          <p:nvPr>
            <p:ph type="title"/>
          </p:nvPr>
        </p:nvSpPr>
        <p:spPr/>
        <p:txBody>
          <a:bodyPr/>
          <a:lstStyle/>
          <a:p>
            <a:r>
              <a:rPr lang="en-US" b="1" dirty="0">
                <a:solidFill>
                  <a:schemeClr val="bg1"/>
                </a:solidFill>
                <a:latin typeface="+mn-lt"/>
                <a:cs typeface="Aharoni" panose="02010803020104030203" pitchFamily="2" charset="-79"/>
              </a:rPr>
              <a:t>Questions?</a:t>
            </a:r>
          </a:p>
        </p:txBody>
      </p:sp>
      <p:sp>
        <p:nvSpPr>
          <p:cNvPr id="3" name="Content Placeholder 2">
            <a:extLst>
              <a:ext uri="{FF2B5EF4-FFF2-40B4-BE49-F238E27FC236}">
                <a16:creationId xmlns:a16="http://schemas.microsoft.com/office/drawing/2014/main" id="{0FD10F75-15E0-450E-B912-D0190A0C640F}"/>
              </a:ext>
            </a:extLst>
          </p:cNvPr>
          <p:cNvSpPr>
            <a:spLocks noGrp="1"/>
          </p:cNvSpPr>
          <p:nvPr>
            <p:ph idx="1"/>
          </p:nvPr>
        </p:nvSpPr>
        <p:spPr/>
        <p:txBody>
          <a:bodyPr/>
          <a:lstStyle/>
          <a:p>
            <a:pPr marL="0" indent="0">
              <a:buNone/>
            </a:pPr>
            <a:r>
              <a:rPr lang="fr-FR" dirty="0"/>
              <a:t>Pour rester à jour, veuillez consulter les organismes de santé publique suivants</a:t>
            </a:r>
            <a:r>
              <a:rPr lang="en-US" dirty="0"/>
              <a:t>:</a:t>
            </a:r>
          </a:p>
          <a:p>
            <a:r>
              <a:rPr lang="en-US" dirty="0"/>
              <a:t>WHO: </a:t>
            </a:r>
            <a:r>
              <a:rPr lang="en-US" u="sng" dirty="0">
                <a:hlinkClick r:id="rId2"/>
              </a:rPr>
              <a:t>https://www.who.int/health-topics/coronavirus</a:t>
            </a:r>
            <a:r>
              <a:rPr lang="en-US" dirty="0"/>
              <a:t> </a:t>
            </a:r>
          </a:p>
          <a:p>
            <a:r>
              <a:rPr lang="en-US" dirty="0"/>
              <a:t>CDC: </a:t>
            </a:r>
            <a:r>
              <a:rPr lang="en-US" u="sng" dirty="0">
                <a:hlinkClick r:id="rId3"/>
              </a:rPr>
              <a:t>https://www.cdc.gov/coronavirus/2019-ncov/index.html</a:t>
            </a:r>
            <a:endParaRPr lang="en-US" dirty="0"/>
          </a:p>
          <a:p>
            <a:endParaRPr lang="en-US" dirty="0"/>
          </a:p>
        </p:txBody>
      </p:sp>
    </p:spTree>
    <p:extLst>
      <p:ext uri="{BB962C8B-B14F-4D97-AF65-F5344CB8AC3E}">
        <p14:creationId xmlns:p14="http://schemas.microsoft.com/office/powerpoint/2010/main" val="41861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A10D13-FF19-4C29-AF27-56E6A0F1F989}"/>
              </a:ext>
            </a:extLst>
          </p:cNvPr>
          <p:cNvSpPr>
            <a:spLocks noGrp="1"/>
          </p:cNvSpPr>
          <p:nvPr>
            <p:ph type="title"/>
          </p:nvPr>
        </p:nvSpPr>
        <p:spPr/>
        <p:txBody>
          <a:bodyPr/>
          <a:lstStyle/>
          <a:p>
            <a:r>
              <a:rPr lang="en-US" b="1" dirty="0" err="1">
                <a:solidFill>
                  <a:schemeClr val="bg1"/>
                </a:solidFill>
                <a:latin typeface="+mn-lt"/>
                <a:cs typeface="Aharoni" panose="02010803020104030203" pitchFamily="2" charset="-79"/>
              </a:rPr>
              <a:t>Qu’est-ce</a:t>
            </a:r>
            <a:r>
              <a:rPr lang="en-US" b="1" dirty="0">
                <a:solidFill>
                  <a:schemeClr val="bg1"/>
                </a:solidFill>
                <a:latin typeface="+mn-lt"/>
                <a:cs typeface="Aharoni" panose="02010803020104030203" pitchFamily="2" charset="-79"/>
              </a:rPr>
              <a:t> </a:t>
            </a:r>
            <a:r>
              <a:rPr lang="en-US" b="1" dirty="0" err="1">
                <a:solidFill>
                  <a:schemeClr val="bg1"/>
                </a:solidFill>
                <a:latin typeface="+mn-lt"/>
                <a:cs typeface="Aharoni" panose="02010803020104030203" pitchFamily="2" charset="-79"/>
              </a:rPr>
              <a:t>qu’un</a:t>
            </a:r>
            <a:r>
              <a:rPr lang="en-US" b="1" dirty="0">
                <a:solidFill>
                  <a:schemeClr val="bg1"/>
                </a:solidFill>
                <a:latin typeface="+mn-lt"/>
                <a:cs typeface="Aharoni" panose="02010803020104030203" pitchFamily="2" charset="-79"/>
              </a:rPr>
              <a:t> nouveau coronavirus ?</a:t>
            </a:r>
          </a:p>
        </p:txBody>
      </p:sp>
      <p:sp>
        <p:nvSpPr>
          <p:cNvPr id="8" name="Content Placeholder 7">
            <a:extLst>
              <a:ext uri="{FF2B5EF4-FFF2-40B4-BE49-F238E27FC236}">
                <a16:creationId xmlns:a16="http://schemas.microsoft.com/office/drawing/2014/main" id="{F80E10BD-7967-40AD-9B56-CE2DCC0F5491}"/>
              </a:ext>
            </a:extLst>
          </p:cNvPr>
          <p:cNvSpPr>
            <a:spLocks noGrp="1"/>
          </p:cNvSpPr>
          <p:nvPr>
            <p:ph idx="1"/>
          </p:nvPr>
        </p:nvSpPr>
        <p:spPr>
          <a:xfrm>
            <a:off x="838200" y="1825624"/>
            <a:ext cx="10515600" cy="3355975"/>
          </a:xfrm>
        </p:spPr>
        <p:txBody>
          <a:bodyPr/>
          <a:lstStyle/>
          <a:p>
            <a:r>
              <a:rPr lang="fr-FR" dirty="0"/>
              <a:t>Le coronavirus (COV) est une grande famille de virus, qui cause un grand éventail de maladies, du rhume aux maladies plus graves</a:t>
            </a:r>
          </a:p>
          <a:p>
            <a:pPr lvl="1">
              <a:buFont typeface="Wingdings" panose="05000000000000000000" pitchFamily="2" charset="2"/>
              <a:buChar char="§"/>
            </a:pPr>
            <a:r>
              <a:rPr lang="fr-FR" dirty="0"/>
              <a:t>Exemples : Syndrome Respiratoire Aigu Sévère (SRAS) et Syndrome Respiratoire du Moyen-Orient (MERS</a:t>
            </a:r>
            <a:r>
              <a:rPr lang="en-US" dirty="0"/>
              <a:t>) </a:t>
            </a:r>
          </a:p>
          <a:p>
            <a:pPr lvl="1"/>
            <a:endParaRPr lang="en-US" dirty="0"/>
          </a:p>
        </p:txBody>
      </p:sp>
      <p:pic>
        <p:nvPicPr>
          <p:cNvPr id="9" name="Picture 8">
            <a:extLst>
              <a:ext uri="{FF2B5EF4-FFF2-40B4-BE49-F238E27FC236}">
                <a16:creationId xmlns:a16="http://schemas.microsoft.com/office/drawing/2014/main" id="{34EA1DF2-FE98-43CA-A920-1D94CD76A798}"/>
              </a:ext>
            </a:extLst>
          </p:cNvPr>
          <p:cNvPicPr>
            <a:picLocks noChangeAspect="1"/>
          </p:cNvPicPr>
          <p:nvPr/>
        </p:nvPicPr>
        <p:blipFill rotWithShape="1">
          <a:blip r:embed="rId2"/>
          <a:srcRect l="22288" r="20944"/>
          <a:stretch/>
        </p:blipFill>
        <p:spPr>
          <a:xfrm>
            <a:off x="7823771" y="3626753"/>
            <a:ext cx="3000376" cy="2964043"/>
          </a:xfrm>
          <a:prstGeom prst="rect">
            <a:avLst/>
          </a:prstGeom>
        </p:spPr>
      </p:pic>
      <p:sp>
        <p:nvSpPr>
          <p:cNvPr id="11" name="TextBox 10">
            <a:extLst>
              <a:ext uri="{FF2B5EF4-FFF2-40B4-BE49-F238E27FC236}">
                <a16:creationId xmlns:a16="http://schemas.microsoft.com/office/drawing/2014/main" id="{DEE860BE-4544-4BA5-9DED-FFE362ED7BF3}"/>
              </a:ext>
            </a:extLst>
          </p:cNvPr>
          <p:cNvSpPr txBox="1"/>
          <p:nvPr/>
        </p:nvSpPr>
        <p:spPr>
          <a:xfrm>
            <a:off x="838199" y="3626753"/>
            <a:ext cx="6702083" cy="1255728"/>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fr-FR" sz="2800" dirty="0"/>
              <a:t>Un nouveau coronavirus est une nouvelle souche qui n’a pas été identifiée auparavant chez les humains</a:t>
            </a:r>
            <a:endParaRPr lang="en-US" dirty="0"/>
          </a:p>
        </p:txBody>
      </p:sp>
    </p:spTree>
    <p:extLst>
      <p:ext uri="{BB962C8B-B14F-4D97-AF65-F5344CB8AC3E}">
        <p14:creationId xmlns:p14="http://schemas.microsoft.com/office/powerpoint/2010/main" val="730739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E166-784F-429F-BB9F-B7FA75272A33}"/>
              </a:ext>
            </a:extLst>
          </p:cNvPr>
          <p:cNvSpPr>
            <a:spLocks noGrp="1"/>
          </p:cNvSpPr>
          <p:nvPr>
            <p:ph type="title"/>
          </p:nvPr>
        </p:nvSpPr>
        <p:spPr/>
        <p:txBody>
          <a:bodyPr/>
          <a:lstStyle/>
          <a:p>
            <a:r>
              <a:rPr lang="en-US" b="1" dirty="0">
                <a:solidFill>
                  <a:schemeClr val="bg1"/>
                </a:solidFill>
                <a:latin typeface="+mn-lt"/>
                <a:cs typeface="Aharoni" panose="02010803020104030203" pitchFamily="2" charset="-79"/>
              </a:rPr>
              <a:t>Histoire: COVID-19</a:t>
            </a:r>
          </a:p>
        </p:txBody>
      </p:sp>
      <p:sp>
        <p:nvSpPr>
          <p:cNvPr id="3" name="Content Placeholder 2">
            <a:extLst>
              <a:ext uri="{FF2B5EF4-FFF2-40B4-BE49-F238E27FC236}">
                <a16:creationId xmlns:a16="http://schemas.microsoft.com/office/drawing/2014/main" id="{02E92699-68D5-477F-9CCE-C0C389A75B43}"/>
              </a:ext>
            </a:extLst>
          </p:cNvPr>
          <p:cNvSpPr>
            <a:spLocks noGrp="1"/>
          </p:cNvSpPr>
          <p:nvPr>
            <p:ph idx="1"/>
          </p:nvPr>
        </p:nvSpPr>
        <p:spPr>
          <a:xfrm>
            <a:off x="838200" y="1825625"/>
            <a:ext cx="10515600" cy="4667250"/>
          </a:xfrm>
        </p:spPr>
        <p:txBody>
          <a:bodyPr>
            <a:normAutofit lnSpcReduction="10000"/>
          </a:bodyPr>
          <a:lstStyle/>
          <a:p>
            <a:r>
              <a:rPr lang="fr-FR" dirty="0">
                <a:solidFill>
                  <a:schemeClr val="bg1">
                    <a:lumMod val="60000"/>
                    <a:lumOff val="40000"/>
                  </a:schemeClr>
                </a:solidFill>
              </a:rPr>
              <a:t>31 Décembre 2019 </a:t>
            </a:r>
            <a:r>
              <a:rPr lang="fr-FR" dirty="0">
                <a:solidFill>
                  <a:schemeClr val="bg1">
                    <a:lumMod val="40000"/>
                    <a:lumOff val="60000"/>
                  </a:schemeClr>
                </a:solidFill>
              </a:rPr>
              <a:t>: </a:t>
            </a:r>
            <a:r>
              <a:rPr lang="fr-FR" dirty="0"/>
              <a:t>L’Organisation Mondiale de la Santé (OMS) a été informée de cas de pneumonie de causes inconnues dans la ville de Wuhan
</a:t>
            </a:r>
            <a:r>
              <a:rPr lang="fr-FR" dirty="0">
                <a:solidFill>
                  <a:schemeClr val="bg1">
                    <a:lumMod val="60000"/>
                    <a:lumOff val="40000"/>
                  </a:schemeClr>
                </a:solidFill>
              </a:rPr>
              <a:t>7 Janvier 2020 </a:t>
            </a:r>
            <a:r>
              <a:rPr lang="fr-FR" dirty="0"/>
              <a:t>: Un nouveau coronavirus a été isolé comme cause
</a:t>
            </a:r>
            <a:r>
              <a:rPr lang="fr-FR" dirty="0">
                <a:solidFill>
                  <a:schemeClr val="bg1">
                    <a:lumMod val="60000"/>
                    <a:lumOff val="40000"/>
                  </a:schemeClr>
                </a:solidFill>
              </a:rPr>
              <a:t>21 Janvier 2020 </a:t>
            </a:r>
            <a:r>
              <a:rPr lang="fr-FR" dirty="0"/>
              <a:t>: Premier cas de COVID-19 aux États-Unis détecté
</a:t>
            </a:r>
            <a:r>
              <a:rPr lang="fr-FR" dirty="0">
                <a:solidFill>
                  <a:schemeClr val="bg1">
                    <a:lumMod val="40000"/>
                    <a:lumOff val="60000"/>
                  </a:schemeClr>
                </a:solidFill>
              </a:rPr>
              <a:t>30 Janvier 2020 </a:t>
            </a:r>
            <a:r>
              <a:rPr lang="fr-FR" dirty="0"/>
              <a:t>: L’OMS déclare « Urgence de santé publique de portée internationale »
</a:t>
            </a:r>
            <a:r>
              <a:rPr lang="fr-FR" dirty="0">
                <a:solidFill>
                  <a:schemeClr val="bg1">
                    <a:lumMod val="40000"/>
                    <a:lumOff val="60000"/>
                  </a:schemeClr>
                </a:solidFill>
              </a:rPr>
              <a:t>11 Mars 2020 </a:t>
            </a:r>
            <a:r>
              <a:rPr lang="fr-FR" dirty="0"/>
              <a:t>: L’OMS déclare le COVID-19 en pandémie</a:t>
            </a:r>
          </a:p>
          <a:p>
            <a:pPr lvl="1">
              <a:buFont typeface="Wingdings" panose="05000000000000000000" pitchFamily="2" charset="2"/>
              <a:buChar char="§"/>
            </a:pPr>
            <a:r>
              <a:rPr lang="fr-FR" dirty="0"/>
              <a:t>Plus de 118 000 cas de maladie coronavirus dans plus de 110 pays et territoires à travers le monde et le risque soutenu d’une propagation mondiale plus poussée</a:t>
            </a:r>
            <a:endParaRPr lang="en-US" dirty="0"/>
          </a:p>
        </p:txBody>
      </p:sp>
    </p:spTree>
    <p:extLst>
      <p:ext uri="{BB962C8B-B14F-4D97-AF65-F5344CB8AC3E}">
        <p14:creationId xmlns:p14="http://schemas.microsoft.com/office/powerpoint/2010/main" val="209505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44BE-DD05-468F-9B14-EF3B6DB5A184}"/>
              </a:ext>
            </a:extLst>
          </p:cNvPr>
          <p:cNvSpPr>
            <a:spLocks noGrp="1"/>
          </p:cNvSpPr>
          <p:nvPr>
            <p:ph type="title"/>
          </p:nvPr>
        </p:nvSpPr>
        <p:spPr>
          <a:xfrm>
            <a:off x="838200" y="365126"/>
            <a:ext cx="10226040" cy="1058942"/>
          </a:xfrm>
        </p:spPr>
        <p:txBody>
          <a:bodyPr/>
          <a:lstStyle/>
          <a:p>
            <a:r>
              <a:rPr lang="en-US" b="1" dirty="0">
                <a:solidFill>
                  <a:schemeClr val="bg1"/>
                </a:solidFill>
                <a:latin typeface="+mn-lt"/>
                <a:cs typeface="Aharoni" panose="02010803020104030203" pitchFamily="2" charset="-79"/>
              </a:rPr>
              <a:t>Pays touchés: </a:t>
            </a:r>
          </a:p>
        </p:txBody>
      </p:sp>
      <p:pic>
        <p:nvPicPr>
          <p:cNvPr id="9" name="Content Placeholder 8">
            <a:hlinkClick r:id="rId2"/>
            <a:extLst>
              <a:ext uri="{FF2B5EF4-FFF2-40B4-BE49-F238E27FC236}">
                <a16:creationId xmlns:a16="http://schemas.microsoft.com/office/drawing/2014/main" id="{DBA8914D-4578-405B-BDD6-6CC93BBCAC6B}"/>
              </a:ext>
            </a:extLst>
          </p:cNvPr>
          <p:cNvPicPr>
            <a:picLocks noGrp="1" noChangeAspect="1"/>
          </p:cNvPicPr>
          <p:nvPr>
            <p:ph idx="1"/>
          </p:nvPr>
        </p:nvPicPr>
        <p:blipFill>
          <a:blip r:embed="rId3"/>
          <a:stretch>
            <a:fillRect/>
          </a:stretch>
        </p:blipFill>
        <p:spPr>
          <a:xfrm>
            <a:off x="558086" y="1351015"/>
            <a:ext cx="10795714" cy="5137653"/>
          </a:xfrm>
          <a:prstGeom prst="rect">
            <a:avLst/>
          </a:prstGeom>
        </p:spPr>
      </p:pic>
      <p:sp>
        <p:nvSpPr>
          <p:cNvPr id="4" name="TextBox 3">
            <a:extLst>
              <a:ext uri="{FF2B5EF4-FFF2-40B4-BE49-F238E27FC236}">
                <a16:creationId xmlns:a16="http://schemas.microsoft.com/office/drawing/2014/main" id="{36D6EFF4-1957-4E09-BC41-39C24696E6E8}"/>
              </a:ext>
            </a:extLst>
          </p:cNvPr>
          <p:cNvSpPr txBox="1"/>
          <p:nvPr/>
        </p:nvSpPr>
        <p:spPr>
          <a:xfrm>
            <a:off x="698143" y="6488668"/>
            <a:ext cx="8117058" cy="923330"/>
          </a:xfrm>
          <a:prstGeom prst="rect">
            <a:avLst/>
          </a:prstGeom>
          <a:noFill/>
        </p:spPr>
        <p:txBody>
          <a:bodyPr wrap="square" rtlCol="0">
            <a:spAutoFit/>
          </a:bodyPr>
          <a:lstStyle/>
          <a:p>
            <a:r>
              <a:rPr lang="fr-FR"/>
              <a:t>Dernière mise à jour 19/03/2020: Cliquez sur l’image pour accéder aux informations mises à jour
</a:t>
            </a:r>
            <a:endParaRPr lang="en-US" dirty="0"/>
          </a:p>
        </p:txBody>
      </p:sp>
    </p:spTree>
    <p:extLst>
      <p:ext uri="{BB962C8B-B14F-4D97-AF65-F5344CB8AC3E}">
        <p14:creationId xmlns:p14="http://schemas.microsoft.com/office/powerpoint/2010/main" val="16425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B171-E579-441E-8BD5-2E2C2D925E02}"/>
              </a:ext>
            </a:extLst>
          </p:cNvPr>
          <p:cNvSpPr>
            <a:spLocks noGrp="1"/>
          </p:cNvSpPr>
          <p:nvPr>
            <p:ph type="title"/>
          </p:nvPr>
        </p:nvSpPr>
        <p:spPr>
          <a:xfrm>
            <a:off x="838200" y="365125"/>
            <a:ext cx="10393680" cy="1199243"/>
          </a:xfrm>
        </p:spPr>
        <p:txBody>
          <a:bodyPr/>
          <a:lstStyle/>
          <a:p>
            <a:r>
              <a:rPr lang="en-US" b="1" dirty="0">
                <a:solidFill>
                  <a:schemeClr val="bg1"/>
                </a:solidFill>
                <a:latin typeface="+mn-lt"/>
                <a:cs typeface="Aharoni" panose="02010803020104030203" pitchFamily="2" charset="-79"/>
              </a:rPr>
              <a:t>COVID-19</a:t>
            </a:r>
            <a:r>
              <a:rPr lang="en-US" dirty="0"/>
              <a:t> </a:t>
            </a:r>
          </a:p>
        </p:txBody>
      </p:sp>
      <p:sp>
        <p:nvSpPr>
          <p:cNvPr id="3" name="Content Placeholder 2">
            <a:extLst>
              <a:ext uri="{FF2B5EF4-FFF2-40B4-BE49-F238E27FC236}">
                <a16:creationId xmlns:a16="http://schemas.microsoft.com/office/drawing/2014/main" id="{40F1C890-0F87-4652-A523-C171541DDB5D}"/>
              </a:ext>
            </a:extLst>
          </p:cNvPr>
          <p:cNvSpPr>
            <a:spLocks noGrp="1"/>
          </p:cNvSpPr>
          <p:nvPr>
            <p:ph idx="1"/>
          </p:nvPr>
        </p:nvSpPr>
        <p:spPr>
          <a:xfrm>
            <a:off x="838200" y="1564368"/>
            <a:ext cx="10515600" cy="4351338"/>
          </a:xfrm>
        </p:spPr>
        <p:txBody>
          <a:bodyPr>
            <a:normAutofit/>
          </a:bodyPr>
          <a:lstStyle/>
          <a:p>
            <a:r>
              <a:rPr lang="fr-FR" dirty="0">
                <a:solidFill>
                  <a:schemeClr val="bg1">
                    <a:lumMod val="60000"/>
                    <a:lumOff val="40000"/>
                  </a:schemeClr>
                </a:solidFill>
              </a:rPr>
              <a:t>Période d’incubation</a:t>
            </a:r>
            <a:r>
              <a:rPr lang="fr-FR" dirty="0">
                <a:solidFill>
                  <a:schemeClr val="bg1">
                    <a:lumMod val="40000"/>
                    <a:lumOff val="60000"/>
                  </a:schemeClr>
                </a:solidFill>
              </a:rPr>
              <a:t>, </a:t>
            </a:r>
            <a:r>
              <a:rPr lang="fr-FR" dirty="0"/>
              <a:t>période entre l’exposition à une infection et l’apparition des premiers symptômes : varie de 1 à 14 jours</a:t>
            </a:r>
            <a:r>
              <a:rPr lang="fr-FR" baseline="30000" dirty="0"/>
              <a:t>1</a:t>
            </a:r>
          </a:p>
          <a:p>
            <a:pPr lvl="2"/>
            <a:r>
              <a:rPr lang="fr-FR" sz="2400" dirty="0"/>
              <a:t>Moyennes d’environ 5 à 6 jours</a:t>
            </a:r>
          </a:p>
          <a:p>
            <a:r>
              <a:rPr lang="fr-FR" dirty="0">
                <a:solidFill>
                  <a:schemeClr val="bg1">
                    <a:lumMod val="60000"/>
                    <a:lumOff val="40000"/>
                  </a:schemeClr>
                </a:solidFill>
              </a:rPr>
              <a:t>Mode de transmission </a:t>
            </a:r>
            <a:r>
              <a:rPr lang="fr-FR" dirty="0">
                <a:solidFill>
                  <a:schemeClr val="bg1">
                    <a:lumMod val="40000"/>
                    <a:lumOff val="60000"/>
                  </a:schemeClr>
                </a:solidFill>
              </a:rPr>
              <a:t>: </a:t>
            </a:r>
            <a:r>
              <a:rPr lang="fr-FR" dirty="0"/>
              <a:t>gouttelettes et surfaces contaminées</a:t>
            </a:r>
            <a:r>
              <a:rPr lang="fr-FR" baseline="30000" dirty="0"/>
              <a:t>1</a:t>
            </a:r>
            <a:r>
              <a:rPr lang="fr-FR" dirty="0">
                <a:solidFill>
                  <a:schemeClr val="bg1">
                    <a:lumMod val="40000"/>
                    <a:lumOff val="60000"/>
                  </a:schemeClr>
                </a:solidFill>
              </a:rPr>
              <a:t>
Transmission: </a:t>
            </a:r>
            <a:r>
              <a:rPr lang="fr-FR" dirty="0"/>
              <a:t>Humain à humain</a:t>
            </a:r>
            <a:r>
              <a:rPr lang="fr-FR" baseline="30000" dirty="0"/>
              <a:t>2</a:t>
            </a:r>
            <a:r>
              <a:rPr lang="fr-FR" dirty="0">
                <a:solidFill>
                  <a:schemeClr val="bg1">
                    <a:lumMod val="40000"/>
                    <a:lumOff val="60000"/>
                  </a:schemeClr>
                </a:solidFill>
              </a:rPr>
              <a:t>
Traitement: </a:t>
            </a:r>
            <a:r>
              <a:rPr lang="fr-FR" dirty="0"/>
              <a:t>Actuellement pas de vaccination; en essaie de plusieurs traitements qui sont trouvés efficaces pour les virus; le traitement des symptômes</a:t>
            </a:r>
            <a:r>
              <a:rPr lang="fr-FR" baseline="30000" dirty="0"/>
              <a:t>1</a:t>
            </a:r>
            <a:endParaRPr lang="en-US" baseline="30000" dirty="0"/>
          </a:p>
        </p:txBody>
      </p:sp>
      <p:sp>
        <p:nvSpPr>
          <p:cNvPr id="4" name="TextBox 3">
            <a:extLst>
              <a:ext uri="{FF2B5EF4-FFF2-40B4-BE49-F238E27FC236}">
                <a16:creationId xmlns:a16="http://schemas.microsoft.com/office/drawing/2014/main" id="{914496FC-277A-4B60-8DE8-DC267BFBDEF5}"/>
              </a:ext>
            </a:extLst>
          </p:cNvPr>
          <p:cNvSpPr txBox="1"/>
          <p:nvPr/>
        </p:nvSpPr>
        <p:spPr>
          <a:xfrm>
            <a:off x="838200" y="5661878"/>
            <a:ext cx="9486900" cy="830997"/>
          </a:xfrm>
          <a:prstGeom prst="rect">
            <a:avLst/>
          </a:prstGeom>
          <a:noFill/>
        </p:spPr>
        <p:txBody>
          <a:bodyPr wrap="square" rtlCol="0">
            <a:spAutoFit/>
          </a:bodyPr>
          <a:lstStyle/>
          <a:p>
            <a:r>
              <a:rPr lang="fr-FR" sz="1600" dirty="0"/>
              <a:t>1 : Cette information peut être modifiée.  
2: Dans la majorité des cas
</a:t>
            </a:r>
            <a:endParaRPr lang="en-US" sz="1600" dirty="0"/>
          </a:p>
        </p:txBody>
      </p:sp>
    </p:spTree>
    <p:extLst>
      <p:ext uri="{BB962C8B-B14F-4D97-AF65-F5344CB8AC3E}">
        <p14:creationId xmlns:p14="http://schemas.microsoft.com/office/powerpoint/2010/main" val="34298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F4950-78F1-4F1D-8EBD-AF0B00D747BA}"/>
              </a:ext>
            </a:extLst>
          </p:cNvPr>
          <p:cNvSpPr>
            <a:spLocks noGrp="1"/>
          </p:cNvSpPr>
          <p:nvPr>
            <p:ph type="title"/>
          </p:nvPr>
        </p:nvSpPr>
        <p:spPr>
          <a:xfrm>
            <a:off x="838200" y="365125"/>
            <a:ext cx="10515600" cy="1326515"/>
          </a:xfrm>
        </p:spPr>
        <p:txBody>
          <a:bodyPr/>
          <a:lstStyle/>
          <a:p>
            <a:r>
              <a:rPr lang="en-US" b="1" dirty="0">
                <a:solidFill>
                  <a:schemeClr val="bg1"/>
                </a:solidFill>
                <a:latin typeface="+mn-lt"/>
                <a:cs typeface="Aharoni" panose="02010803020104030203" pitchFamily="2" charset="-79"/>
              </a:rPr>
              <a:t>CoVID-19 Signes et </a:t>
            </a:r>
            <a:r>
              <a:rPr lang="en-US" b="1" dirty="0" err="1">
                <a:solidFill>
                  <a:schemeClr val="bg1"/>
                </a:solidFill>
                <a:latin typeface="+mn-lt"/>
                <a:cs typeface="Aharoni" panose="02010803020104030203" pitchFamily="2" charset="-79"/>
              </a:rPr>
              <a:t>symptômes</a:t>
            </a:r>
            <a:endParaRPr lang="en-US" b="1" dirty="0">
              <a:solidFill>
                <a:schemeClr val="bg1"/>
              </a:solidFill>
              <a:latin typeface="+mn-lt"/>
              <a:cs typeface="Aharoni" panose="02010803020104030203" pitchFamily="2" charset="-79"/>
            </a:endParaRPr>
          </a:p>
        </p:txBody>
      </p:sp>
      <p:sp>
        <p:nvSpPr>
          <p:cNvPr id="9" name="Content Placeholder 8">
            <a:extLst>
              <a:ext uri="{FF2B5EF4-FFF2-40B4-BE49-F238E27FC236}">
                <a16:creationId xmlns:a16="http://schemas.microsoft.com/office/drawing/2014/main" id="{C1F94997-8B58-407B-B7E2-509F07C47A4E}"/>
              </a:ext>
            </a:extLst>
          </p:cNvPr>
          <p:cNvSpPr>
            <a:spLocks noGrp="1"/>
          </p:cNvSpPr>
          <p:nvPr>
            <p:ph sz="half" idx="1"/>
          </p:nvPr>
        </p:nvSpPr>
        <p:spPr>
          <a:xfrm>
            <a:off x="936674" y="1633782"/>
            <a:ext cx="3924300" cy="4351338"/>
          </a:xfrm>
        </p:spPr>
        <p:txBody>
          <a:bodyPr/>
          <a:lstStyle/>
          <a:p>
            <a:r>
              <a:rPr lang="fr-FR" dirty="0"/>
              <a:t>La maladie semble commencer par la fièvre,
Suivi d’une toux sèche
Peut conduire à l’essoufflement
Certains patients peuvent avoir besoin d’être hospitalisés</a:t>
            </a:r>
            <a:r>
              <a:rPr lang="en-US" dirty="0"/>
              <a:t>.</a:t>
            </a:r>
          </a:p>
        </p:txBody>
      </p:sp>
      <p:pic>
        <p:nvPicPr>
          <p:cNvPr id="1026" name="Picture 2">
            <a:extLst>
              <a:ext uri="{FF2B5EF4-FFF2-40B4-BE49-F238E27FC236}">
                <a16:creationId xmlns:a16="http://schemas.microsoft.com/office/drawing/2014/main" id="{C688C847-8F26-42FC-B17C-545F8A88E9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8" t="2659"/>
          <a:stretch/>
        </p:blipFill>
        <p:spPr bwMode="auto">
          <a:xfrm>
            <a:off x="5809212" y="1720569"/>
            <a:ext cx="5544588" cy="423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60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169AF4-E96F-440C-ABBF-8B2A43D24CD0}"/>
              </a:ext>
            </a:extLst>
          </p:cNvPr>
          <p:cNvSpPr>
            <a:spLocks noGrp="1"/>
          </p:cNvSpPr>
          <p:nvPr>
            <p:ph type="title"/>
          </p:nvPr>
        </p:nvSpPr>
        <p:spPr>
          <a:xfrm>
            <a:off x="807720" y="457201"/>
            <a:ext cx="10546079" cy="2971800"/>
          </a:xfrm>
        </p:spPr>
        <p:txBody>
          <a:bodyPr>
            <a:normAutofit/>
          </a:bodyPr>
          <a:lstStyle/>
          <a:p>
            <a:r>
              <a:rPr lang="fr-FR" sz="5300" b="1" dirty="0">
                <a:solidFill>
                  <a:schemeClr val="bg1"/>
                </a:solidFill>
                <a:latin typeface="Abadi" panose="020B0604020104020204" pitchFamily="34" charset="0"/>
              </a:rPr>
              <a:t>Prévention et contrôle des infections</a:t>
            </a: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endParaRPr lang="en-US" b="1" dirty="0">
              <a:solidFill>
                <a:schemeClr val="bg1"/>
              </a:solidFill>
              <a:latin typeface="Abadi" panose="020B060402010402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0A06E3CC-FBE9-40D7-B421-9961A3EAA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280" y="2356167"/>
            <a:ext cx="5215437" cy="3650806"/>
          </a:xfrm>
          <a:prstGeom prst="rect">
            <a:avLst/>
          </a:prstGeom>
        </p:spPr>
      </p:pic>
    </p:spTree>
    <p:extLst>
      <p:ext uri="{BB962C8B-B14F-4D97-AF65-F5344CB8AC3E}">
        <p14:creationId xmlns:p14="http://schemas.microsoft.com/office/powerpoint/2010/main" val="1146411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F611-3F82-47BD-A306-FE5B96473F6F}"/>
              </a:ext>
            </a:extLst>
          </p:cNvPr>
          <p:cNvSpPr>
            <a:spLocks noGrp="1"/>
          </p:cNvSpPr>
          <p:nvPr>
            <p:ph type="title"/>
          </p:nvPr>
        </p:nvSpPr>
        <p:spPr>
          <a:xfrm>
            <a:off x="749477" y="342547"/>
            <a:ext cx="10515600" cy="1325563"/>
          </a:xfrm>
        </p:spPr>
        <p:txBody>
          <a:bodyPr>
            <a:normAutofit/>
          </a:bodyPr>
          <a:lstStyle/>
          <a:p>
            <a:r>
              <a:rPr lang="fr-FR" sz="4200" b="1" dirty="0">
                <a:solidFill>
                  <a:schemeClr val="bg1"/>
                </a:solidFill>
                <a:latin typeface="+mn-lt"/>
                <a:cs typeface="Aharoni" panose="02010803020104030203" pitchFamily="2" charset="-79"/>
              </a:rPr>
              <a:t>Comment les rhumes et les virus se propagent-ils?</a:t>
            </a:r>
            <a:endParaRPr lang="en-US" b="1" dirty="0">
              <a:solidFill>
                <a:schemeClr val="bg1"/>
              </a:solidFill>
              <a:latin typeface="+mn-lt"/>
              <a:cs typeface="Aharoni" panose="02010803020104030203" pitchFamily="2" charset="-79"/>
            </a:endParaRPr>
          </a:p>
        </p:txBody>
      </p:sp>
      <p:pic>
        <p:nvPicPr>
          <p:cNvPr id="12" name="Content Placeholder 11" descr="A picture containing game, drawing&#10;&#10;Description automatically generated">
            <a:extLst>
              <a:ext uri="{FF2B5EF4-FFF2-40B4-BE49-F238E27FC236}">
                <a16:creationId xmlns:a16="http://schemas.microsoft.com/office/drawing/2014/main" id="{0C751076-25E3-45BF-9144-9CCC1282FE3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43525" y="1817226"/>
            <a:ext cx="3972042" cy="4479111"/>
          </a:xfrm>
        </p:spPr>
      </p:pic>
      <p:sp>
        <p:nvSpPr>
          <p:cNvPr id="10" name="Content Placeholder 9">
            <a:extLst>
              <a:ext uri="{FF2B5EF4-FFF2-40B4-BE49-F238E27FC236}">
                <a16:creationId xmlns:a16="http://schemas.microsoft.com/office/drawing/2014/main" id="{2071B3F9-2941-4715-AE71-46096F66FB48}"/>
              </a:ext>
            </a:extLst>
          </p:cNvPr>
          <p:cNvSpPr>
            <a:spLocks noGrp="1"/>
          </p:cNvSpPr>
          <p:nvPr>
            <p:ph sz="quarter" idx="4"/>
          </p:nvPr>
        </p:nvSpPr>
        <p:spPr>
          <a:xfrm>
            <a:off x="6172200" y="2266950"/>
            <a:ext cx="5183188" cy="3922713"/>
          </a:xfrm>
        </p:spPr>
        <p:txBody>
          <a:bodyPr>
            <a:normAutofit fontScale="92500"/>
          </a:bodyPr>
          <a:lstStyle/>
          <a:p>
            <a:r>
              <a:rPr lang="fr-FR" sz="4000" dirty="0"/>
              <a:t>Pour qu’une infection se propage, tous les liens doivent être connectés
Briser n’importe quel lien, arrêtera la transmission de la maladie!</a:t>
            </a:r>
            <a:endParaRPr lang="en-US" sz="4000" dirty="0"/>
          </a:p>
        </p:txBody>
      </p:sp>
    </p:spTree>
    <p:extLst>
      <p:ext uri="{BB962C8B-B14F-4D97-AF65-F5344CB8AC3E}">
        <p14:creationId xmlns:p14="http://schemas.microsoft.com/office/powerpoint/2010/main" val="304948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FFFF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CD709DD564849B3ABA9866DE2C3E2" ma:contentTypeVersion="13" ma:contentTypeDescription="Create a new document." ma:contentTypeScope="" ma:versionID="3963e2b9f167eca41ae9159e5d9417da">
  <xsd:schema xmlns:xsd="http://www.w3.org/2001/XMLSchema" xmlns:xs="http://www.w3.org/2001/XMLSchema" xmlns:p="http://schemas.microsoft.com/office/2006/metadata/properties" xmlns:ns3="dd98eb2c-1b70-46ca-b538-21a460baa9d2" xmlns:ns4="13fd905c-4a49-40e6-a686-66f0f1fb9573" targetNamespace="http://schemas.microsoft.com/office/2006/metadata/properties" ma:root="true" ma:fieldsID="73dce617e0780cacc6d2b8ec455d4404" ns3:_="" ns4:_="">
    <xsd:import namespace="dd98eb2c-1b70-46ca-b538-21a460baa9d2"/>
    <xsd:import namespace="13fd905c-4a49-40e6-a686-66f0f1fb957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98eb2c-1b70-46ca-b538-21a460baa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fd905c-4a49-40e6-a686-66f0f1fb957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C3E1A5-B8CB-4056-BCB2-72790B307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98eb2c-1b70-46ca-b538-21a460baa9d2"/>
    <ds:schemaRef ds:uri="13fd905c-4a49-40e6-a686-66f0f1fb95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9380A6-A98C-4EEC-9B7E-73826F110E75}">
  <ds:schemaRefs>
    <ds:schemaRef ds:uri="http://schemas.microsoft.com/office/infopath/2007/PartnerControls"/>
    <ds:schemaRef ds:uri="http://purl.org/dc/elements/1.1/"/>
    <ds:schemaRef ds:uri="http://schemas.microsoft.com/office/2006/metadata/properties"/>
    <ds:schemaRef ds:uri="13fd905c-4a49-40e6-a686-66f0f1fb9573"/>
    <ds:schemaRef ds:uri="dd98eb2c-1b70-46ca-b538-21a460baa9d2"/>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22953219-9F0A-44B3-BD88-4FD4F395C9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TotalTime>
  <Words>1072</Words>
  <Application>Microsoft Office PowerPoint</Application>
  <PresentationFormat>Widescreen</PresentationFormat>
  <Paragraphs>119</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Abadi</vt:lpstr>
      <vt:lpstr>Arial</vt:lpstr>
      <vt:lpstr>Calibri</vt:lpstr>
      <vt:lpstr>Calibri Light</vt:lpstr>
      <vt:lpstr>Wingdings</vt:lpstr>
      <vt:lpstr>Office Theme</vt:lpstr>
      <vt:lpstr>Coronavirus ou COVID-19
</vt:lpstr>
      <vt:lpstr>Avertissement
</vt:lpstr>
      <vt:lpstr>Qu’est-ce qu’un nouveau coronavirus ?</vt:lpstr>
      <vt:lpstr>Histoire: COVID-19</vt:lpstr>
      <vt:lpstr>Pays touchés: </vt:lpstr>
      <vt:lpstr>COVID-19 </vt:lpstr>
      <vt:lpstr>CoVID-19 Signes et symptômes</vt:lpstr>
      <vt:lpstr>Prévention et contrôle des infections  </vt:lpstr>
      <vt:lpstr>Comment les rhumes et les virus se propagent-ils?</vt:lpstr>
      <vt:lpstr>Prévention et contrôle des infections (PCI)</vt:lpstr>
      <vt:lpstr>Mesures de prévention de base
</vt:lpstr>
      <vt:lpstr> Quand effectuer l’hygiène des mains ? </vt:lpstr>
      <vt:lpstr>Quand effectuer l’hygiène des mains?
</vt:lpstr>
      <vt:lpstr>Nettoyez souvent vos mains...</vt:lpstr>
      <vt:lpstr> Présentation GloGerm </vt:lpstr>
      <vt:lpstr>Parties de la main qui ne sont généralement pas lavées correctement
</vt:lpstr>
      <vt:lpstr>PowerPoint Presentation</vt:lpstr>
      <vt:lpstr>PowerPoint Presentation</vt:lpstr>
      <vt:lpstr>PowerPoint Presentation</vt:lpstr>
      <vt:lpstr>PowerPoint Presentation</vt:lpstr>
      <vt:lpstr>Hygiène Respiratoire</vt:lpstr>
      <vt:lpstr>Isolement Sociale</vt:lpstr>
      <vt:lpstr>Gouttelettes
</vt:lpstr>
      <vt:lpstr>Objectif de prévention et de contrôle des infections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ou COVID-19</dc:title>
  <dc:creator>Megan Klingler</dc:creator>
  <cp:lastModifiedBy>Megan Klingler</cp:lastModifiedBy>
  <cp:revision>15</cp:revision>
  <dcterms:created xsi:type="dcterms:W3CDTF">2020-03-25T18:46:56Z</dcterms:created>
  <dcterms:modified xsi:type="dcterms:W3CDTF">2020-05-07T18:41:40Z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0x010100ABACD709DD564849B3ABA9866DE2C3E2</vt:lpwstr>
  </property>
</Properties>
</file>