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56" r:id="rId5"/>
    <p:sldId id="566" r:id="rId6"/>
    <p:sldId id="259" r:id="rId7"/>
    <p:sldId id="260" r:id="rId8"/>
    <p:sldId id="261" r:id="rId9"/>
    <p:sldId id="262" r:id="rId10"/>
    <p:sldId id="263" r:id="rId11"/>
    <p:sldId id="265" r:id="rId12"/>
    <p:sldId id="257" r:id="rId13"/>
    <p:sldId id="258" r:id="rId14"/>
    <p:sldId id="372" r:id="rId15"/>
    <p:sldId id="264" r:id="rId16"/>
    <p:sldId id="586" r:id="rId17"/>
    <p:sldId id="267" r:id="rId18"/>
    <p:sldId id="554" r:id="rId19"/>
    <p:sldId id="266" r:id="rId20"/>
    <p:sldId id="268" r:id="rId21"/>
    <p:sldId id="544" r:id="rId22"/>
    <p:sldId id="546" r:id="rId23"/>
    <p:sldId id="562" r:id="rId24"/>
    <p:sldId id="563" r:id="rId25"/>
    <p:sldId id="564" r:id="rId26"/>
    <p:sldId id="600" r:id="rId27"/>
    <p:sldId id="598" r:id="rId28"/>
    <p:sldId id="597" r:id="rId29"/>
    <p:sldId id="596" r:id="rId30"/>
    <p:sldId id="292" r:id="rId31"/>
    <p:sldId id="284" r:id="rId32"/>
    <p:sldId id="290" r:id="rId33"/>
    <p:sldId id="285" r:id="rId34"/>
    <p:sldId id="286" r:id="rId35"/>
    <p:sldId id="288" r:id="rId36"/>
    <p:sldId id="289" r:id="rId37"/>
    <p:sldId id="295" r:id="rId38"/>
    <p:sldId id="296" r:id="rId39"/>
    <p:sldId id="297" r:id="rId40"/>
    <p:sldId id="298" r:id="rId41"/>
    <p:sldId id="299" r:id="rId42"/>
    <p:sldId id="300" r:id="rId43"/>
    <p:sldId id="301" r:id="rId44"/>
    <p:sldId id="302" r:id="rId45"/>
    <p:sldId id="601" r:id="rId46"/>
    <p:sldId id="560" r:id="rId47"/>
    <p:sldId id="561" r:id="rId48"/>
    <p:sldId id="582" r:id="rId49"/>
    <p:sldId id="583" r:id="rId50"/>
    <p:sldId id="585" r:id="rId51"/>
    <p:sldId id="602" r:id="rId52"/>
    <p:sldId id="541" r:id="rId53"/>
    <p:sldId id="550" r:id="rId54"/>
    <p:sldId id="553" r:id="rId55"/>
    <p:sldId id="603" r:id="rId56"/>
    <p:sldId id="549" r:id="rId57"/>
    <p:sldId id="551" r:id="rId58"/>
    <p:sldId id="565" r:id="rId59"/>
    <p:sldId id="320" r:id="rId60"/>
    <p:sldId id="331" r:id="rId61"/>
    <p:sldId id="321" r:id="rId62"/>
    <p:sldId id="322" r:id="rId63"/>
    <p:sldId id="323" r:id="rId64"/>
    <p:sldId id="325" r:id="rId65"/>
    <p:sldId id="327" r:id="rId66"/>
    <p:sldId id="328" r:id="rId67"/>
    <p:sldId id="329" r:id="rId68"/>
    <p:sldId id="33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618A7-A5BF-48C4-ABAD-49FB29DC1EF5}" type="doc">
      <dgm:prSet loTypeId="urn:microsoft.com/office/officeart/2005/8/layout/vList3#1" loCatId="picture" qsTypeId="urn:microsoft.com/office/officeart/2005/8/quickstyle/simple1" qsCatId="simple" csTypeId="urn:microsoft.com/office/officeart/2005/8/colors/accent1_2" csCatId="accent1" phldr="1"/>
      <dgm:spPr/>
    </dgm:pt>
    <dgm:pt modelId="{87089907-15A3-4F88-AB36-16B9C5189F0C}">
      <dgm:prSet phldrT="[Text]"/>
      <dgm:spPr/>
      <dgm:t>
        <a:bodyPr/>
        <a:lstStyle/>
        <a:p>
          <a:r>
            <a:rPr lang="en-US" b="1" dirty="0"/>
            <a:t>Protect yourself-                           you are valuable</a:t>
          </a:r>
        </a:p>
      </dgm:t>
    </dgm:pt>
    <dgm:pt modelId="{136185CC-469D-4CC0-BFB6-63DA275D7664}" type="parTrans" cxnId="{C5A4168F-FBEE-4D4B-8928-1EDD70DE69C5}">
      <dgm:prSet/>
      <dgm:spPr/>
      <dgm:t>
        <a:bodyPr/>
        <a:lstStyle/>
        <a:p>
          <a:endParaRPr lang="en-US"/>
        </a:p>
      </dgm:t>
    </dgm:pt>
    <dgm:pt modelId="{41B5D14C-492F-4891-A9E0-B73F1BB1484F}" type="sibTrans" cxnId="{C5A4168F-FBEE-4D4B-8928-1EDD70DE69C5}">
      <dgm:prSet/>
      <dgm:spPr/>
      <dgm:t>
        <a:bodyPr/>
        <a:lstStyle/>
        <a:p>
          <a:endParaRPr lang="en-US"/>
        </a:p>
      </dgm:t>
    </dgm:pt>
    <dgm:pt modelId="{4258337F-007C-446F-9CA3-A9E83DF9C024}">
      <dgm:prSet phldrT="[Text]"/>
      <dgm:spPr/>
      <dgm:t>
        <a:bodyPr/>
        <a:lstStyle/>
        <a:p>
          <a:r>
            <a:rPr lang="en-US" b="1" dirty="0"/>
            <a:t>Protect your community-    </a:t>
          </a:r>
        </a:p>
        <a:p>
          <a:r>
            <a:rPr lang="en-US" b="1" dirty="0"/>
            <a:t>they are counting on you</a:t>
          </a:r>
        </a:p>
      </dgm:t>
    </dgm:pt>
    <dgm:pt modelId="{7735610C-E366-4291-B937-C1A1296A0DAD}" type="parTrans" cxnId="{70A0557B-5C40-497C-B33F-BC798C32CBF5}">
      <dgm:prSet/>
      <dgm:spPr/>
      <dgm:t>
        <a:bodyPr/>
        <a:lstStyle/>
        <a:p>
          <a:endParaRPr lang="en-US"/>
        </a:p>
      </dgm:t>
    </dgm:pt>
    <dgm:pt modelId="{E008AB85-20B1-41BC-BB13-873DF96F9DFD}" type="sibTrans" cxnId="{70A0557B-5C40-497C-B33F-BC798C32CBF5}">
      <dgm:prSet/>
      <dgm:spPr/>
      <dgm:t>
        <a:bodyPr/>
        <a:lstStyle/>
        <a:p>
          <a:endParaRPr lang="en-US"/>
        </a:p>
      </dgm:t>
    </dgm:pt>
    <dgm:pt modelId="{0FBCE746-975C-4F2C-A1DD-B86595BE076C}">
      <dgm:prSet phldrT="[Text]"/>
      <dgm:spPr/>
      <dgm:t>
        <a:bodyPr/>
        <a:lstStyle/>
        <a:p>
          <a:r>
            <a:rPr lang="en-US" b="1" dirty="0"/>
            <a:t>Protect your patient-          </a:t>
          </a:r>
        </a:p>
        <a:p>
          <a:r>
            <a:rPr lang="en-US" b="1" dirty="0"/>
            <a:t>show you care, its your mission</a:t>
          </a:r>
        </a:p>
      </dgm:t>
    </dgm:pt>
    <dgm:pt modelId="{67370F93-8B20-4E0A-8E4F-FA7DEA9985FE}" type="parTrans" cxnId="{7A7DD3C3-906F-498A-953C-01D7EE8E9399}">
      <dgm:prSet/>
      <dgm:spPr/>
      <dgm:t>
        <a:bodyPr/>
        <a:lstStyle/>
        <a:p>
          <a:endParaRPr lang="en-US"/>
        </a:p>
      </dgm:t>
    </dgm:pt>
    <dgm:pt modelId="{C78A942B-0ACA-4AB3-A74E-44DA01A2F0F2}" type="sibTrans" cxnId="{7A7DD3C3-906F-498A-953C-01D7EE8E9399}">
      <dgm:prSet/>
      <dgm:spPr/>
      <dgm:t>
        <a:bodyPr/>
        <a:lstStyle/>
        <a:p>
          <a:endParaRPr lang="en-US"/>
        </a:p>
      </dgm:t>
    </dgm:pt>
    <dgm:pt modelId="{210CA00C-BBDD-47C0-B13C-91B202FE6590}" type="pres">
      <dgm:prSet presAssocID="{AEC618A7-A5BF-48C4-ABAD-49FB29DC1EF5}" presName="linearFlow" presStyleCnt="0">
        <dgm:presLayoutVars>
          <dgm:dir/>
          <dgm:resizeHandles val="exact"/>
        </dgm:presLayoutVars>
      </dgm:prSet>
      <dgm:spPr/>
    </dgm:pt>
    <dgm:pt modelId="{A3093074-9A5B-4BE6-B1D2-B39BA070B7EE}" type="pres">
      <dgm:prSet presAssocID="{87089907-15A3-4F88-AB36-16B9C5189F0C}" presName="composite" presStyleCnt="0"/>
      <dgm:spPr/>
    </dgm:pt>
    <dgm:pt modelId="{D079DF44-C7F4-4106-8E37-2EFBE5D7A03F}" type="pres">
      <dgm:prSet presAssocID="{87089907-15A3-4F88-AB36-16B9C5189F0C}" presName="imgShp" presStyleLbl="fgImgPlace1" presStyleIdx="0" presStyleCnt="3" custScaleX="156407" custScaleY="136702"/>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FDD833EF-6F8A-476A-A54B-6800A19C256C}" type="pres">
      <dgm:prSet presAssocID="{87089907-15A3-4F88-AB36-16B9C5189F0C}" presName="txShp" presStyleLbl="node1" presStyleIdx="0" presStyleCnt="3">
        <dgm:presLayoutVars>
          <dgm:bulletEnabled val="1"/>
        </dgm:presLayoutVars>
      </dgm:prSet>
      <dgm:spPr/>
    </dgm:pt>
    <dgm:pt modelId="{96239AB5-9E4F-4730-B1C2-CA2E013DB837}" type="pres">
      <dgm:prSet presAssocID="{41B5D14C-492F-4891-A9E0-B73F1BB1484F}" presName="spacing" presStyleCnt="0"/>
      <dgm:spPr/>
    </dgm:pt>
    <dgm:pt modelId="{8D6649E2-A448-470A-94C1-8C096B34F2FD}" type="pres">
      <dgm:prSet presAssocID="{4258337F-007C-446F-9CA3-A9E83DF9C024}" presName="composite" presStyleCnt="0"/>
      <dgm:spPr/>
    </dgm:pt>
    <dgm:pt modelId="{E45A1FE0-4459-477E-AE70-917AE5EF85BA}" type="pres">
      <dgm:prSet presAssocID="{4258337F-007C-446F-9CA3-A9E83DF9C024}" presName="imgShp" presStyleLbl="fgImgPlace1" presStyleIdx="1" presStyleCnt="3" custScaleX="168229" custScaleY="166262"/>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772DF848-F876-4E65-A2BD-C09A6BFFAE5F}" type="pres">
      <dgm:prSet presAssocID="{4258337F-007C-446F-9CA3-A9E83DF9C024}" presName="txShp" presStyleLbl="node1" presStyleIdx="1" presStyleCnt="3">
        <dgm:presLayoutVars>
          <dgm:bulletEnabled val="1"/>
        </dgm:presLayoutVars>
      </dgm:prSet>
      <dgm:spPr/>
    </dgm:pt>
    <dgm:pt modelId="{B9AE875A-DB17-44D7-B057-F4A3546B1B64}" type="pres">
      <dgm:prSet presAssocID="{E008AB85-20B1-41BC-BB13-873DF96F9DFD}" presName="spacing" presStyleCnt="0"/>
      <dgm:spPr/>
    </dgm:pt>
    <dgm:pt modelId="{29F145AB-9903-4D57-AA3C-24188B02EFCB}" type="pres">
      <dgm:prSet presAssocID="{0FBCE746-975C-4F2C-A1DD-B86595BE076C}" presName="composite" presStyleCnt="0"/>
      <dgm:spPr/>
    </dgm:pt>
    <dgm:pt modelId="{4CB1AFCE-2253-4C2A-B958-1ABC178F491C}" type="pres">
      <dgm:prSet presAssocID="{0FBCE746-975C-4F2C-A1DD-B86595BE076C}" presName="imgShp" presStyleLbl="fgImgPlace1" presStyleIdx="2" presStyleCnt="3" custScaleX="170441" custScaleY="143008"/>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09203B30-FA18-44D7-86FB-20BD61E8BD7A}" type="pres">
      <dgm:prSet presAssocID="{0FBCE746-975C-4F2C-A1DD-B86595BE076C}" presName="txShp" presStyleLbl="node1" presStyleIdx="2" presStyleCnt="3">
        <dgm:presLayoutVars>
          <dgm:bulletEnabled val="1"/>
        </dgm:presLayoutVars>
      </dgm:prSet>
      <dgm:spPr/>
    </dgm:pt>
  </dgm:ptLst>
  <dgm:cxnLst>
    <dgm:cxn modelId="{461F463A-67CB-4C26-948C-31A3DC305DAA}" type="presOf" srcId="{0FBCE746-975C-4F2C-A1DD-B86595BE076C}" destId="{09203B30-FA18-44D7-86FB-20BD61E8BD7A}" srcOrd="0" destOrd="0" presId="urn:microsoft.com/office/officeart/2005/8/layout/vList3#1"/>
    <dgm:cxn modelId="{70A0557B-5C40-497C-B33F-BC798C32CBF5}" srcId="{AEC618A7-A5BF-48C4-ABAD-49FB29DC1EF5}" destId="{4258337F-007C-446F-9CA3-A9E83DF9C024}" srcOrd="1" destOrd="0" parTransId="{7735610C-E366-4291-B937-C1A1296A0DAD}" sibTransId="{E008AB85-20B1-41BC-BB13-873DF96F9DFD}"/>
    <dgm:cxn modelId="{9EBF2A80-E527-4F52-B917-8B53B4193D8B}" type="presOf" srcId="{87089907-15A3-4F88-AB36-16B9C5189F0C}" destId="{FDD833EF-6F8A-476A-A54B-6800A19C256C}" srcOrd="0" destOrd="0" presId="urn:microsoft.com/office/officeart/2005/8/layout/vList3#1"/>
    <dgm:cxn modelId="{C5A4168F-FBEE-4D4B-8928-1EDD70DE69C5}" srcId="{AEC618A7-A5BF-48C4-ABAD-49FB29DC1EF5}" destId="{87089907-15A3-4F88-AB36-16B9C5189F0C}" srcOrd="0" destOrd="0" parTransId="{136185CC-469D-4CC0-BFB6-63DA275D7664}" sibTransId="{41B5D14C-492F-4891-A9E0-B73F1BB1484F}"/>
    <dgm:cxn modelId="{B8223EB7-790A-427E-92E0-CB31A7A50A96}" type="presOf" srcId="{AEC618A7-A5BF-48C4-ABAD-49FB29DC1EF5}" destId="{210CA00C-BBDD-47C0-B13C-91B202FE6590}" srcOrd="0" destOrd="0" presId="urn:microsoft.com/office/officeart/2005/8/layout/vList3#1"/>
    <dgm:cxn modelId="{7A7DD3C3-906F-498A-953C-01D7EE8E9399}" srcId="{AEC618A7-A5BF-48C4-ABAD-49FB29DC1EF5}" destId="{0FBCE746-975C-4F2C-A1DD-B86595BE076C}" srcOrd="2" destOrd="0" parTransId="{67370F93-8B20-4E0A-8E4F-FA7DEA9985FE}" sibTransId="{C78A942B-0ACA-4AB3-A74E-44DA01A2F0F2}"/>
    <dgm:cxn modelId="{A38988DA-6007-4790-8040-8BACCF3AE0D0}" type="presOf" srcId="{4258337F-007C-446F-9CA3-A9E83DF9C024}" destId="{772DF848-F876-4E65-A2BD-C09A6BFFAE5F}" srcOrd="0" destOrd="0" presId="urn:microsoft.com/office/officeart/2005/8/layout/vList3#1"/>
    <dgm:cxn modelId="{F0DAC1D9-EA27-48AD-AA17-B932BFE9EBB1}" type="presParOf" srcId="{210CA00C-BBDD-47C0-B13C-91B202FE6590}" destId="{A3093074-9A5B-4BE6-B1D2-B39BA070B7EE}" srcOrd="0" destOrd="0" presId="urn:microsoft.com/office/officeart/2005/8/layout/vList3#1"/>
    <dgm:cxn modelId="{8F6C8677-368E-4D51-A87C-6CD2E6E48C9B}" type="presParOf" srcId="{A3093074-9A5B-4BE6-B1D2-B39BA070B7EE}" destId="{D079DF44-C7F4-4106-8E37-2EFBE5D7A03F}" srcOrd="0" destOrd="0" presId="urn:microsoft.com/office/officeart/2005/8/layout/vList3#1"/>
    <dgm:cxn modelId="{627BDE43-ED0B-49ED-AFE0-767C657A6041}" type="presParOf" srcId="{A3093074-9A5B-4BE6-B1D2-B39BA070B7EE}" destId="{FDD833EF-6F8A-476A-A54B-6800A19C256C}" srcOrd="1" destOrd="0" presId="urn:microsoft.com/office/officeart/2005/8/layout/vList3#1"/>
    <dgm:cxn modelId="{AF3D8007-6457-49D8-B5D8-926A98217FC9}" type="presParOf" srcId="{210CA00C-BBDD-47C0-B13C-91B202FE6590}" destId="{96239AB5-9E4F-4730-B1C2-CA2E013DB837}" srcOrd="1" destOrd="0" presId="urn:microsoft.com/office/officeart/2005/8/layout/vList3#1"/>
    <dgm:cxn modelId="{BA6A18CE-7847-4C83-95F7-9745342BB01C}" type="presParOf" srcId="{210CA00C-BBDD-47C0-B13C-91B202FE6590}" destId="{8D6649E2-A448-470A-94C1-8C096B34F2FD}" srcOrd="2" destOrd="0" presId="urn:microsoft.com/office/officeart/2005/8/layout/vList3#1"/>
    <dgm:cxn modelId="{44EA1548-B654-4303-9371-F21210DDB0EE}" type="presParOf" srcId="{8D6649E2-A448-470A-94C1-8C096B34F2FD}" destId="{E45A1FE0-4459-477E-AE70-917AE5EF85BA}" srcOrd="0" destOrd="0" presId="urn:microsoft.com/office/officeart/2005/8/layout/vList3#1"/>
    <dgm:cxn modelId="{E6000177-5874-40E7-A7FD-D460476BD0A4}" type="presParOf" srcId="{8D6649E2-A448-470A-94C1-8C096B34F2FD}" destId="{772DF848-F876-4E65-A2BD-C09A6BFFAE5F}" srcOrd="1" destOrd="0" presId="urn:microsoft.com/office/officeart/2005/8/layout/vList3#1"/>
    <dgm:cxn modelId="{3D9A947F-70BC-47DD-9575-19FCB9CB9CF7}" type="presParOf" srcId="{210CA00C-BBDD-47C0-B13C-91B202FE6590}" destId="{B9AE875A-DB17-44D7-B057-F4A3546B1B64}" srcOrd="3" destOrd="0" presId="urn:microsoft.com/office/officeart/2005/8/layout/vList3#1"/>
    <dgm:cxn modelId="{D455297D-1129-4340-A1D6-07170E6F147E}" type="presParOf" srcId="{210CA00C-BBDD-47C0-B13C-91B202FE6590}" destId="{29F145AB-9903-4D57-AA3C-24188B02EFCB}" srcOrd="4" destOrd="0" presId="urn:microsoft.com/office/officeart/2005/8/layout/vList3#1"/>
    <dgm:cxn modelId="{9B16152F-1EAD-43B6-830E-BD2871B240F3}" type="presParOf" srcId="{29F145AB-9903-4D57-AA3C-24188B02EFCB}" destId="{4CB1AFCE-2253-4C2A-B958-1ABC178F491C}" srcOrd="0" destOrd="0" presId="urn:microsoft.com/office/officeart/2005/8/layout/vList3#1"/>
    <dgm:cxn modelId="{A0E15551-3423-498E-8B31-8762898EC526}" type="presParOf" srcId="{29F145AB-9903-4D57-AA3C-24188B02EFCB}" destId="{09203B30-FA18-44D7-86FB-20BD61E8BD7A}"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833EF-6F8A-476A-A54B-6800A19C256C}">
      <dsp:nvSpPr>
        <dsp:cNvPr id="0" name=""/>
        <dsp:cNvSpPr/>
      </dsp:nvSpPr>
      <dsp:spPr>
        <a:xfrm rot="10800000">
          <a:off x="1655333" y="166389"/>
          <a:ext cx="5168646" cy="903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1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Protect yourself-                           you are valuable</a:t>
          </a:r>
        </a:p>
      </dsp:txBody>
      <dsp:txXfrm rot="10800000">
        <a:off x="1881318" y="166389"/>
        <a:ext cx="4942661" cy="903939"/>
      </dsp:txXfrm>
    </dsp:sp>
    <dsp:sp modelId="{D079DF44-C7F4-4106-8E37-2EFBE5D7A03F}">
      <dsp:nvSpPr>
        <dsp:cNvPr id="0" name=""/>
        <dsp:cNvSpPr/>
      </dsp:nvSpPr>
      <dsp:spPr>
        <a:xfrm>
          <a:off x="948420" y="507"/>
          <a:ext cx="1413825" cy="12357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DF848-F876-4E65-A2BD-C09A6BFFAE5F}">
      <dsp:nvSpPr>
        <dsp:cNvPr id="0" name=""/>
        <dsp:cNvSpPr/>
      </dsp:nvSpPr>
      <dsp:spPr>
        <a:xfrm rot="10800000">
          <a:off x="1682049" y="1805528"/>
          <a:ext cx="5168646" cy="903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1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Protect your community-    </a:t>
          </a:r>
        </a:p>
        <a:p>
          <a:pPr marL="0" lvl="0" indent="0" algn="ctr" defTabSz="1022350">
            <a:lnSpc>
              <a:spcPct val="90000"/>
            </a:lnSpc>
            <a:spcBef>
              <a:spcPct val="0"/>
            </a:spcBef>
            <a:spcAft>
              <a:spcPct val="35000"/>
            </a:spcAft>
            <a:buNone/>
          </a:pPr>
          <a:r>
            <a:rPr lang="en-US" sz="2300" b="1" kern="1200" dirty="0"/>
            <a:t>they are counting on you</a:t>
          </a:r>
        </a:p>
      </dsp:txBody>
      <dsp:txXfrm rot="10800000">
        <a:off x="1908034" y="1805528"/>
        <a:ext cx="4942661" cy="903939"/>
      </dsp:txXfrm>
    </dsp:sp>
    <dsp:sp modelId="{E45A1FE0-4459-477E-AE70-917AE5EF85BA}">
      <dsp:nvSpPr>
        <dsp:cNvPr id="0" name=""/>
        <dsp:cNvSpPr/>
      </dsp:nvSpPr>
      <dsp:spPr>
        <a:xfrm>
          <a:off x="921704" y="1506044"/>
          <a:ext cx="1520689" cy="150290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203B30-FA18-44D7-86FB-20BD61E8BD7A}">
      <dsp:nvSpPr>
        <dsp:cNvPr id="0" name=""/>
        <dsp:cNvSpPr/>
      </dsp:nvSpPr>
      <dsp:spPr>
        <a:xfrm rot="10800000">
          <a:off x="1687048" y="3473169"/>
          <a:ext cx="5168646" cy="90393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612"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Protect your patient-          </a:t>
          </a:r>
        </a:p>
        <a:p>
          <a:pPr marL="0" lvl="0" indent="0" algn="ctr" defTabSz="1022350">
            <a:lnSpc>
              <a:spcPct val="90000"/>
            </a:lnSpc>
            <a:spcBef>
              <a:spcPct val="0"/>
            </a:spcBef>
            <a:spcAft>
              <a:spcPct val="35000"/>
            </a:spcAft>
            <a:buNone/>
          </a:pPr>
          <a:r>
            <a:rPr lang="en-US" sz="2300" b="1" kern="1200" dirty="0"/>
            <a:t>show you care, its your mission</a:t>
          </a:r>
        </a:p>
      </dsp:txBody>
      <dsp:txXfrm rot="10800000">
        <a:off x="1913033" y="3473169"/>
        <a:ext cx="4942661" cy="903939"/>
      </dsp:txXfrm>
    </dsp:sp>
    <dsp:sp modelId="{4CB1AFCE-2253-4C2A-B958-1ABC178F491C}">
      <dsp:nvSpPr>
        <dsp:cNvPr id="0" name=""/>
        <dsp:cNvSpPr/>
      </dsp:nvSpPr>
      <dsp:spPr>
        <a:xfrm>
          <a:off x="916705" y="3278785"/>
          <a:ext cx="1540684" cy="12927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912BE-7F80-4E7F-B9DB-30D68ED66761}" type="datetimeFigureOut">
              <a:rPr lang="en-US" smtClean="0"/>
              <a:t>4/9/2020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2AE85-CE31-471A-B45A-02CF1E5B8E9C}" type="slidenum">
              <a:rPr lang="en-US" smtClean="0"/>
              <a:t>‹#›</a:t>
            </a:fld>
            <a:endParaRPr lang="en-US"/>
          </a:p>
        </p:txBody>
      </p:sp>
    </p:spTree>
    <p:extLst>
      <p:ext uri="{BB962C8B-B14F-4D97-AF65-F5344CB8AC3E}">
        <p14:creationId xmlns:p14="http://schemas.microsoft.com/office/powerpoint/2010/main" val="203801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11</a:t>
            </a:fld>
            <a:endParaRPr lang="en-US" dirty="0"/>
          </a:p>
        </p:txBody>
      </p:sp>
    </p:spTree>
    <p:extLst>
      <p:ext uri="{BB962C8B-B14F-4D97-AF65-F5344CB8AC3E}">
        <p14:creationId xmlns:p14="http://schemas.microsoft.com/office/powerpoint/2010/main" val="477314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42</a:t>
            </a:fld>
            <a:endParaRPr lang="en-US" dirty="0"/>
          </a:p>
        </p:txBody>
      </p:sp>
    </p:spTree>
    <p:extLst>
      <p:ext uri="{BB962C8B-B14F-4D97-AF65-F5344CB8AC3E}">
        <p14:creationId xmlns:p14="http://schemas.microsoft.com/office/powerpoint/2010/main" val="2613691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a:t>
            </a:r>
            <a:r>
              <a:rPr lang="en-US" b="1" baseline="0" dirty="0"/>
              <a:t> points:</a:t>
            </a:r>
          </a:p>
          <a:p>
            <a:r>
              <a:rPr lang="en-US" b="0" baseline="0" dirty="0"/>
              <a:t>Why is it important to clean the clinic or hospital?</a:t>
            </a:r>
          </a:p>
          <a:p>
            <a:endParaRPr lang="en-US" b="1" baseline="0" dirty="0"/>
          </a:p>
          <a:p>
            <a:r>
              <a:rPr lang="en-US" sz="1200" dirty="0"/>
              <a:t>Ebola can live on surfaces such</a:t>
            </a:r>
            <a:r>
              <a:rPr lang="en-US" sz="1200" baseline="0" dirty="0"/>
              <a:t> as </a:t>
            </a:r>
            <a:r>
              <a:rPr lang="en-US" sz="1200" dirty="0"/>
              <a:t>tables, chairs,</a:t>
            </a:r>
            <a:r>
              <a:rPr lang="en-US" sz="1200" baseline="0" dirty="0"/>
              <a:t> beds, handrails, door handles, etcetera.</a:t>
            </a:r>
            <a:endParaRPr lang="en-US" sz="1200" dirty="0"/>
          </a:p>
          <a:p>
            <a:r>
              <a:rPr lang="en-US" sz="1200" dirty="0"/>
              <a:t>Ebola can also</a:t>
            </a:r>
            <a:r>
              <a:rPr lang="en-US" sz="1200" baseline="0" dirty="0"/>
              <a:t> </a:t>
            </a:r>
            <a:r>
              <a:rPr lang="en-US" sz="1200" dirty="0"/>
              <a:t>live on medical equipment </a:t>
            </a:r>
            <a:r>
              <a:rPr lang="en-US" sz="1200" baseline="0" dirty="0"/>
              <a:t> such as </a:t>
            </a:r>
            <a:r>
              <a:rPr lang="en-US" sz="1200" dirty="0"/>
              <a:t>thermometers</a:t>
            </a:r>
            <a:r>
              <a:rPr lang="en-US" sz="1200" baseline="0" dirty="0"/>
              <a:t> and</a:t>
            </a:r>
            <a:r>
              <a:rPr lang="en-US" sz="1200" dirty="0"/>
              <a:t> stethoscopes</a:t>
            </a:r>
          </a:p>
          <a:p>
            <a:r>
              <a:rPr lang="en-US" sz="1200" dirty="0"/>
              <a:t>Ebola can live a long time in body fluids such</a:t>
            </a:r>
            <a:r>
              <a:rPr lang="en-US" sz="1200" baseline="0" dirty="0"/>
              <a:t> as </a:t>
            </a:r>
            <a:r>
              <a:rPr lang="en-US" sz="1200" dirty="0"/>
              <a:t>blood, vomit, urine, stool</a:t>
            </a:r>
          </a:p>
          <a:p>
            <a:endParaRPr lang="en-US" b="1" baseline="0" dirty="0"/>
          </a:p>
          <a:p>
            <a:endParaRPr lang="en-US" b="1"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43</a:t>
            </a:fld>
            <a:endParaRPr lang="en-US"/>
          </a:p>
        </p:txBody>
      </p:sp>
    </p:spTree>
    <p:extLst>
      <p:ext uri="{BB962C8B-B14F-4D97-AF65-F5344CB8AC3E}">
        <p14:creationId xmlns:p14="http://schemas.microsoft.com/office/powerpoint/2010/main" val="173027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b="1" baseline="0" dirty="0"/>
              <a:t> </a:t>
            </a:r>
            <a:r>
              <a:rPr lang="en-US" b="0" dirty="0"/>
              <a:t>There</a:t>
            </a:r>
            <a:r>
              <a:rPr lang="en-US" b="0" baseline="0" dirty="0"/>
              <a:t> are two types of chlorine solutions: A strong one, which is called 0.5% solution—this solution is used to clean walls, floors, tables, chairs, bathrooms, and medical equipment. The second type of solution is a more dilute, weaker chlorine solution, called 0.05% solution, that is used for washing hands. The strong solution cannot be used on bare hands because it can cause your skin to burn. It is important to make both kinds of solutions every day for use in the health facility.</a:t>
            </a:r>
          </a:p>
          <a:p>
            <a:endParaRPr lang="en-US" b="0"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44</a:t>
            </a:fld>
            <a:endParaRPr lang="en-US"/>
          </a:p>
        </p:txBody>
      </p:sp>
    </p:spTree>
    <p:extLst>
      <p:ext uri="{BB962C8B-B14F-4D97-AF65-F5344CB8AC3E}">
        <p14:creationId xmlns:p14="http://schemas.microsoft.com/office/powerpoint/2010/main" val="58957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sz="2800" dirty="0"/>
              <a:t>It is important that you make chlorine</a:t>
            </a:r>
            <a:r>
              <a:rPr lang="en-US" sz="2800" baseline="0" dirty="0"/>
              <a:t> solution everyday. </a:t>
            </a:r>
          </a:p>
          <a:p>
            <a:pPr>
              <a:spcAft>
                <a:spcPts val="1200"/>
              </a:spcAft>
            </a:pPr>
            <a:endParaRPr lang="en-US" sz="2800" baseline="0" dirty="0"/>
          </a:p>
          <a:p>
            <a:pPr>
              <a:spcAft>
                <a:spcPts val="1200"/>
              </a:spcAft>
            </a:pPr>
            <a:r>
              <a:rPr lang="en-US" sz="2800" dirty="0"/>
              <a:t>Chlorine loses strength over time. </a:t>
            </a:r>
          </a:p>
          <a:p>
            <a:pPr lvl="1">
              <a:spcAft>
                <a:spcPts val="1200"/>
              </a:spcAft>
            </a:pPr>
            <a:r>
              <a:rPr lang="en-US" dirty="0"/>
              <a:t>Everyday throw out the old chlorine solution left over from the previous day</a:t>
            </a:r>
            <a:r>
              <a:rPr lang="en-US" baseline="0" dirty="0"/>
              <a:t> </a:t>
            </a:r>
            <a:r>
              <a:rPr lang="en-US" dirty="0"/>
              <a:t>make new chlorine solution every morning</a:t>
            </a:r>
          </a:p>
          <a:p>
            <a:pPr>
              <a:spcAft>
                <a:spcPts val="1200"/>
              </a:spcAft>
            </a:pPr>
            <a:endParaRPr lang="en-US" sz="2800" dirty="0"/>
          </a:p>
          <a:p>
            <a:pPr>
              <a:spcAft>
                <a:spcPts val="1200"/>
              </a:spcAft>
            </a:pPr>
            <a:r>
              <a:rPr lang="en-US" sz="2800" dirty="0"/>
              <a:t>Sunlight can also weaken chlorine solution</a:t>
            </a:r>
          </a:p>
          <a:p>
            <a:pPr lvl="1">
              <a:spcAft>
                <a:spcPts val="1200"/>
              </a:spcAft>
            </a:pPr>
            <a:r>
              <a:rPr lang="en-US" dirty="0"/>
              <a:t>Keep the chlorine solution away from direct sunlight</a:t>
            </a:r>
          </a:p>
          <a:p>
            <a:endParaRPr lang="en-US" b="1"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45</a:t>
            </a:fld>
            <a:endParaRPr lang="en-US"/>
          </a:p>
        </p:txBody>
      </p:sp>
    </p:spTree>
    <p:extLst>
      <p:ext uri="{BB962C8B-B14F-4D97-AF65-F5344CB8AC3E}">
        <p14:creationId xmlns:p14="http://schemas.microsoft.com/office/powerpoint/2010/main" val="1798926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POSTER</a:t>
            </a:r>
          </a:p>
          <a:p>
            <a:endParaRPr lang="en-US" b="1" dirty="0"/>
          </a:p>
          <a:p>
            <a:r>
              <a:rPr lang="en-US" b="1" dirty="0"/>
              <a:t>ACTIVITY: GO THROUGH  THE ACTIVITY OF MAKING THIS</a:t>
            </a:r>
            <a:r>
              <a:rPr lang="en-US" b="1" baseline="0" dirty="0"/>
              <a:t> CHLORINE SOLUTION USING THE POSTER AS AN AID. After a bucket is made, have them fill up a spray bottle with the solution</a:t>
            </a:r>
          </a:p>
          <a:p>
            <a:endParaRPr lang="en-US" b="1" baseline="0" dirty="0"/>
          </a:p>
          <a:p>
            <a:r>
              <a:rPr lang="en-US" b="1" baseline="0" dirty="0"/>
              <a:t>SAY: </a:t>
            </a:r>
            <a:r>
              <a:rPr lang="en-US" b="0" baseline="0" dirty="0"/>
              <a:t>You may need to make many buckets of bleach in a day because you will be using them for multiple purposes such as cleaning surfaces, cleaning dishes and cleaning medical equipment and non-disposable PPE at the end of each day.</a:t>
            </a:r>
            <a:endParaRPr lang="en-US" b="1" baseline="0" dirty="0"/>
          </a:p>
          <a:p>
            <a:endParaRPr lang="en-US" b="1" baseline="0" dirty="0"/>
          </a:p>
          <a:p>
            <a:endParaRPr lang="en-US" b="1" dirty="0"/>
          </a:p>
          <a:p>
            <a:endParaRPr lang="en-US" dirty="0"/>
          </a:p>
        </p:txBody>
      </p:sp>
      <p:sp>
        <p:nvSpPr>
          <p:cNvPr id="4" name="Slide Number Placeholder 3"/>
          <p:cNvSpPr>
            <a:spLocks noGrp="1"/>
          </p:cNvSpPr>
          <p:nvPr>
            <p:ph type="sldNum" sz="quarter" idx="10"/>
          </p:nvPr>
        </p:nvSpPr>
        <p:spPr/>
        <p:txBody>
          <a:bodyPr/>
          <a:lstStyle/>
          <a:p>
            <a:fld id="{B133B0F2-264D-4D99-93A6-4D2FA843577D}" type="slidenum">
              <a:rPr lang="en-US" smtClean="0"/>
              <a:pPr/>
              <a:t>46</a:t>
            </a:fld>
            <a:endParaRPr lang="en-US"/>
          </a:p>
        </p:txBody>
      </p:sp>
    </p:spTree>
    <p:extLst>
      <p:ext uri="{BB962C8B-B14F-4D97-AF65-F5344CB8AC3E}">
        <p14:creationId xmlns:p14="http://schemas.microsoft.com/office/powerpoint/2010/main" val="2912808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1" baseline="0" dirty="0"/>
              <a:t> </a:t>
            </a:r>
            <a:r>
              <a:rPr lang="en-US" b="0" dirty="0"/>
              <a:t>There are several important</a:t>
            </a:r>
            <a:r>
              <a:rPr lang="en-US" b="0" baseline="0" dirty="0"/>
              <a:t> principles for cleaning:</a:t>
            </a:r>
          </a:p>
          <a:p>
            <a:endParaRPr lang="en-US" b="0" baseline="0" dirty="0"/>
          </a:p>
          <a:p>
            <a:r>
              <a:rPr lang="en-US" b="0" baseline="0" dirty="0"/>
              <a:t>First, never dip a dirty towel into a bucket of chlorine. You MUST GET a pour bottle filled up with the chlorine to pour over your towels or surfaces. You can also use spray bottles.</a:t>
            </a:r>
          </a:p>
          <a:p>
            <a:endParaRPr lang="en-US" b="0" baseline="0" dirty="0"/>
          </a:p>
          <a:p>
            <a:r>
              <a:rPr lang="en-US" b="0" baseline="0" dirty="0"/>
              <a:t>Never wipe up any surfaces with a dry towel. Always moisten the towel with chlorine.</a:t>
            </a:r>
          </a:p>
        </p:txBody>
      </p:sp>
      <p:sp>
        <p:nvSpPr>
          <p:cNvPr id="4" name="Slide Number Placeholder 3"/>
          <p:cNvSpPr>
            <a:spLocks noGrp="1"/>
          </p:cNvSpPr>
          <p:nvPr>
            <p:ph type="sldNum" sz="quarter" idx="10"/>
          </p:nvPr>
        </p:nvSpPr>
        <p:spPr/>
        <p:txBody>
          <a:bodyPr/>
          <a:lstStyle/>
          <a:p>
            <a:fld id="{90BA3B50-C5AE-46F4-933B-CAE6ACCE8D9B}" type="slidenum">
              <a:rPr lang="en-US" smtClean="0"/>
              <a:pPr/>
              <a:t>47</a:t>
            </a:fld>
            <a:endParaRPr lang="en-US"/>
          </a:p>
        </p:txBody>
      </p:sp>
    </p:spTree>
    <p:extLst>
      <p:ext uri="{BB962C8B-B14F-4D97-AF65-F5344CB8AC3E}">
        <p14:creationId xmlns:p14="http://schemas.microsoft.com/office/powerpoint/2010/main" val="203088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48</a:t>
            </a:fld>
            <a:endParaRPr lang="en-US" dirty="0"/>
          </a:p>
        </p:txBody>
      </p:sp>
    </p:spTree>
    <p:extLst>
      <p:ext uri="{BB962C8B-B14F-4D97-AF65-F5344CB8AC3E}">
        <p14:creationId xmlns:p14="http://schemas.microsoft.com/office/powerpoint/2010/main" val="2038572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Talking points:</a:t>
            </a:r>
          </a:p>
          <a:p>
            <a:r>
              <a:rPr lang="en-US" baseline="0" dirty="0"/>
              <a:t>During the Time of Ebola, things are Turned Upside Down. We do not want to greet or touch people we normally would- and we do not want to touch anyone who is sick.</a:t>
            </a:r>
          </a:p>
          <a:p>
            <a:r>
              <a:rPr lang="en-US" baseline="0" dirty="0"/>
              <a:t>This is basic precautions you can take any time, any place. You do not need special equipment for this. </a:t>
            </a:r>
          </a:p>
          <a:p>
            <a:r>
              <a:rPr lang="en-US" baseline="0" dirty="0"/>
              <a:t>You should practice this all the time- at home too, in crowds. Be a role model.</a:t>
            </a:r>
          </a:p>
          <a:p>
            <a:endParaRPr lang="en-US" baseline="0" dirty="0"/>
          </a:p>
          <a:p>
            <a:r>
              <a:rPr lang="en-US" b="1" baseline="0" dirty="0"/>
              <a:t>Tell: </a:t>
            </a:r>
          </a:p>
          <a:p>
            <a:r>
              <a:rPr lang="en-US" baseline="0" dirty="0"/>
              <a:t>You should not touch others you do not know.</a:t>
            </a:r>
          </a:p>
          <a:p>
            <a:r>
              <a:rPr lang="en-US" baseline="0" dirty="0"/>
              <a:t>You should not touch people who are sick without proper PPE (including friends and family members)</a:t>
            </a:r>
          </a:p>
          <a:p>
            <a:endParaRPr lang="en-US" baseline="0" dirty="0"/>
          </a:p>
          <a:p>
            <a:r>
              <a:rPr lang="en-US" b="1" baseline="0" dirty="0"/>
              <a:t>Ask:</a:t>
            </a:r>
          </a:p>
          <a:p>
            <a:r>
              <a:rPr lang="en-US" b="0" baseline="0" dirty="0"/>
              <a:t>What IS touching? Sleeping in same bed, touching shoulders, handshake, hug, kiss, etc. (let them tell you- write it on flip paper)</a:t>
            </a:r>
            <a:endParaRPr lang="en-US" dirty="0"/>
          </a:p>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49</a:t>
            </a:fld>
            <a:endParaRPr lang="en-US" dirty="0"/>
          </a:p>
        </p:txBody>
      </p:sp>
    </p:spTree>
    <p:extLst>
      <p:ext uri="{BB962C8B-B14F-4D97-AF65-F5344CB8AC3E}">
        <p14:creationId xmlns:p14="http://schemas.microsoft.com/office/powerpoint/2010/main" val="1249375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52</a:t>
            </a:fld>
            <a:endParaRPr lang="en-US" dirty="0"/>
          </a:p>
        </p:txBody>
      </p:sp>
    </p:spTree>
    <p:extLst>
      <p:ext uri="{BB962C8B-B14F-4D97-AF65-F5344CB8AC3E}">
        <p14:creationId xmlns:p14="http://schemas.microsoft.com/office/powerpoint/2010/main" val="3667512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5FCAA0-AE0E-4806-9057-0DCC425DF461}" type="slidenum">
              <a:rPr lang="en-US" smtClean="0"/>
              <a:t>56</a:t>
            </a:fld>
            <a:endParaRPr lang="en-US"/>
          </a:p>
        </p:txBody>
      </p:sp>
    </p:spTree>
    <p:extLst>
      <p:ext uri="{BB962C8B-B14F-4D97-AF65-F5344CB8AC3E}">
        <p14:creationId xmlns:p14="http://schemas.microsoft.com/office/powerpoint/2010/main" val="25984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13</a:t>
            </a:fld>
            <a:endParaRPr lang="en-US" dirty="0"/>
          </a:p>
        </p:txBody>
      </p:sp>
    </p:spTree>
    <p:extLst>
      <p:ext uri="{BB962C8B-B14F-4D97-AF65-F5344CB8AC3E}">
        <p14:creationId xmlns:p14="http://schemas.microsoft.com/office/powerpoint/2010/main" val="283741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a:t>
            </a:r>
            <a:r>
              <a:rPr lang="en-US" b="1" baseline="0" dirty="0"/>
              <a:t> Points:</a:t>
            </a:r>
            <a:r>
              <a:rPr lang="en-US" baseline="0" dirty="0"/>
              <a:t> Take a look at this diagram. It shows the parts of the hand that are usually not washed properly. Think about your usual way of hand washing. I think that I have missed these spots on occasion. Would you have missed these spots?</a:t>
            </a:r>
          </a:p>
          <a:p>
            <a:endParaRPr lang="en-US" baseline="0" dirty="0"/>
          </a:p>
          <a:p>
            <a:r>
              <a:rPr lang="en-US" baseline="0" dirty="0"/>
              <a:t>Let’s go through the steps for proper hand washing. </a:t>
            </a:r>
            <a:endParaRPr lang="en-US" dirty="0"/>
          </a:p>
        </p:txBody>
      </p:sp>
      <p:sp>
        <p:nvSpPr>
          <p:cNvPr id="4" name="Slide Number Placeholder 3"/>
          <p:cNvSpPr>
            <a:spLocks noGrp="1"/>
          </p:cNvSpPr>
          <p:nvPr>
            <p:ph type="sldNum" sz="quarter" idx="10"/>
          </p:nvPr>
        </p:nvSpPr>
        <p:spPr/>
        <p:txBody>
          <a:bodyPr/>
          <a:lstStyle/>
          <a:p>
            <a:fld id="{EF6FE9D4-365B-4007-BE98-9B8F86688988}" type="slidenum">
              <a:rPr lang="en-US" smtClean="0"/>
              <a:pPr/>
              <a:t>18</a:t>
            </a:fld>
            <a:endParaRPr lang="en-US"/>
          </a:p>
        </p:txBody>
      </p:sp>
    </p:spTree>
    <p:extLst>
      <p:ext uri="{BB962C8B-B14F-4D97-AF65-F5344CB8AC3E}">
        <p14:creationId xmlns:p14="http://schemas.microsoft.com/office/powerpoint/2010/main" val="1563249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We are going to teach you a way to wash your hands that we call the </a:t>
            </a:r>
            <a:r>
              <a:rPr lang="en-US" dirty="0" err="1"/>
              <a:t>Handwashing</a:t>
            </a:r>
            <a:r>
              <a:rPr lang="en-US" dirty="0"/>
              <a:t> Prayer.  It is something you should do over and over all day long and you should think of it as a prayer to keep you safe. </a:t>
            </a:r>
            <a:r>
              <a:rPr lang="en-US" b="1" dirty="0"/>
              <a:t>Lets do the </a:t>
            </a:r>
            <a:r>
              <a:rPr lang="en-US" b="1" dirty="0" err="1"/>
              <a:t>handwashing</a:t>
            </a:r>
            <a:r>
              <a:rPr lang="en-US" b="1" dirty="0"/>
              <a:t> prayer together!</a:t>
            </a:r>
          </a:p>
          <a:p>
            <a:r>
              <a:rPr lang="en-US" dirty="0"/>
              <a:t> </a:t>
            </a:r>
          </a:p>
          <a:p>
            <a:r>
              <a:rPr lang="en-US" dirty="0"/>
              <a:t>Everybody put your hands up! **Look at the clock</a:t>
            </a:r>
          </a:p>
          <a:p>
            <a:endParaRPr lang="en-US" b="1" dirty="0"/>
          </a:p>
          <a:p>
            <a:r>
              <a:rPr lang="en-US" b="1" dirty="0"/>
              <a:t>Activity: </a:t>
            </a:r>
            <a:r>
              <a:rPr lang="en-US" dirty="0" err="1"/>
              <a:t>Handwashing</a:t>
            </a:r>
            <a:r>
              <a:rPr lang="en-US" dirty="0"/>
              <a:t> prayer</a:t>
            </a:r>
            <a:r>
              <a:rPr lang="en-US" baseline="0" dirty="0"/>
              <a:t> with hands in the air.</a:t>
            </a:r>
          </a:p>
          <a:p>
            <a:r>
              <a:rPr lang="en-US" b="1" baseline="0" dirty="0"/>
              <a:t>*Explain why you do each step and what parts of the hand you are cleaning. </a:t>
            </a:r>
            <a:r>
              <a:rPr lang="en-US" baseline="0" dirty="0"/>
              <a:t>For example the 5</a:t>
            </a:r>
            <a:r>
              <a:rPr lang="en-US" baseline="30000" dirty="0"/>
              <a:t>th</a:t>
            </a:r>
            <a:r>
              <a:rPr lang="en-US" baseline="0" dirty="0"/>
              <a:t> step is to clean the back of the nails, 7</a:t>
            </a:r>
            <a:r>
              <a:rPr lang="en-US" baseline="30000" dirty="0"/>
              <a:t>th</a:t>
            </a:r>
            <a:r>
              <a:rPr lang="en-US" baseline="0" dirty="0"/>
              <a:t> step is to get under the nails.</a:t>
            </a:r>
          </a:p>
          <a:p>
            <a:r>
              <a:rPr lang="en-US" b="0" baseline="0" dirty="0"/>
              <a:t>*can add wrists as 8</a:t>
            </a:r>
            <a:r>
              <a:rPr lang="en-US" b="0" baseline="30000" dirty="0"/>
              <a:t>th</a:t>
            </a:r>
            <a:r>
              <a:rPr lang="en-US" b="0" baseline="0" dirty="0"/>
              <a:t> step</a:t>
            </a:r>
          </a:p>
          <a:p>
            <a:endParaRPr lang="en-US" b="0" baseline="0" dirty="0"/>
          </a:p>
          <a:p>
            <a:r>
              <a:rPr lang="en-US" b="1" baseline="0" dirty="0"/>
              <a:t>Break for tea </a:t>
            </a:r>
            <a:r>
              <a:rPr lang="en-US" b="0" baseline="0" dirty="0"/>
              <a:t>(real </a:t>
            </a:r>
            <a:r>
              <a:rPr lang="en-US" b="0" baseline="0" dirty="0" err="1"/>
              <a:t>handwashing</a:t>
            </a:r>
            <a:r>
              <a:rPr lang="en-US" b="0" baseline="0" dirty="0"/>
              <a:t> before hand)</a:t>
            </a:r>
            <a:endParaRPr lang="en-US" b="1" baseline="0" dirty="0"/>
          </a:p>
        </p:txBody>
      </p:sp>
      <p:sp>
        <p:nvSpPr>
          <p:cNvPr id="4" name="Slide Number Placeholder 3"/>
          <p:cNvSpPr>
            <a:spLocks noGrp="1"/>
          </p:cNvSpPr>
          <p:nvPr>
            <p:ph type="sldNum" sz="quarter" idx="10"/>
          </p:nvPr>
        </p:nvSpPr>
        <p:spPr/>
        <p:txBody>
          <a:bodyPr/>
          <a:lstStyle/>
          <a:p>
            <a:fld id="{EF6FE9D4-365B-4007-BE98-9B8F86688988}" type="slidenum">
              <a:rPr lang="en-US" smtClean="0"/>
              <a:pPr/>
              <a:t>19</a:t>
            </a:fld>
            <a:endParaRPr lang="en-US"/>
          </a:p>
        </p:txBody>
      </p:sp>
    </p:spTree>
    <p:extLst>
      <p:ext uri="{BB962C8B-B14F-4D97-AF65-F5344CB8AC3E}">
        <p14:creationId xmlns:p14="http://schemas.microsoft.com/office/powerpoint/2010/main" val="48226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455919-5A52-4D94-B507-EBCD12356252}" type="slidenum">
              <a:rPr lang="en-US" smtClean="0"/>
              <a:pPr/>
              <a:t>23</a:t>
            </a:fld>
            <a:endParaRPr lang="en-US" dirty="0"/>
          </a:p>
        </p:txBody>
      </p:sp>
    </p:spTree>
    <p:extLst>
      <p:ext uri="{BB962C8B-B14F-4D97-AF65-F5344CB8AC3E}">
        <p14:creationId xmlns:p14="http://schemas.microsoft.com/office/powerpoint/2010/main" val="2628012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28</a:t>
            </a:fld>
            <a:endParaRPr lang="en-US"/>
          </a:p>
        </p:txBody>
      </p:sp>
    </p:spTree>
    <p:extLst>
      <p:ext uri="{BB962C8B-B14F-4D97-AF65-F5344CB8AC3E}">
        <p14:creationId xmlns:p14="http://schemas.microsoft.com/office/powerpoint/2010/main" val="1631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29</a:t>
            </a:fld>
            <a:endParaRPr lang="en-US"/>
          </a:p>
        </p:txBody>
      </p:sp>
    </p:spTree>
    <p:extLst>
      <p:ext uri="{BB962C8B-B14F-4D97-AF65-F5344CB8AC3E}">
        <p14:creationId xmlns:p14="http://schemas.microsoft.com/office/powerpoint/2010/main" val="249859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35</a:t>
            </a:fld>
            <a:endParaRPr lang="en-US"/>
          </a:p>
        </p:txBody>
      </p:sp>
    </p:spTree>
    <p:extLst>
      <p:ext uri="{BB962C8B-B14F-4D97-AF65-F5344CB8AC3E}">
        <p14:creationId xmlns:p14="http://schemas.microsoft.com/office/powerpoint/2010/main" val="3622275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39775"/>
            <a:ext cx="6578600" cy="37020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gown should be donned first.  The mask or respirator should be put on next and properly adjusted to fit; remember to fit check the respirator.  The goggles or face shield should be donned next and the gloves are donned last.  Keep in mind, the combination of PPE used, and therefore the sequence for donning, will be determined by the precautions that need to be taken.  </a:t>
            </a:r>
          </a:p>
          <a:p>
            <a:endParaRPr lang="en-GB" dirty="0"/>
          </a:p>
        </p:txBody>
      </p:sp>
      <p:sp>
        <p:nvSpPr>
          <p:cNvPr id="4" name="Slide Number Placeholder 3"/>
          <p:cNvSpPr>
            <a:spLocks noGrp="1"/>
          </p:cNvSpPr>
          <p:nvPr>
            <p:ph type="sldNum" sz="quarter" idx="10"/>
          </p:nvPr>
        </p:nvSpPr>
        <p:spPr/>
        <p:txBody>
          <a:bodyPr/>
          <a:lstStyle/>
          <a:p>
            <a:fld id="{295FCAA0-AE0E-4806-9057-0DCC425DF461}" type="slidenum">
              <a:rPr lang="en-US" smtClean="0"/>
              <a:t>36</a:t>
            </a:fld>
            <a:endParaRPr lang="en-US"/>
          </a:p>
        </p:txBody>
      </p:sp>
    </p:spTree>
    <p:extLst>
      <p:ext uri="{BB962C8B-B14F-4D97-AF65-F5344CB8AC3E}">
        <p14:creationId xmlns:p14="http://schemas.microsoft.com/office/powerpoint/2010/main" val="186770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104E-6C8F-4654-A60C-52B58D8E93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5E805-0707-4FE6-BFFD-4FF448E96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1EC7A6-BB23-4DF5-B84B-E39173E2F830}"/>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5" name="Footer Placeholder 4">
            <a:extLst>
              <a:ext uri="{FF2B5EF4-FFF2-40B4-BE49-F238E27FC236}">
                <a16:creationId xmlns:a16="http://schemas.microsoft.com/office/drawing/2014/main" id="{532648A8-230A-4B23-8699-0186AEC29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6B38B-49C6-4275-A049-09B95B78EC2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99191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2A50D-6288-4DEF-80FE-BFB2ECE12C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49F465-3482-4EDA-9D32-EEA9977EBE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CD3B4-1E24-48A5-B69E-BA6F795C38A0}"/>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5" name="Footer Placeholder 4">
            <a:extLst>
              <a:ext uri="{FF2B5EF4-FFF2-40B4-BE49-F238E27FC236}">
                <a16:creationId xmlns:a16="http://schemas.microsoft.com/office/drawing/2014/main" id="{E474CD49-7BD3-4B18-95EF-88A3BEDBF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FBC73-0143-4D05-87D2-48EDCF700DC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7550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ADA6A-96BF-4144-8EFA-9B1CE3CC8B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FD4AC-3CE8-45A4-82A1-50E1CC4D1D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763-0DB5-415A-8B72-A255F0E1614E}"/>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5" name="Footer Placeholder 4">
            <a:extLst>
              <a:ext uri="{FF2B5EF4-FFF2-40B4-BE49-F238E27FC236}">
                <a16:creationId xmlns:a16="http://schemas.microsoft.com/office/drawing/2014/main" id="{5844D21F-994C-43A5-BA8E-3C59308FF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62CEC-B0B9-4E9D-B810-A8B4A05B0000}"/>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21362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46D7-DE17-438F-91CB-9E8982AD2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58999-5765-4945-A894-5A408227DD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36E28-0D54-4540-BDF0-3E128FF260EF}"/>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5" name="Footer Placeholder 4">
            <a:extLst>
              <a:ext uri="{FF2B5EF4-FFF2-40B4-BE49-F238E27FC236}">
                <a16:creationId xmlns:a16="http://schemas.microsoft.com/office/drawing/2014/main" id="{2D2548FE-EE7B-477D-ABCA-18DE4B546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A987A-F5A3-4CA9-8345-C5795FB2E454}"/>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39073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E3A47-9761-4655-B447-3A8DBE4591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73239E-2244-47A7-9868-BB3B55206F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F3B313-BA17-4B9A-BFC9-D993FB4E9E72}"/>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5" name="Footer Placeholder 4">
            <a:extLst>
              <a:ext uri="{FF2B5EF4-FFF2-40B4-BE49-F238E27FC236}">
                <a16:creationId xmlns:a16="http://schemas.microsoft.com/office/drawing/2014/main" id="{392F4113-91FA-4BA8-9C8B-5141EF08F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67491-1799-4F61-85F9-FC660B47CF5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087259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6E45-51F7-4D04-83AC-5909FF7591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04F4A-AC49-4783-A961-B319B434B5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DF4AF4-B429-4BD0-A37F-FB2B7B91BB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FA6E17-3933-4374-B760-786B9CF299D6}"/>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6" name="Footer Placeholder 5">
            <a:extLst>
              <a:ext uri="{FF2B5EF4-FFF2-40B4-BE49-F238E27FC236}">
                <a16:creationId xmlns:a16="http://schemas.microsoft.com/office/drawing/2014/main" id="{DE50A82B-3B75-4C72-9D6B-355800DDD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59390-31BF-4F8D-AB8D-60BC633B9B9C}"/>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195032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B63F-7A40-40CE-BD7A-DA4D9ADBA6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E2502C-1508-49AB-8BB6-BDB3FA030C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7911CB-E89B-4662-A43B-C9C02DB76A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908058-699B-44D3-BE3E-04B08581DD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E7E86-2990-4FD6-9DF5-A54EE49329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C662F1-EB35-446B-B330-6AC6C7E0CA74}"/>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8" name="Footer Placeholder 7">
            <a:extLst>
              <a:ext uri="{FF2B5EF4-FFF2-40B4-BE49-F238E27FC236}">
                <a16:creationId xmlns:a16="http://schemas.microsoft.com/office/drawing/2014/main" id="{963AFB5C-D363-4445-94C5-56AD0B03F0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C69F23-49DE-4E6B-8B39-F33D5831C726}"/>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16658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2549D-D50C-4351-B1EF-8CA792C353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D79C3-FD17-49D7-BD4F-AA542B73521C}"/>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4" name="Footer Placeholder 3">
            <a:extLst>
              <a:ext uri="{FF2B5EF4-FFF2-40B4-BE49-F238E27FC236}">
                <a16:creationId xmlns:a16="http://schemas.microsoft.com/office/drawing/2014/main" id="{0D54A61D-DC6C-4632-8896-AB26C97CD4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D2D524-0A86-43D5-8525-F70B21F14DCD}"/>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4289323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FBB562-C919-484E-A15B-FA3A6BBF76C0}"/>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3" name="Footer Placeholder 2">
            <a:extLst>
              <a:ext uri="{FF2B5EF4-FFF2-40B4-BE49-F238E27FC236}">
                <a16:creationId xmlns:a16="http://schemas.microsoft.com/office/drawing/2014/main" id="{91DA11EC-FDC2-4B3C-A535-6AB8A16D00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2A978-EC78-4786-ABBA-88F02AD996BB}"/>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3480299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E4E2-F0C1-4003-A43E-FECB26FDD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546754-5C02-4B88-900D-9AB0B44C8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79F9D-73E9-47EC-B8C2-3DA241891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6A2F7A-B96F-454C-A6D9-179D8FF17ACC}"/>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6" name="Footer Placeholder 5">
            <a:extLst>
              <a:ext uri="{FF2B5EF4-FFF2-40B4-BE49-F238E27FC236}">
                <a16:creationId xmlns:a16="http://schemas.microsoft.com/office/drawing/2014/main" id="{E0F0C19F-2773-4FE5-94DE-ACC18646D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59D9F-A6DC-4473-A4D7-E233856B9143}"/>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2241423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F07A-C478-4411-9DDC-816B0B1BF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FB255D-39D4-42A4-A59D-4F624B22A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10869-53EA-47CD-8EBD-4C596EF18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B99BB-07CF-42F8-B1FD-19DC0C7B6D7E}"/>
              </a:ext>
            </a:extLst>
          </p:cNvPr>
          <p:cNvSpPr>
            <a:spLocks noGrp="1"/>
          </p:cNvSpPr>
          <p:nvPr>
            <p:ph type="dt" sz="half" idx="10"/>
          </p:nvPr>
        </p:nvSpPr>
        <p:spPr/>
        <p:txBody>
          <a:bodyPr/>
          <a:lstStyle/>
          <a:p>
            <a:fld id="{D5DDDD05-1CAB-4BE8-BC99-3EB61B8E8D2D}" type="datetimeFigureOut">
              <a:rPr lang="en-US" smtClean="0"/>
              <a:t>4/9/2020</a:t>
            </a:fld>
            <a:endParaRPr lang="en-US"/>
          </a:p>
        </p:txBody>
      </p:sp>
      <p:sp>
        <p:nvSpPr>
          <p:cNvPr id="6" name="Footer Placeholder 5">
            <a:extLst>
              <a:ext uri="{FF2B5EF4-FFF2-40B4-BE49-F238E27FC236}">
                <a16:creationId xmlns:a16="http://schemas.microsoft.com/office/drawing/2014/main" id="{64D651C9-2B47-4814-9268-F32C6D662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4B367B-DE04-47BA-80AE-285410A58E32}"/>
              </a:ext>
            </a:extLst>
          </p:cNvPr>
          <p:cNvSpPr>
            <a:spLocks noGrp="1"/>
          </p:cNvSpPr>
          <p:nvPr>
            <p:ph type="sldNum" sz="quarter" idx="12"/>
          </p:nvPr>
        </p:nvSpPr>
        <p:spPr/>
        <p:txBody>
          <a:bodyPr/>
          <a:lstStyle/>
          <a:p>
            <a:fld id="{5062A87F-E4E1-4AC7-B769-C9A0801296C8}" type="slidenum">
              <a:rPr lang="en-US" smtClean="0"/>
              <a:t>‹#›</a:t>
            </a:fld>
            <a:endParaRPr lang="en-US"/>
          </a:p>
        </p:txBody>
      </p:sp>
    </p:spTree>
    <p:extLst>
      <p:ext uri="{BB962C8B-B14F-4D97-AF65-F5344CB8AC3E}">
        <p14:creationId xmlns:p14="http://schemas.microsoft.com/office/powerpoint/2010/main" val="404666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D7521-63B2-4CA4-992B-A2221FD56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5FEB85-5B5C-46DF-9D62-7889ED9DB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3140C-2267-4FA1-842E-4CB81E2CD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DDD05-1CAB-4BE8-BC99-3EB61B8E8D2D}" type="datetimeFigureOut">
              <a:rPr lang="en-US" smtClean="0"/>
              <a:t>4/9/2020</a:t>
            </a:fld>
            <a:endParaRPr lang="en-US"/>
          </a:p>
        </p:txBody>
      </p:sp>
      <p:sp>
        <p:nvSpPr>
          <p:cNvPr id="5" name="Footer Placeholder 4">
            <a:extLst>
              <a:ext uri="{FF2B5EF4-FFF2-40B4-BE49-F238E27FC236}">
                <a16:creationId xmlns:a16="http://schemas.microsoft.com/office/drawing/2014/main" id="{A083304B-9466-47B7-98DA-38B9B932C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E5617E-0B6D-4989-BE06-9D811F8D04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2A87F-E4E1-4AC7-B769-C9A0801296C8}" type="slidenum">
              <a:rPr lang="en-US" smtClean="0"/>
              <a:t>‹#›</a:t>
            </a:fld>
            <a:endParaRPr lang="en-US"/>
          </a:p>
        </p:txBody>
      </p:sp>
    </p:spTree>
    <p:extLst>
      <p:ext uri="{BB962C8B-B14F-4D97-AF65-F5344CB8AC3E}">
        <p14:creationId xmlns:p14="http://schemas.microsoft.com/office/powerpoint/2010/main" val="265882957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https://www.flickr.com/photos/gea79on/7689043636" TargetMode="External"/><Relationship Id="rId7" Type="http://schemas.openxmlformats.org/officeDocument/2006/relationships/hyperlink" Target="https://www.mediafactory.org.au/yee-nok-chan/2017/05/24/sound-always-being-my-thing-vol-2/" TargetMode="External"/><Relationship Id="rId2" Type="http://schemas.openxmlformats.org/officeDocument/2006/relationships/image" Target="../media/image12.jp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hyperlink" Target="https://travelredlineboston.blogspot.com/" TargetMode="External"/><Relationship Id="rId4" Type="http://schemas.openxmlformats.org/officeDocument/2006/relationships/image" Target="../media/image13.jpg"/><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isanddata.maps.arcgis.com/apps/opsdashboard/index.html#/bda7594740fd40299423467b48e9ecf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cdc.gov/coronavirus/2019-ncov/index.html" TargetMode="External"/><Relationship Id="rId2" Type="http://schemas.openxmlformats.org/officeDocument/2006/relationships/hyperlink" Target="https://www.who.int/health-topics/coronaviru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94B9F-73D1-4052-A6C4-E8BD22DAAC7D}"/>
              </a:ext>
            </a:extLst>
          </p:cNvPr>
          <p:cNvSpPr>
            <a:spLocks noGrp="1"/>
          </p:cNvSpPr>
          <p:nvPr>
            <p:ph type="ctrTitle"/>
          </p:nvPr>
        </p:nvSpPr>
        <p:spPr>
          <a:xfrm>
            <a:off x="674237" y="914400"/>
            <a:ext cx="3657600" cy="2887579"/>
          </a:xfrm>
        </p:spPr>
        <p:txBody>
          <a:bodyPr>
            <a:normAutofit/>
          </a:bodyPr>
          <a:lstStyle/>
          <a:p>
            <a:r>
              <a:rPr lang="en-US" sz="4800" b="1">
                <a:solidFill>
                  <a:srgbClr val="FFFFFF"/>
                </a:solidFill>
                <a:latin typeface="Abadi" panose="020B0604020104020204" pitchFamily="34" charset="0"/>
              </a:rPr>
              <a:t>Coronavirus or COVID-19</a:t>
            </a:r>
          </a:p>
        </p:txBody>
      </p:sp>
      <p:sp>
        <p:nvSpPr>
          <p:cNvPr id="3" name="Subtitle 2">
            <a:extLst>
              <a:ext uri="{FF2B5EF4-FFF2-40B4-BE49-F238E27FC236}">
                <a16:creationId xmlns:a16="http://schemas.microsoft.com/office/drawing/2014/main" id="{E7393C3F-B18F-4097-9611-E731F4555CBD}"/>
              </a:ext>
            </a:extLst>
          </p:cNvPr>
          <p:cNvSpPr>
            <a:spLocks noGrp="1"/>
          </p:cNvSpPr>
          <p:nvPr>
            <p:ph type="subTitle" idx="1"/>
          </p:nvPr>
        </p:nvSpPr>
        <p:spPr>
          <a:xfrm>
            <a:off x="674237" y="4170501"/>
            <a:ext cx="3657600" cy="1525597"/>
          </a:xfrm>
        </p:spPr>
        <p:txBody>
          <a:bodyPr>
            <a:normAutofit/>
          </a:bodyPr>
          <a:lstStyle/>
          <a:p>
            <a:r>
              <a:rPr lang="en-US" sz="2000">
                <a:solidFill>
                  <a:srgbClr val="FFFFFF"/>
                </a:solidFill>
              </a:rPr>
              <a:t>General Board of Global Ministries</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CA8C9A3-BD26-4DA3-B700-3C1ED5F36A4D}"/>
              </a:ext>
            </a:extLst>
          </p:cNvPr>
          <p:cNvPicPr>
            <a:picLocks noChangeAspect="1"/>
          </p:cNvPicPr>
          <p:nvPr/>
        </p:nvPicPr>
        <p:blipFill>
          <a:blip r:embed="rId2"/>
          <a:stretch>
            <a:fillRect/>
          </a:stretch>
        </p:blipFill>
        <p:spPr>
          <a:xfrm>
            <a:off x="5153822" y="2256986"/>
            <a:ext cx="6553545" cy="2351969"/>
          </a:xfrm>
          <a:prstGeom prst="rect">
            <a:avLst/>
          </a:prstGeom>
        </p:spPr>
      </p:pic>
    </p:spTree>
    <p:extLst>
      <p:ext uri="{BB962C8B-B14F-4D97-AF65-F5344CB8AC3E}">
        <p14:creationId xmlns:p14="http://schemas.microsoft.com/office/powerpoint/2010/main" val="173470638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0F56-83D7-4788-9BB0-DA7856A474CC}"/>
              </a:ext>
            </a:extLst>
          </p:cNvPr>
          <p:cNvSpPr>
            <a:spLocks noGrp="1"/>
          </p:cNvSpPr>
          <p:nvPr>
            <p:ph type="title"/>
          </p:nvPr>
        </p:nvSpPr>
        <p:spPr/>
        <p:txBody>
          <a:bodyPr>
            <a:normAutofit/>
          </a:bodyPr>
          <a:lstStyle/>
          <a:p>
            <a:r>
              <a:rPr lang="en-US" b="1" dirty="0">
                <a:solidFill>
                  <a:schemeClr val="bg1"/>
                </a:solidFill>
                <a:latin typeface="+mn-lt"/>
                <a:cs typeface="Aharoni" panose="02010803020104030203" pitchFamily="2" charset="-79"/>
              </a:rPr>
              <a:t>Infection Prevention and Control (IPC)</a:t>
            </a:r>
          </a:p>
        </p:txBody>
      </p:sp>
      <p:sp>
        <p:nvSpPr>
          <p:cNvPr id="3" name="Text Placeholder 2">
            <a:extLst>
              <a:ext uri="{FF2B5EF4-FFF2-40B4-BE49-F238E27FC236}">
                <a16:creationId xmlns:a16="http://schemas.microsoft.com/office/drawing/2014/main" id="{153B0508-B16D-4558-92F2-29AFDDCA0472}"/>
              </a:ext>
            </a:extLst>
          </p:cNvPr>
          <p:cNvSpPr>
            <a:spLocks noGrp="1"/>
          </p:cNvSpPr>
          <p:nvPr>
            <p:ph type="body" idx="1"/>
          </p:nvPr>
        </p:nvSpPr>
        <p:spPr/>
        <p:txBody>
          <a:bodyPr/>
          <a:lstStyle/>
          <a:p>
            <a:pPr algn="ctr"/>
            <a:r>
              <a:rPr lang="en-US" dirty="0"/>
              <a:t>Without breaking the transmission chain</a:t>
            </a:r>
          </a:p>
        </p:txBody>
      </p:sp>
      <p:pic>
        <p:nvPicPr>
          <p:cNvPr id="49" name="Content Placeholder 48">
            <a:extLst>
              <a:ext uri="{FF2B5EF4-FFF2-40B4-BE49-F238E27FC236}">
                <a16:creationId xmlns:a16="http://schemas.microsoft.com/office/drawing/2014/main" id="{57AABC03-4319-4A26-B5C4-DC64BA411A0C}"/>
              </a:ext>
            </a:extLst>
          </p:cNvPr>
          <p:cNvPicPr>
            <a:picLocks noGrp="1" noChangeAspect="1"/>
          </p:cNvPicPr>
          <p:nvPr>
            <p:ph sz="half" idx="2"/>
          </p:nvPr>
        </p:nvPicPr>
        <p:blipFill rotWithShape="1">
          <a:blip r:embed="rId2"/>
          <a:srcRect r="868"/>
          <a:stretch/>
        </p:blipFill>
        <p:spPr>
          <a:xfrm>
            <a:off x="936353" y="2505075"/>
            <a:ext cx="4921522" cy="3684588"/>
          </a:xfrm>
          <a:prstGeom prst="rect">
            <a:avLst/>
          </a:prstGeom>
        </p:spPr>
      </p:pic>
      <p:sp>
        <p:nvSpPr>
          <p:cNvPr id="5" name="Text Placeholder 4">
            <a:extLst>
              <a:ext uri="{FF2B5EF4-FFF2-40B4-BE49-F238E27FC236}">
                <a16:creationId xmlns:a16="http://schemas.microsoft.com/office/drawing/2014/main" id="{943F6B94-04B1-4C3C-BADF-E6E45A05CAF8}"/>
              </a:ext>
            </a:extLst>
          </p:cNvPr>
          <p:cNvSpPr>
            <a:spLocks noGrp="1"/>
          </p:cNvSpPr>
          <p:nvPr>
            <p:ph type="body" sz="quarter" idx="3"/>
          </p:nvPr>
        </p:nvSpPr>
        <p:spPr>
          <a:xfrm>
            <a:off x="6172200" y="1681163"/>
            <a:ext cx="5183188" cy="461962"/>
          </a:xfrm>
        </p:spPr>
        <p:txBody>
          <a:bodyPr/>
          <a:lstStyle/>
          <a:p>
            <a:pPr algn="ctr"/>
            <a:r>
              <a:rPr lang="en-US" dirty="0"/>
              <a:t>With breaking the transmission chain</a:t>
            </a:r>
          </a:p>
        </p:txBody>
      </p:sp>
      <p:pic>
        <p:nvPicPr>
          <p:cNvPr id="50" name="Content Placeholder 49">
            <a:extLst>
              <a:ext uri="{FF2B5EF4-FFF2-40B4-BE49-F238E27FC236}">
                <a16:creationId xmlns:a16="http://schemas.microsoft.com/office/drawing/2014/main" id="{27F91D07-92FE-4EA6-8268-14E7436D32E9}"/>
              </a:ext>
            </a:extLst>
          </p:cNvPr>
          <p:cNvPicPr>
            <a:picLocks noGrp="1"/>
          </p:cNvPicPr>
          <p:nvPr>
            <p:ph sz="quarter" idx="4"/>
          </p:nvPr>
        </p:nvPicPr>
        <p:blipFill rotWithShape="1">
          <a:blip r:embed="rId3"/>
          <a:srcRect l="16828" t="21712" r="54885" b="17854"/>
          <a:stretch/>
        </p:blipFill>
        <p:spPr bwMode="auto">
          <a:xfrm>
            <a:off x="6274613" y="2505075"/>
            <a:ext cx="4964656" cy="36845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361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tx1"/>
                </a:solidFill>
              </a:rPr>
              <a:t>Stop COVID-19 Transmission</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281780864"/>
              </p:ext>
            </p:extLst>
          </p:nvPr>
        </p:nvGraphicFramePr>
        <p:xfrm>
          <a:off x="2362200" y="1676400"/>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767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680CD-1794-48BE-9137-6E911C028B99}"/>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Basic Prevention Measures</a:t>
            </a:r>
          </a:p>
        </p:txBody>
      </p:sp>
      <p:sp>
        <p:nvSpPr>
          <p:cNvPr id="5" name="Content Placeholder 4">
            <a:extLst>
              <a:ext uri="{FF2B5EF4-FFF2-40B4-BE49-F238E27FC236}">
                <a16:creationId xmlns:a16="http://schemas.microsoft.com/office/drawing/2014/main" id="{73C29867-A23F-4E99-BB2D-012BCA9B72A3}"/>
              </a:ext>
            </a:extLst>
          </p:cNvPr>
          <p:cNvSpPr>
            <a:spLocks noGrp="1"/>
          </p:cNvSpPr>
          <p:nvPr>
            <p:ph sz="half" idx="1"/>
          </p:nvPr>
        </p:nvSpPr>
        <p:spPr>
          <a:xfrm>
            <a:off x="914400" y="1814097"/>
            <a:ext cx="3515374" cy="4351338"/>
          </a:xfrm>
        </p:spPr>
        <p:txBody>
          <a:bodyPr>
            <a:normAutofit/>
          </a:bodyPr>
          <a:lstStyle/>
          <a:p>
            <a:r>
              <a:rPr lang="en-US" dirty="0"/>
              <a:t>Hand hygiene</a:t>
            </a:r>
          </a:p>
          <a:p>
            <a:pPr marL="0" indent="0">
              <a:buNone/>
            </a:pPr>
            <a:endParaRPr lang="en-US" dirty="0"/>
          </a:p>
          <a:p>
            <a:pPr marL="0" indent="0">
              <a:buNone/>
            </a:pPr>
            <a:endParaRPr lang="en-US" dirty="0"/>
          </a:p>
          <a:p>
            <a:r>
              <a:rPr lang="en-US" dirty="0"/>
              <a:t>Healthcare workers wearing proper Personal Protective Equipment</a:t>
            </a:r>
          </a:p>
          <a:p>
            <a:pPr marL="0" indent="0">
              <a:buNone/>
            </a:pPr>
            <a:endParaRPr lang="en-US" dirty="0"/>
          </a:p>
          <a:p>
            <a:pPr marL="0" indent="0">
              <a:buNone/>
            </a:pPr>
            <a:endParaRPr lang="en-US" dirty="0"/>
          </a:p>
          <a:p>
            <a:endParaRPr lang="en-US" dirty="0"/>
          </a:p>
          <a:p>
            <a:endParaRPr lang="en-US" dirty="0"/>
          </a:p>
          <a:p>
            <a:endParaRPr lang="en-US" dirty="0"/>
          </a:p>
        </p:txBody>
      </p:sp>
      <p:sp>
        <p:nvSpPr>
          <p:cNvPr id="3" name="Content Placeholder 2">
            <a:extLst>
              <a:ext uri="{FF2B5EF4-FFF2-40B4-BE49-F238E27FC236}">
                <a16:creationId xmlns:a16="http://schemas.microsoft.com/office/drawing/2014/main" id="{EA8AE8C7-0F3C-4E21-A5F5-7CD6EA930466}"/>
              </a:ext>
            </a:extLst>
          </p:cNvPr>
          <p:cNvSpPr>
            <a:spLocks noGrp="1"/>
          </p:cNvSpPr>
          <p:nvPr>
            <p:ph sz="half" idx="2"/>
          </p:nvPr>
        </p:nvSpPr>
        <p:spPr>
          <a:xfrm>
            <a:off x="6096000" y="1271588"/>
            <a:ext cx="4178791" cy="4905375"/>
          </a:xfrm>
        </p:spPr>
        <p:txBody>
          <a:bodyPr>
            <a:normAutofit/>
          </a:bodyPr>
          <a:lstStyle/>
          <a:p>
            <a:endParaRPr lang="en-US" dirty="0"/>
          </a:p>
          <a:p>
            <a:r>
              <a:rPr lang="en-US" dirty="0"/>
              <a:t>Cleaning</a:t>
            </a:r>
          </a:p>
          <a:p>
            <a:endParaRPr lang="en-US" dirty="0"/>
          </a:p>
          <a:p>
            <a:endParaRPr lang="en-US" dirty="0"/>
          </a:p>
          <a:p>
            <a:r>
              <a:rPr lang="en-US" dirty="0"/>
              <a:t>Social distancing</a:t>
            </a:r>
          </a:p>
          <a:p>
            <a:pPr marL="0" indent="0">
              <a:buNone/>
            </a:pPr>
            <a:endParaRPr lang="en-US" sz="3600" dirty="0"/>
          </a:p>
          <a:p>
            <a:endParaRPr lang="en-US" sz="3600" dirty="0"/>
          </a:p>
          <a:p>
            <a:r>
              <a:rPr lang="en-US" dirty="0"/>
              <a:t>Respiratory hygiene </a:t>
            </a:r>
          </a:p>
          <a:p>
            <a:endParaRPr lang="en-US" dirty="0"/>
          </a:p>
          <a:p>
            <a:endParaRPr lang="en-US" dirty="0"/>
          </a:p>
          <a:p>
            <a:endParaRPr lang="en-US" dirty="0"/>
          </a:p>
          <a:p>
            <a:endParaRPr lang="en-US" dirty="0"/>
          </a:p>
        </p:txBody>
      </p:sp>
      <p:pic>
        <p:nvPicPr>
          <p:cNvPr id="9" name="Picture 8" descr="A close up of a logo&#10;&#10;Description automatically generated">
            <a:extLst>
              <a:ext uri="{FF2B5EF4-FFF2-40B4-BE49-F238E27FC236}">
                <a16:creationId xmlns:a16="http://schemas.microsoft.com/office/drawing/2014/main" id="{26BD7B24-4A33-4D1D-995A-ED3AAE35204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87806" y="1493195"/>
            <a:ext cx="1762484" cy="14188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close up of a mans face&#10;&#10;Description automatically generated">
            <a:extLst>
              <a:ext uri="{FF2B5EF4-FFF2-40B4-BE49-F238E27FC236}">
                <a16:creationId xmlns:a16="http://schemas.microsoft.com/office/drawing/2014/main" id="{F6F49925-3BE7-41F5-8EC2-C15F9E0A3D4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937217" y="4764794"/>
            <a:ext cx="1416583" cy="1643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A picture containing clock&#10;&#10;Description automatically generated">
            <a:extLst>
              <a:ext uri="{FF2B5EF4-FFF2-40B4-BE49-F238E27FC236}">
                <a16:creationId xmlns:a16="http://schemas.microsoft.com/office/drawing/2014/main" id="{F67D2C6A-7BD2-433A-84D8-3573C9A67299}"/>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68604"/>
          <a:stretch/>
        </p:blipFill>
        <p:spPr>
          <a:xfrm>
            <a:off x="9515115" y="2971185"/>
            <a:ext cx="1762485" cy="1340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close up of a device&#10;&#10;Description automatically generated">
            <a:extLst>
              <a:ext uri="{FF2B5EF4-FFF2-40B4-BE49-F238E27FC236}">
                <a16:creationId xmlns:a16="http://schemas.microsoft.com/office/drawing/2014/main" id="{C786134F-10E6-4EB4-8D04-21B477499248}"/>
              </a:ext>
            </a:extLst>
          </p:cNvPr>
          <p:cNvPicPr>
            <a:picLocks noChangeAspect="1"/>
          </p:cNvPicPr>
          <p:nvPr/>
        </p:nvPicPr>
        <p:blipFill rotWithShape="1">
          <a:blip r:embed="rId8">
            <a:extLst>
              <a:ext uri="{28A0092B-C50C-407E-A947-70E740481C1C}">
                <a14:useLocalDpi xmlns:a14="http://schemas.microsoft.com/office/drawing/2010/main" val="0"/>
              </a:ext>
            </a:extLst>
          </a:blip>
          <a:srcRect r="45915"/>
          <a:stretch/>
        </p:blipFill>
        <p:spPr>
          <a:xfrm>
            <a:off x="4399122" y="3368543"/>
            <a:ext cx="1214552" cy="18860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A picture containing mug&#10;&#10;Description automatically generated">
            <a:extLst>
              <a:ext uri="{FF2B5EF4-FFF2-40B4-BE49-F238E27FC236}">
                <a16:creationId xmlns:a16="http://schemas.microsoft.com/office/drawing/2014/main" id="{ABF439A0-FD8A-473D-9903-546546FCD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3819" y="1194648"/>
            <a:ext cx="1359221" cy="1622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19023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kern="1200" dirty="0">
                <a:solidFill>
                  <a:srgbClr val="080808"/>
                </a:solidFill>
                <a:latin typeface="+mj-lt"/>
                <a:ea typeface="+mj-ea"/>
                <a:cs typeface="+mj-cs"/>
              </a:rPr>
              <a:t>Hand Hygiene</a:t>
            </a: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59276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3ABF-C83C-4275-81BF-A7064B621A4E}"/>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Frequently clean your hands…</a:t>
            </a:r>
          </a:p>
        </p:txBody>
      </p:sp>
      <p:sp>
        <p:nvSpPr>
          <p:cNvPr id="3" name="Content Placeholder 2">
            <a:extLst>
              <a:ext uri="{FF2B5EF4-FFF2-40B4-BE49-F238E27FC236}">
                <a16:creationId xmlns:a16="http://schemas.microsoft.com/office/drawing/2014/main" id="{FF319AEB-CEF7-46AF-BEBE-7A5A01B0D3B7}"/>
              </a:ext>
            </a:extLst>
          </p:cNvPr>
          <p:cNvSpPr>
            <a:spLocks noGrp="1"/>
          </p:cNvSpPr>
          <p:nvPr>
            <p:ph sz="half" idx="1"/>
          </p:nvPr>
        </p:nvSpPr>
        <p:spPr>
          <a:xfrm>
            <a:off x="838200" y="1825625"/>
            <a:ext cx="6012766" cy="4351338"/>
          </a:xfrm>
        </p:spPr>
        <p:txBody>
          <a:bodyPr>
            <a:normAutofit lnSpcReduction="10000"/>
          </a:bodyPr>
          <a:lstStyle/>
          <a:p>
            <a:r>
              <a:rPr lang="en-US" sz="3200" dirty="0"/>
              <a:t>When your hands are visibly dirty: </a:t>
            </a:r>
          </a:p>
          <a:p>
            <a:pPr lvl="1">
              <a:buFont typeface="Wingdings" panose="05000000000000000000" pitchFamily="2" charset="2"/>
              <a:buChar char="§"/>
            </a:pPr>
            <a:r>
              <a:rPr lang="en-US" sz="2800" dirty="0"/>
              <a:t>Use soap and water</a:t>
            </a:r>
          </a:p>
          <a:p>
            <a:endParaRPr lang="en-US" sz="3200" dirty="0"/>
          </a:p>
          <a:p>
            <a:r>
              <a:rPr lang="en-US" sz="3200" dirty="0"/>
              <a:t>When your hands are not visibly soiled: </a:t>
            </a:r>
          </a:p>
          <a:p>
            <a:pPr lvl="1">
              <a:buFont typeface="Wingdings" panose="05000000000000000000" pitchFamily="2" charset="2"/>
              <a:buChar char="§"/>
            </a:pPr>
            <a:r>
              <a:rPr lang="en-US" sz="2800" dirty="0"/>
              <a:t>Use alcohol-based hand rub (Hand sanitizer)</a:t>
            </a:r>
          </a:p>
          <a:p>
            <a:pPr marL="914400" lvl="2" indent="0">
              <a:buNone/>
            </a:pPr>
            <a:r>
              <a:rPr lang="en-US" sz="2400" dirty="0"/>
              <a:t>or</a:t>
            </a:r>
          </a:p>
          <a:p>
            <a:pPr lvl="1">
              <a:buFont typeface="Wingdings" panose="05000000000000000000" pitchFamily="2" charset="2"/>
              <a:buChar char="§"/>
            </a:pPr>
            <a:r>
              <a:rPr lang="en-US" sz="2800" dirty="0"/>
              <a:t>Soap and water</a:t>
            </a:r>
          </a:p>
          <a:p>
            <a:pPr lvl="1">
              <a:buFont typeface="Wingdings" panose="05000000000000000000" pitchFamily="2" charset="2"/>
              <a:buChar char="§"/>
            </a:pPr>
            <a:endParaRPr lang="en-US" sz="2800" dirty="0"/>
          </a:p>
          <a:p>
            <a:pPr marL="457200" lvl="1" indent="0" algn="ctr">
              <a:buNone/>
            </a:pPr>
            <a:endParaRPr lang="en-US" sz="3300" dirty="0">
              <a:solidFill>
                <a:schemeClr val="bg1"/>
              </a:solidFill>
            </a:endParaRPr>
          </a:p>
        </p:txBody>
      </p:sp>
      <p:pic>
        <p:nvPicPr>
          <p:cNvPr id="4" name="Picture 3">
            <a:extLst>
              <a:ext uri="{FF2B5EF4-FFF2-40B4-BE49-F238E27FC236}">
                <a16:creationId xmlns:a16="http://schemas.microsoft.com/office/drawing/2014/main" id="{9F80C517-D4B5-4A7E-9811-07C38258C3B7}"/>
              </a:ext>
            </a:extLst>
          </p:cNvPr>
          <p:cNvPicPr>
            <a:picLocks noChangeAspect="1"/>
          </p:cNvPicPr>
          <p:nvPr/>
        </p:nvPicPr>
        <p:blipFill>
          <a:blip r:embed="rId2"/>
          <a:stretch>
            <a:fillRect/>
          </a:stretch>
        </p:blipFill>
        <p:spPr>
          <a:xfrm>
            <a:off x="7982568" y="4014493"/>
            <a:ext cx="3059777" cy="2447823"/>
          </a:xfrm>
          <a:prstGeom prst="rect">
            <a:avLst/>
          </a:prstGeom>
        </p:spPr>
      </p:pic>
      <p:sp>
        <p:nvSpPr>
          <p:cNvPr id="7" name="TextBox 6">
            <a:extLst>
              <a:ext uri="{FF2B5EF4-FFF2-40B4-BE49-F238E27FC236}">
                <a16:creationId xmlns:a16="http://schemas.microsoft.com/office/drawing/2014/main" id="{25F97B54-CE36-462E-B836-196F4F38E596}"/>
              </a:ext>
            </a:extLst>
          </p:cNvPr>
          <p:cNvSpPr txBox="1"/>
          <p:nvPr/>
        </p:nvSpPr>
        <p:spPr>
          <a:xfrm>
            <a:off x="6959990" y="1790761"/>
            <a:ext cx="4630994" cy="2123658"/>
          </a:xfrm>
          <a:prstGeom prst="rect">
            <a:avLst/>
          </a:prstGeom>
          <a:noFill/>
        </p:spPr>
        <p:txBody>
          <a:bodyPr wrap="square" rtlCol="0">
            <a:spAutoFit/>
          </a:bodyPr>
          <a:lstStyle/>
          <a:p>
            <a:pPr lvl="1" algn="ctr"/>
            <a:r>
              <a:rPr lang="en-US" sz="3300" b="1" dirty="0">
                <a:solidFill>
                  <a:schemeClr val="bg1"/>
                </a:solidFill>
              </a:rPr>
              <a:t>Washing hands is the BEST way to prevent the spread of </a:t>
            </a:r>
          </a:p>
          <a:p>
            <a:pPr lvl="1" algn="ctr"/>
            <a:r>
              <a:rPr lang="en-US" sz="3300" b="1" dirty="0">
                <a:solidFill>
                  <a:schemeClr val="bg1"/>
                </a:solidFill>
              </a:rPr>
              <a:t>infections!!</a:t>
            </a:r>
          </a:p>
        </p:txBody>
      </p:sp>
    </p:spTree>
    <p:extLst>
      <p:ext uri="{BB962C8B-B14F-4D97-AF65-F5344CB8AC3E}">
        <p14:creationId xmlns:p14="http://schemas.microsoft.com/office/powerpoint/2010/main" val="323162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9AE9C30-1880-4BB7-AE71-5C75BFD6912A}"/>
              </a:ext>
            </a:extLst>
          </p:cNvPr>
          <p:cNvGraphicFramePr>
            <a:graphicFrameLocks noGrp="1"/>
          </p:cNvGraphicFramePr>
          <p:nvPr>
            <p:extLst>
              <p:ext uri="{D42A27DB-BD31-4B8C-83A1-F6EECF244321}">
                <p14:modId xmlns:p14="http://schemas.microsoft.com/office/powerpoint/2010/main" val="40458045"/>
              </p:ext>
            </p:extLst>
          </p:nvPr>
        </p:nvGraphicFramePr>
        <p:xfrm>
          <a:off x="700021" y="1274115"/>
          <a:ext cx="10791958" cy="5165706"/>
        </p:xfrm>
        <a:graphic>
          <a:graphicData uri="http://schemas.openxmlformats.org/drawingml/2006/table">
            <a:tbl>
              <a:tblPr firstRow="1" bandRow="1">
                <a:tableStyleId>{8A107856-5554-42FB-B03E-39F5DBC370BA}</a:tableStyleId>
              </a:tblPr>
              <a:tblGrid>
                <a:gridCol w="6856516">
                  <a:extLst>
                    <a:ext uri="{9D8B030D-6E8A-4147-A177-3AD203B41FA5}">
                      <a16:colId xmlns:a16="http://schemas.microsoft.com/office/drawing/2014/main" val="4003214481"/>
                    </a:ext>
                  </a:extLst>
                </a:gridCol>
                <a:gridCol w="1277247">
                  <a:extLst>
                    <a:ext uri="{9D8B030D-6E8A-4147-A177-3AD203B41FA5}">
                      <a16:colId xmlns:a16="http://schemas.microsoft.com/office/drawing/2014/main" val="784052065"/>
                    </a:ext>
                  </a:extLst>
                </a:gridCol>
                <a:gridCol w="1337353">
                  <a:extLst>
                    <a:ext uri="{9D8B030D-6E8A-4147-A177-3AD203B41FA5}">
                      <a16:colId xmlns:a16="http://schemas.microsoft.com/office/drawing/2014/main" val="417547520"/>
                    </a:ext>
                  </a:extLst>
                </a:gridCol>
                <a:gridCol w="1320842">
                  <a:extLst>
                    <a:ext uri="{9D8B030D-6E8A-4147-A177-3AD203B41FA5}">
                      <a16:colId xmlns:a16="http://schemas.microsoft.com/office/drawing/2014/main" val="2756687325"/>
                    </a:ext>
                  </a:extLst>
                </a:gridCol>
              </a:tblGrid>
              <a:tr h="502266">
                <a:tc>
                  <a:txBody>
                    <a:bodyPr/>
                    <a:lstStyle/>
                    <a:p>
                      <a:r>
                        <a:rPr lang="en-US" sz="2400" b="1" dirty="0">
                          <a:solidFill>
                            <a:srgbClr val="002060"/>
                          </a:solidFill>
                          <a:latin typeface="Arial" panose="020B0604020202020204" pitchFamily="34" charset="0"/>
                          <a:cs typeface="Arial" panose="020B0604020202020204" pitchFamily="34" charset="0"/>
                        </a:rPr>
                        <a:t>When should you clean your hands?</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Before</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During </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After</a:t>
                      </a:r>
                    </a:p>
                  </a:txBody>
                  <a:tcPr/>
                </a:tc>
                <a:extLst>
                  <a:ext uri="{0D108BD9-81ED-4DB2-BD59-A6C34878D82A}">
                    <a16:rowId xmlns:a16="http://schemas.microsoft.com/office/drawing/2014/main" val="2102807113"/>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Preparing food</a:t>
                      </a:r>
                    </a:p>
                  </a:txBody>
                  <a:tcPr/>
                </a:tc>
                <a:tc>
                  <a:txBody>
                    <a:bodyPr/>
                    <a:lstStyle/>
                    <a:p>
                      <a:pPr algn="ct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684253984"/>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Eating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433600330"/>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Blowing nose, coughing and sneezing</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27511295"/>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Caring for someone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423867260"/>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Touching animals, animal feed, animal waste</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802754332"/>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Touching garbage</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2325907294"/>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Using the toilet</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3999588503"/>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Touching money</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941492384"/>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Touching your face and nose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Wingdings" panose="05000000000000000000" pitchFamily="2" charset="2"/>
                        <a:cs typeface="Arial" panose="020B0604020202020204" pitchFamily="34" charset="0"/>
                      </a:endParaRPr>
                    </a:p>
                  </a:txBody>
                  <a:tcPr/>
                </a:tc>
                <a:extLst>
                  <a:ext uri="{0D108BD9-81ED-4DB2-BD59-A6C34878D82A}">
                    <a16:rowId xmlns:a16="http://schemas.microsoft.com/office/drawing/2014/main" val="1436658201"/>
                  </a:ext>
                </a:extLst>
              </a:tr>
            </a:tbl>
          </a:graphicData>
        </a:graphic>
      </p:graphicFrame>
      <p:sp>
        <p:nvSpPr>
          <p:cNvPr id="5" name="Title 1">
            <a:extLst>
              <a:ext uri="{FF2B5EF4-FFF2-40B4-BE49-F238E27FC236}">
                <a16:creationId xmlns:a16="http://schemas.microsoft.com/office/drawing/2014/main" id="{A8C721D1-1B1D-44E5-958B-0BD9ECB6F119}"/>
              </a:ext>
            </a:extLst>
          </p:cNvPr>
          <p:cNvSpPr txBox="1">
            <a:spLocks/>
          </p:cNvSpPr>
          <p:nvPr/>
        </p:nvSpPr>
        <p:spPr>
          <a:xfrm>
            <a:off x="838200" y="4002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mn-lt"/>
                <a:cs typeface="Aharoni" panose="02010803020104030203" pitchFamily="2" charset="-79"/>
              </a:rPr>
              <a:t>When to perform hand hygiene?</a:t>
            </a:r>
          </a:p>
        </p:txBody>
      </p:sp>
    </p:spTree>
    <p:extLst>
      <p:ext uri="{BB962C8B-B14F-4D97-AF65-F5344CB8AC3E}">
        <p14:creationId xmlns:p14="http://schemas.microsoft.com/office/powerpoint/2010/main" val="3980601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AC2A-723D-49BE-93BD-F6C07C051DA2}"/>
              </a:ext>
            </a:extLst>
          </p:cNvPr>
          <p:cNvSpPr>
            <a:spLocks noGrp="1"/>
          </p:cNvSpPr>
          <p:nvPr>
            <p:ph type="title"/>
          </p:nvPr>
        </p:nvSpPr>
        <p:spPr>
          <a:xfrm>
            <a:off x="838199" y="0"/>
            <a:ext cx="10515600" cy="1325563"/>
          </a:xfrm>
        </p:spPr>
        <p:txBody>
          <a:bodyPr/>
          <a:lstStyle/>
          <a:p>
            <a:r>
              <a:rPr lang="en-US" b="1" dirty="0">
                <a:solidFill>
                  <a:schemeClr val="bg1"/>
                </a:solidFill>
                <a:latin typeface="+mn-lt"/>
                <a:cs typeface="Aharoni" panose="02010803020104030203" pitchFamily="2" charset="-79"/>
              </a:rPr>
              <a:t>When to perform hand hygiene?</a:t>
            </a:r>
          </a:p>
        </p:txBody>
      </p:sp>
      <p:graphicFrame>
        <p:nvGraphicFramePr>
          <p:cNvPr id="5" name="Table 5">
            <a:extLst>
              <a:ext uri="{FF2B5EF4-FFF2-40B4-BE49-F238E27FC236}">
                <a16:creationId xmlns:a16="http://schemas.microsoft.com/office/drawing/2014/main" id="{622A5649-4BDD-43C9-9C79-3EC7153E0A85}"/>
              </a:ext>
            </a:extLst>
          </p:cNvPr>
          <p:cNvGraphicFramePr>
            <a:graphicFrameLocks noGrp="1"/>
          </p:cNvGraphicFramePr>
          <p:nvPr>
            <p:ph idx="1"/>
            <p:extLst>
              <p:ext uri="{D42A27DB-BD31-4B8C-83A1-F6EECF244321}">
                <p14:modId xmlns:p14="http://schemas.microsoft.com/office/powerpoint/2010/main" val="1937886981"/>
              </p:ext>
            </p:extLst>
          </p:nvPr>
        </p:nvGraphicFramePr>
        <p:xfrm>
          <a:off x="700020" y="1259575"/>
          <a:ext cx="10791958" cy="5165706"/>
        </p:xfrm>
        <a:graphic>
          <a:graphicData uri="http://schemas.openxmlformats.org/drawingml/2006/table">
            <a:tbl>
              <a:tblPr firstRow="1" bandRow="1">
                <a:tableStyleId>{8A107856-5554-42FB-B03E-39F5DBC370BA}</a:tableStyleId>
              </a:tblPr>
              <a:tblGrid>
                <a:gridCol w="6856516">
                  <a:extLst>
                    <a:ext uri="{9D8B030D-6E8A-4147-A177-3AD203B41FA5}">
                      <a16:colId xmlns:a16="http://schemas.microsoft.com/office/drawing/2014/main" val="640090753"/>
                    </a:ext>
                  </a:extLst>
                </a:gridCol>
                <a:gridCol w="1277247">
                  <a:extLst>
                    <a:ext uri="{9D8B030D-6E8A-4147-A177-3AD203B41FA5}">
                      <a16:colId xmlns:a16="http://schemas.microsoft.com/office/drawing/2014/main" val="327086404"/>
                    </a:ext>
                  </a:extLst>
                </a:gridCol>
                <a:gridCol w="1337353">
                  <a:extLst>
                    <a:ext uri="{9D8B030D-6E8A-4147-A177-3AD203B41FA5}">
                      <a16:colId xmlns:a16="http://schemas.microsoft.com/office/drawing/2014/main" val="1370829178"/>
                    </a:ext>
                  </a:extLst>
                </a:gridCol>
                <a:gridCol w="1320842">
                  <a:extLst>
                    <a:ext uri="{9D8B030D-6E8A-4147-A177-3AD203B41FA5}">
                      <a16:colId xmlns:a16="http://schemas.microsoft.com/office/drawing/2014/main" val="2377997542"/>
                    </a:ext>
                  </a:extLst>
                </a:gridCol>
              </a:tblGrid>
              <a:tr h="502266">
                <a:tc>
                  <a:txBody>
                    <a:bodyPr/>
                    <a:lstStyle/>
                    <a:p>
                      <a:r>
                        <a:rPr lang="en-US" sz="2400" b="1" dirty="0">
                          <a:solidFill>
                            <a:srgbClr val="002060"/>
                          </a:solidFill>
                          <a:latin typeface="Arial" panose="020B0604020202020204" pitchFamily="34" charset="0"/>
                          <a:cs typeface="Arial" panose="020B0604020202020204" pitchFamily="34" charset="0"/>
                        </a:rPr>
                        <a:t>When should you clean your hands?</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Before</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During </a:t>
                      </a:r>
                    </a:p>
                  </a:txBody>
                  <a:tcPr/>
                </a:tc>
                <a:tc>
                  <a:txBody>
                    <a:bodyPr/>
                    <a:lstStyle/>
                    <a:p>
                      <a:pPr algn="ctr"/>
                      <a:r>
                        <a:rPr lang="en-US" sz="2400" b="1" dirty="0">
                          <a:solidFill>
                            <a:srgbClr val="002060"/>
                          </a:solidFill>
                          <a:latin typeface="Arial" panose="020B0604020202020204" pitchFamily="34" charset="0"/>
                          <a:cs typeface="Arial" panose="020B0604020202020204" pitchFamily="34" charset="0"/>
                        </a:rPr>
                        <a:t>After</a:t>
                      </a:r>
                    </a:p>
                  </a:txBody>
                  <a:tcPr/>
                </a:tc>
                <a:extLst>
                  <a:ext uri="{0D108BD9-81ED-4DB2-BD59-A6C34878D82A}">
                    <a16:rowId xmlns:a16="http://schemas.microsoft.com/office/drawing/2014/main" val="39027647"/>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Preparing food</a:t>
                      </a:r>
                    </a:p>
                  </a:txBody>
                  <a:tcPr/>
                </a:tc>
                <a:tc>
                  <a:txBody>
                    <a:bodyPr/>
                    <a:lstStyle/>
                    <a:p>
                      <a:pPr algn="ct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800906721"/>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Eating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743062424"/>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Blowing nose, coughing and sneezing</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54685278"/>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Caring for someone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3446274377"/>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Touching animals, animal feed, animal waste</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675958938"/>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Touching garbage</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904990379"/>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Using the toilet</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3348695505"/>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Touching money</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841936659"/>
                  </a:ext>
                </a:extLst>
              </a:tr>
              <a:tr h="502266">
                <a:tc>
                  <a:txBody>
                    <a:bodyPr/>
                    <a:lstStyle/>
                    <a:p>
                      <a:r>
                        <a:rPr lang="en-US" sz="2400" b="1" dirty="0">
                          <a:solidFill>
                            <a:srgbClr val="002060"/>
                          </a:solidFill>
                          <a:latin typeface="Arial" panose="020B0604020202020204" pitchFamily="34" charset="0"/>
                          <a:cs typeface="Arial" panose="020B0604020202020204" pitchFamily="34" charset="0"/>
                        </a:rPr>
                        <a:t>Touching your face and nose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tc>
                  <a:txBody>
                    <a:bodyPr/>
                    <a:lstStyle/>
                    <a:p>
                      <a:pPr algn="ctr"/>
                      <a:endParaRPr lang="en-US" sz="2800" b="1" dirty="0">
                        <a:solidFill>
                          <a:srgbClr val="002060"/>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Wingdings" panose="05000000000000000000" pitchFamily="2" charset="2"/>
                          <a:cs typeface="Arial" panose="020B0604020202020204" pitchFamily="34" charset="0"/>
                        </a:rPr>
                        <a:t>ü</a:t>
                      </a:r>
                    </a:p>
                  </a:txBody>
                  <a:tcPr/>
                </a:tc>
                <a:extLst>
                  <a:ext uri="{0D108BD9-81ED-4DB2-BD59-A6C34878D82A}">
                    <a16:rowId xmlns:a16="http://schemas.microsoft.com/office/drawing/2014/main" val="2677221777"/>
                  </a:ext>
                </a:extLst>
              </a:tr>
            </a:tbl>
          </a:graphicData>
        </a:graphic>
      </p:graphicFrame>
    </p:spTree>
    <p:extLst>
      <p:ext uri="{BB962C8B-B14F-4D97-AF65-F5344CB8AC3E}">
        <p14:creationId xmlns:p14="http://schemas.microsoft.com/office/powerpoint/2010/main" val="23950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BEC036-D2FE-411F-B396-558B7C2AC7CB}"/>
              </a:ext>
            </a:extLst>
          </p:cNvPr>
          <p:cNvSpPr>
            <a:spLocks noGrp="1"/>
          </p:cNvSpPr>
          <p:nvPr>
            <p:ph type="title"/>
          </p:nvPr>
        </p:nvSpPr>
        <p:spPr/>
        <p:txBody>
          <a:bodyPr>
            <a:normAutofit fontScale="90000"/>
          </a:bodyPr>
          <a:lstStyle/>
          <a:p>
            <a:br>
              <a:rPr lang="en-US" sz="4400" b="1" dirty="0">
                <a:solidFill>
                  <a:schemeClr val="bg1"/>
                </a:solidFill>
                <a:latin typeface="+mn-lt"/>
                <a:cs typeface="Aharoni" panose="02010803020104030203" pitchFamily="2" charset="-79"/>
              </a:rPr>
            </a:br>
            <a:r>
              <a:rPr lang="en-US" sz="4900" b="1" dirty="0" err="1">
                <a:solidFill>
                  <a:schemeClr val="bg1"/>
                </a:solidFill>
                <a:latin typeface="+mn-lt"/>
                <a:cs typeface="Aharoni" panose="02010803020104030203" pitchFamily="2" charset="-79"/>
              </a:rPr>
              <a:t>GloGerm</a:t>
            </a:r>
            <a:r>
              <a:rPr lang="en-US" sz="4400" b="1" dirty="0">
                <a:solidFill>
                  <a:schemeClr val="bg1"/>
                </a:solidFill>
                <a:latin typeface="+mn-lt"/>
                <a:cs typeface="Aharoni" panose="02010803020104030203" pitchFamily="2" charset="-79"/>
              </a:rPr>
              <a:t> </a:t>
            </a:r>
            <a:r>
              <a:rPr lang="en-US" sz="4900" b="1" dirty="0">
                <a:solidFill>
                  <a:schemeClr val="bg1"/>
                </a:solidFill>
                <a:latin typeface="+mn-lt"/>
                <a:cs typeface="Aharoni" panose="02010803020104030203" pitchFamily="2" charset="-79"/>
              </a:rPr>
              <a:t>Presentation</a:t>
            </a:r>
            <a:br>
              <a:rPr lang="en-US" sz="4400" b="1" dirty="0">
                <a:solidFill>
                  <a:schemeClr val="bg1"/>
                </a:solidFill>
                <a:latin typeface="+mn-lt"/>
                <a:cs typeface="Aharoni" panose="02010803020104030203" pitchFamily="2" charset="-79"/>
              </a:rPr>
            </a:br>
            <a:endParaRPr lang="en-US" sz="4400" b="1" dirty="0">
              <a:solidFill>
                <a:schemeClr val="bg1"/>
              </a:solidFill>
              <a:latin typeface="+mn-lt"/>
              <a:cs typeface="Aharoni" panose="02010803020104030203" pitchFamily="2" charset="-79"/>
            </a:endParaRPr>
          </a:p>
        </p:txBody>
      </p:sp>
      <p:pic>
        <p:nvPicPr>
          <p:cNvPr id="7" name="Content Placeholder 6" descr="A picture containing clothing, screen, cat, monitor&#10;&#10;Description automatically generated">
            <a:extLst>
              <a:ext uri="{FF2B5EF4-FFF2-40B4-BE49-F238E27FC236}">
                <a16:creationId xmlns:a16="http://schemas.microsoft.com/office/drawing/2014/main" id="{1EF39F99-FA7E-42FF-A044-77D364AE2F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6496" y="1417661"/>
            <a:ext cx="8199007" cy="4924561"/>
          </a:xfrm>
        </p:spPr>
      </p:pic>
      <p:sp>
        <p:nvSpPr>
          <p:cNvPr id="5" name="TextBox 4">
            <a:extLst>
              <a:ext uri="{FF2B5EF4-FFF2-40B4-BE49-F238E27FC236}">
                <a16:creationId xmlns:a16="http://schemas.microsoft.com/office/drawing/2014/main" id="{4A4B8192-1F18-4229-93A5-B91784D71986}"/>
              </a:ext>
            </a:extLst>
          </p:cNvPr>
          <p:cNvSpPr txBox="1"/>
          <p:nvPr/>
        </p:nvSpPr>
        <p:spPr>
          <a:xfrm>
            <a:off x="1789150" y="6308209"/>
            <a:ext cx="8613697" cy="369332"/>
          </a:xfrm>
          <a:prstGeom prst="rect">
            <a:avLst/>
          </a:prstGeom>
          <a:noFill/>
        </p:spPr>
        <p:txBody>
          <a:bodyPr wrap="square" rtlCol="0">
            <a:spAutoFit/>
          </a:bodyPr>
          <a:lstStyle/>
          <a:p>
            <a:pPr algn="ctr"/>
            <a:r>
              <a:rPr lang="en-US" b="1" dirty="0">
                <a:solidFill>
                  <a:schemeClr val="bg1"/>
                </a:solidFill>
              </a:rPr>
              <a:t>Please note that at 30 seconds, germs are still present on the hands.</a:t>
            </a:r>
          </a:p>
        </p:txBody>
      </p:sp>
    </p:spTree>
    <p:extLst>
      <p:ext uri="{BB962C8B-B14F-4D97-AF65-F5344CB8AC3E}">
        <p14:creationId xmlns:p14="http://schemas.microsoft.com/office/powerpoint/2010/main" val="4245919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chemeClr val="bg1"/>
                </a:solidFill>
                <a:latin typeface="+mn-lt"/>
                <a:cs typeface="Aharoni" panose="02010803020104030203" pitchFamily="2" charset="-79"/>
              </a:rPr>
              <a:t>Parts of the Hand that are Usually </a:t>
            </a:r>
            <a:br>
              <a:rPr lang="en-US" b="1" dirty="0">
                <a:solidFill>
                  <a:schemeClr val="bg1"/>
                </a:solidFill>
                <a:latin typeface="+mn-lt"/>
                <a:cs typeface="Aharoni" panose="02010803020104030203" pitchFamily="2" charset="-79"/>
              </a:rPr>
            </a:br>
            <a:r>
              <a:rPr lang="en-US" b="1" dirty="0">
                <a:solidFill>
                  <a:schemeClr val="bg1"/>
                </a:solidFill>
                <a:latin typeface="+mn-lt"/>
                <a:cs typeface="Aharoni" panose="02010803020104030203" pitchFamily="2" charset="-79"/>
              </a:rPr>
              <a:t>Not Washed Properly</a:t>
            </a:r>
          </a:p>
        </p:txBody>
      </p:sp>
      <p:grpSp>
        <p:nvGrpSpPr>
          <p:cNvPr id="5" name="Group 4"/>
          <p:cNvGrpSpPr/>
          <p:nvPr/>
        </p:nvGrpSpPr>
        <p:grpSpPr>
          <a:xfrm>
            <a:off x="2243559" y="1857361"/>
            <a:ext cx="8808720" cy="4126165"/>
            <a:chOff x="304800" y="1371600"/>
            <a:chExt cx="8808720" cy="412616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71600"/>
              <a:ext cx="7048500" cy="3849566"/>
            </a:xfrm>
            <a:prstGeom prst="rect">
              <a:avLst/>
            </a:prstGeom>
          </p:spPr>
        </p:pic>
        <p:sp>
          <p:nvSpPr>
            <p:cNvPr id="7" name="TextBox 6"/>
            <p:cNvSpPr txBox="1"/>
            <p:nvPr/>
          </p:nvSpPr>
          <p:spPr>
            <a:xfrm>
              <a:off x="1005840" y="4953000"/>
              <a:ext cx="1600200" cy="544765"/>
            </a:xfrm>
            <a:prstGeom prst="rect">
              <a:avLst/>
            </a:prstGeom>
            <a:noFill/>
          </p:spPr>
          <p:txBody>
            <a:bodyPr wrap="square" rtlCol="0">
              <a:spAutoFit/>
            </a:bodyPr>
            <a:lstStyle/>
            <a:p>
              <a:pPr>
                <a:lnSpc>
                  <a:spcPts val="4000"/>
                </a:lnSpc>
              </a:pPr>
              <a:r>
                <a:rPr lang="en-US" sz="2000" b="1" dirty="0"/>
                <a:t>Back of hand</a:t>
              </a:r>
            </a:p>
          </p:txBody>
        </p:sp>
        <p:sp>
          <p:nvSpPr>
            <p:cNvPr id="8" name="TextBox 7"/>
            <p:cNvSpPr txBox="1"/>
            <p:nvPr/>
          </p:nvSpPr>
          <p:spPr>
            <a:xfrm>
              <a:off x="3230880" y="4953000"/>
              <a:ext cx="1676400" cy="544765"/>
            </a:xfrm>
            <a:prstGeom prst="rect">
              <a:avLst/>
            </a:prstGeom>
            <a:noFill/>
          </p:spPr>
          <p:txBody>
            <a:bodyPr wrap="square" rtlCol="0">
              <a:spAutoFit/>
            </a:bodyPr>
            <a:lstStyle/>
            <a:p>
              <a:pPr>
                <a:lnSpc>
                  <a:spcPts val="4000"/>
                </a:lnSpc>
              </a:pPr>
              <a:r>
                <a:rPr lang="en-US" sz="2000" b="1" dirty="0"/>
                <a:t>Front of hand</a:t>
              </a:r>
            </a:p>
          </p:txBody>
        </p:sp>
        <p:sp>
          <p:nvSpPr>
            <p:cNvPr id="9" name="TextBox 8"/>
            <p:cNvSpPr txBox="1"/>
            <p:nvPr/>
          </p:nvSpPr>
          <p:spPr>
            <a:xfrm>
              <a:off x="6355080" y="2225040"/>
              <a:ext cx="2758440" cy="544765"/>
            </a:xfrm>
            <a:prstGeom prst="rect">
              <a:avLst/>
            </a:prstGeom>
            <a:solidFill>
              <a:schemeClr val="tx1"/>
            </a:solidFill>
          </p:spPr>
          <p:txBody>
            <a:bodyPr wrap="square" rtlCol="0">
              <a:spAutoFit/>
            </a:bodyPr>
            <a:lstStyle/>
            <a:p>
              <a:pPr>
                <a:lnSpc>
                  <a:spcPts val="4000"/>
                </a:lnSpc>
              </a:pPr>
              <a:r>
                <a:rPr lang="en-US" sz="2000" dirty="0">
                  <a:solidFill>
                    <a:schemeClr val="bg2"/>
                  </a:solidFill>
                  <a:cs typeface="Arial" panose="020B0604020202020204" pitchFamily="34" charset="0"/>
                </a:rPr>
                <a:t>Most frequently missed</a:t>
              </a:r>
            </a:p>
          </p:txBody>
        </p:sp>
        <p:sp>
          <p:nvSpPr>
            <p:cNvPr id="10" name="TextBox 9"/>
            <p:cNvSpPr txBox="1"/>
            <p:nvPr/>
          </p:nvSpPr>
          <p:spPr>
            <a:xfrm>
              <a:off x="6355080" y="2932560"/>
              <a:ext cx="2758440" cy="544765"/>
            </a:xfrm>
            <a:prstGeom prst="rect">
              <a:avLst/>
            </a:prstGeom>
            <a:solidFill>
              <a:schemeClr val="tx1"/>
            </a:solidFill>
          </p:spPr>
          <p:txBody>
            <a:bodyPr wrap="square" rtlCol="0">
              <a:spAutoFit/>
            </a:bodyPr>
            <a:lstStyle/>
            <a:p>
              <a:pPr>
                <a:lnSpc>
                  <a:spcPts val="4000"/>
                </a:lnSpc>
              </a:pPr>
              <a:r>
                <a:rPr lang="en-US" sz="2000" dirty="0">
                  <a:solidFill>
                    <a:schemeClr val="bg2"/>
                  </a:solidFill>
                  <a:cs typeface="Arial" panose="020B0604020202020204" pitchFamily="34" charset="0"/>
                </a:rPr>
                <a:t>Frequently missed</a:t>
              </a:r>
            </a:p>
          </p:txBody>
        </p:sp>
        <p:sp>
          <p:nvSpPr>
            <p:cNvPr id="11" name="TextBox 10"/>
            <p:cNvSpPr txBox="1"/>
            <p:nvPr/>
          </p:nvSpPr>
          <p:spPr>
            <a:xfrm>
              <a:off x="6355080" y="3625481"/>
              <a:ext cx="2758440" cy="544765"/>
            </a:xfrm>
            <a:prstGeom prst="rect">
              <a:avLst/>
            </a:prstGeom>
            <a:solidFill>
              <a:schemeClr val="tx1"/>
            </a:solidFill>
          </p:spPr>
          <p:txBody>
            <a:bodyPr wrap="square" rtlCol="0">
              <a:spAutoFit/>
            </a:bodyPr>
            <a:lstStyle/>
            <a:p>
              <a:pPr>
                <a:lnSpc>
                  <a:spcPts val="4000"/>
                </a:lnSpc>
              </a:pPr>
              <a:r>
                <a:rPr lang="en-US" sz="2000" dirty="0">
                  <a:solidFill>
                    <a:schemeClr val="bg2"/>
                  </a:solidFill>
                  <a:cs typeface="Arial" panose="020B0604020202020204" pitchFamily="34" charset="0"/>
                </a:rPr>
                <a:t>Least frequently missed</a:t>
              </a:r>
            </a:p>
          </p:txBody>
        </p:sp>
      </p:grpSp>
      <p:sp>
        <p:nvSpPr>
          <p:cNvPr id="12" name="TextBox 11"/>
          <p:cNvSpPr txBox="1"/>
          <p:nvPr/>
        </p:nvSpPr>
        <p:spPr>
          <a:xfrm>
            <a:off x="1536700" y="5983526"/>
            <a:ext cx="9118600" cy="830997"/>
          </a:xfrm>
          <a:prstGeom prst="rect">
            <a:avLst/>
          </a:prstGeom>
          <a:noFill/>
        </p:spPr>
        <p:txBody>
          <a:bodyPr wrap="square" rtlCol="0">
            <a:spAutoFit/>
          </a:bodyPr>
          <a:lstStyle/>
          <a:p>
            <a:pPr algn="ctr"/>
            <a:r>
              <a:rPr lang="en-US" sz="2400" dirty="0">
                <a:solidFill>
                  <a:schemeClr val="bg1">
                    <a:lumMod val="60000"/>
                    <a:lumOff val="40000"/>
                  </a:schemeClr>
                </a:solidFill>
              </a:rPr>
              <a:t>The use of gloves does </a:t>
            </a:r>
            <a:r>
              <a:rPr lang="en-US" sz="2400" u="sng" dirty="0">
                <a:solidFill>
                  <a:schemeClr val="bg1">
                    <a:lumMod val="60000"/>
                    <a:lumOff val="40000"/>
                  </a:schemeClr>
                </a:solidFill>
              </a:rPr>
              <a:t>NOT</a:t>
            </a:r>
            <a:r>
              <a:rPr lang="en-US" sz="2400" dirty="0">
                <a:solidFill>
                  <a:schemeClr val="bg1">
                    <a:lumMod val="60000"/>
                    <a:lumOff val="40000"/>
                  </a:schemeClr>
                </a:solidFill>
              </a:rPr>
              <a:t> replace the need to wash hands.  Hand hygiene </a:t>
            </a:r>
            <a:r>
              <a:rPr lang="en-US" sz="2400" u="sng" dirty="0">
                <a:solidFill>
                  <a:schemeClr val="bg1">
                    <a:lumMod val="60000"/>
                    <a:lumOff val="40000"/>
                  </a:schemeClr>
                </a:solidFill>
              </a:rPr>
              <a:t>must</a:t>
            </a:r>
            <a:r>
              <a:rPr lang="en-US" sz="2400" dirty="0">
                <a:solidFill>
                  <a:schemeClr val="bg1">
                    <a:lumMod val="60000"/>
                    <a:lumOff val="40000"/>
                  </a:schemeClr>
                </a:solidFill>
              </a:rPr>
              <a:t> be performed after removing gloves.</a:t>
            </a:r>
          </a:p>
        </p:txBody>
      </p:sp>
    </p:spTree>
    <p:extLst>
      <p:ext uri="{BB962C8B-B14F-4D97-AF65-F5344CB8AC3E}">
        <p14:creationId xmlns:p14="http://schemas.microsoft.com/office/powerpoint/2010/main" val="3648298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AFAB1C-8970-4751-96B9-9624E24EE9EC}"/>
              </a:ext>
            </a:extLst>
          </p:cNvPr>
          <p:cNvPicPr/>
          <p:nvPr/>
        </p:nvPicPr>
        <p:blipFill rotWithShape="1">
          <a:blip r:embed="rId3"/>
          <a:srcRect l="6713" t="16119" r="55324" b="8435"/>
          <a:stretch/>
        </p:blipFill>
        <p:spPr bwMode="auto">
          <a:xfrm>
            <a:off x="972273" y="408007"/>
            <a:ext cx="10533888" cy="60350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442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DF88D8-65E7-4F8B-9C13-4B4C5D1DEE63}"/>
              </a:ext>
            </a:extLst>
          </p:cNvPr>
          <p:cNvSpPr>
            <a:spLocks noGrp="1"/>
          </p:cNvSpPr>
          <p:nvPr>
            <p:ph type="title"/>
          </p:nvPr>
        </p:nvSpPr>
        <p:spPr/>
        <p:txBody>
          <a:bodyPr/>
          <a:lstStyle/>
          <a:p>
            <a:r>
              <a:rPr lang="en-US" b="1" dirty="0">
                <a:solidFill>
                  <a:srgbClr val="FF0000"/>
                </a:solidFill>
                <a:effectLst>
                  <a:outerShdw blurRad="38100" dist="38100" dir="2700000" algn="tl">
                    <a:srgbClr val="000000">
                      <a:alpha val="43137"/>
                    </a:srgbClr>
                  </a:outerShdw>
                </a:effectLst>
              </a:rPr>
              <a:t>Disclaimer</a:t>
            </a:r>
          </a:p>
        </p:txBody>
      </p:sp>
      <p:sp>
        <p:nvSpPr>
          <p:cNvPr id="5" name="Text Placeholder 4">
            <a:extLst>
              <a:ext uri="{FF2B5EF4-FFF2-40B4-BE49-F238E27FC236}">
                <a16:creationId xmlns:a16="http://schemas.microsoft.com/office/drawing/2014/main" id="{0CAD9C9C-F502-4961-B6A0-941AFEA48791}"/>
              </a:ext>
            </a:extLst>
          </p:cNvPr>
          <p:cNvSpPr>
            <a:spLocks noGrp="1"/>
          </p:cNvSpPr>
          <p:nvPr>
            <p:ph type="body" idx="1"/>
          </p:nvPr>
        </p:nvSpPr>
        <p:spPr>
          <a:xfrm>
            <a:off x="831850" y="4589463"/>
            <a:ext cx="10515600" cy="1853540"/>
          </a:xfrm>
        </p:spPr>
        <p:txBody>
          <a:bodyPr>
            <a:normAutofit fontScale="85000" lnSpcReduction="10000"/>
          </a:bodyPr>
          <a:lstStyle/>
          <a:p>
            <a:endParaRPr lang="en-US" dirty="0"/>
          </a:p>
          <a:p>
            <a:pPr marL="342900" indent="-342900">
              <a:buFont typeface="Arial" panose="020B0604020202020204" pitchFamily="34" charset="0"/>
              <a:buChar char="•"/>
            </a:pPr>
            <a:r>
              <a:rPr lang="en-US" dirty="0"/>
              <a:t>All </a:t>
            </a:r>
            <a:r>
              <a:rPr lang="en-US"/>
              <a:t>information included in </a:t>
            </a:r>
            <a:r>
              <a:rPr lang="en-US" dirty="0"/>
              <a:t>this presentation is derived from US Centers for Disease Control and Prevention (CDC) and the World Health Organization (WHO). </a:t>
            </a:r>
          </a:p>
          <a:p>
            <a:pPr marL="342900" indent="-342900">
              <a:buFont typeface="Arial" panose="020B0604020202020204" pitchFamily="34" charset="0"/>
              <a:buChar char="•"/>
            </a:pPr>
            <a:r>
              <a:rPr lang="en-US" dirty="0"/>
              <a:t>Information pertaining to Coronavirus is subject to change per CDC and WHO guidance</a:t>
            </a:r>
          </a:p>
          <a:p>
            <a:pPr marL="342900" indent="-342900">
              <a:buFont typeface="Arial" panose="020B0604020202020204" pitchFamily="34" charset="0"/>
              <a:buChar char="•"/>
            </a:pPr>
            <a:r>
              <a:rPr lang="en-US" dirty="0"/>
              <a:t>This presentation was distributed on March 19, 2020</a:t>
            </a:r>
          </a:p>
        </p:txBody>
      </p:sp>
    </p:spTree>
    <p:extLst>
      <p:ext uri="{BB962C8B-B14F-4D97-AF65-F5344CB8AC3E}">
        <p14:creationId xmlns:p14="http://schemas.microsoft.com/office/powerpoint/2010/main" val="270008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884505-EA06-4CAA-A517-5E590C76A98A}"/>
              </a:ext>
            </a:extLst>
          </p:cNvPr>
          <p:cNvPicPr/>
          <p:nvPr/>
        </p:nvPicPr>
        <p:blipFill rotWithShape="1">
          <a:blip r:embed="rId2"/>
          <a:srcRect l="7755" t="35666" r="56713" b="12552"/>
          <a:stretch/>
        </p:blipFill>
        <p:spPr bwMode="auto">
          <a:xfrm>
            <a:off x="923324" y="381983"/>
            <a:ext cx="10533888" cy="60350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7393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D1DD3A-8AAB-4550-9D66-9604D81B7D81}"/>
              </a:ext>
            </a:extLst>
          </p:cNvPr>
          <p:cNvPicPr>
            <a:picLocks noChangeAspect="1"/>
          </p:cNvPicPr>
          <p:nvPr/>
        </p:nvPicPr>
        <p:blipFill>
          <a:blip r:embed="rId2"/>
          <a:stretch>
            <a:fillRect/>
          </a:stretch>
        </p:blipFill>
        <p:spPr>
          <a:xfrm>
            <a:off x="682158" y="467751"/>
            <a:ext cx="11245526" cy="6035040"/>
          </a:xfrm>
          <a:prstGeom prst="rect">
            <a:avLst/>
          </a:prstGeom>
        </p:spPr>
      </p:pic>
    </p:spTree>
    <p:extLst>
      <p:ext uri="{BB962C8B-B14F-4D97-AF65-F5344CB8AC3E}">
        <p14:creationId xmlns:p14="http://schemas.microsoft.com/office/powerpoint/2010/main" val="2484168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4762B7-FD46-4F85-8EA3-854A1FDC8F8D}"/>
              </a:ext>
            </a:extLst>
          </p:cNvPr>
          <p:cNvPicPr/>
          <p:nvPr/>
        </p:nvPicPr>
        <p:blipFill rotWithShape="1">
          <a:blip r:embed="rId2"/>
          <a:srcRect l="8013" t="17959" r="26923" b="8495"/>
          <a:stretch/>
        </p:blipFill>
        <p:spPr bwMode="auto">
          <a:xfrm>
            <a:off x="530942" y="442452"/>
            <a:ext cx="11312013" cy="60350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7152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kern="1200" dirty="0">
                <a:solidFill>
                  <a:srgbClr val="080808"/>
                </a:solidFill>
                <a:latin typeface="+mj-lt"/>
                <a:ea typeface="+mj-ea"/>
                <a:cs typeface="+mj-cs"/>
              </a:rPr>
              <a:t>Personal Protective Equipment (PPE)</a:t>
            </a: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57813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cs typeface="Aharoni" panose="02010803020104030203" pitchFamily="2" charset="-79"/>
              </a:rPr>
              <a:t>What is Personal Protective Equipment?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r>
              <a:rPr lang="en-US" dirty="0"/>
              <a:t>PPE is </a:t>
            </a:r>
          </a:p>
          <a:p>
            <a:pPr lvl="1"/>
            <a:r>
              <a:rPr lang="en-US" altLang="en-US" dirty="0"/>
              <a:t>“specialized clothing or equipment worn by an employee for protection against infectious materials” Occupational Safety and Health Administration (OSHA)</a:t>
            </a:r>
          </a:p>
          <a:p>
            <a:pPr lvl="1"/>
            <a:endParaRPr lang="en-US" altLang="en-US" dirty="0"/>
          </a:p>
          <a:p>
            <a:pPr marL="457200" lvl="1" indent="0">
              <a:buNone/>
            </a:pPr>
            <a:endParaRPr lang="en-US" altLang="en-US" dirty="0"/>
          </a:p>
          <a:p>
            <a:pPr marL="0" indent="0">
              <a:buNone/>
            </a:pPr>
            <a:endParaRPr lang="en-GB" dirty="0"/>
          </a:p>
        </p:txBody>
      </p:sp>
      <p:sp>
        <p:nvSpPr>
          <p:cNvPr id="5" name="Slide Number Placeholder 4"/>
          <p:cNvSpPr>
            <a:spLocks noGrp="1"/>
          </p:cNvSpPr>
          <p:nvPr>
            <p:ph type="sldNum" sz="quarter" idx="12"/>
          </p:nvPr>
        </p:nvSpPr>
        <p:spPr/>
        <p:txBody>
          <a:bodyPr/>
          <a:lstStyle/>
          <a:p>
            <a:fld id="{591C4B1C-3210-4271-9F49-13B30D21D439}" type="slidenum">
              <a:rPr lang="en-US" smtClean="0"/>
              <a:t>24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1938" y="3656014"/>
            <a:ext cx="4048124" cy="2700337"/>
          </a:xfrm>
          <a:prstGeom prst="rect">
            <a:avLst/>
          </a:prstGeom>
        </p:spPr>
      </p:pic>
    </p:spTree>
    <p:extLst>
      <p:ext uri="{BB962C8B-B14F-4D97-AF65-F5344CB8AC3E}">
        <p14:creationId xmlns:p14="http://schemas.microsoft.com/office/powerpoint/2010/main" val="38323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cs typeface="Aharoni" panose="02010803020104030203" pitchFamily="2" charset="-79"/>
              </a:rPr>
              <a:t>What is the Goal of PPE Use in Healthcare Settings?</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pPr marL="457200" lvl="1" indent="0" algn="ctr">
              <a:buNone/>
            </a:pPr>
            <a:endParaRPr lang="en-US" sz="3600" dirty="0"/>
          </a:p>
          <a:p>
            <a:pPr marL="457200" lvl="1" indent="0" algn="ctr">
              <a:buNone/>
            </a:pPr>
            <a:r>
              <a:rPr lang="en-US" sz="3600" dirty="0"/>
              <a:t>To improve personnel safety in the healthcare environment</a:t>
            </a:r>
          </a:p>
          <a:p>
            <a:pPr lvl="1"/>
            <a:endParaRPr lang="en-US" dirty="0"/>
          </a:p>
          <a:p>
            <a:endParaRPr lang="en-GB" dirty="0"/>
          </a:p>
        </p:txBody>
      </p:sp>
      <p:sp>
        <p:nvSpPr>
          <p:cNvPr id="5" name="Slide Number Placeholder 4"/>
          <p:cNvSpPr>
            <a:spLocks noGrp="1"/>
          </p:cNvSpPr>
          <p:nvPr>
            <p:ph type="sldNum" sz="quarter" idx="12"/>
          </p:nvPr>
        </p:nvSpPr>
        <p:spPr/>
        <p:txBody>
          <a:bodyPr/>
          <a:lstStyle/>
          <a:p>
            <a:fld id="{591C4B1C-3210-4271-9F49-13B30D21D439}" type="slidenum">
              <a:rPr lang="en-US" smtClean="0"/>
              <a:t>25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100" y="3779837"/>
            <a:ext cx="4495800" cy="2528888"/>
          </a:xfrm>
          <a:prstGeom prst="rect">
            <a:avLst/>
          </a:prstGeom>
        </p:spPr>
      </p:pic>
    </p:spTree>
    <p:extLst>
      <p:ext uri="{BB962C8B-B14F-4D97-AF65-F5344CB8AC3E}">
        <p14:creationId xmlns:p14="http://schemas.microsoft.com/office/powerpoint/2010/main" val="3222476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1E52-AA6A-47AA-9571-F13905E3BFFD}"/>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Coronavirus</a:t>
            </a:r>
            <a:r>
              <a:rPr lang="en-US" dirty="0"/>
              <a:t> </a:t>
            </a:r>
            <a:r>
              <a:rPr lang="en-US" b="1" dirty="0">
                <a:solidFill>
                  <a:schemeClr val="bg1"/>
                </a:solidFill>
                <a:latin typeface="+mn-lt"/>
                <a:cs typeface="Aharoni" panose="02010803020104030203" pitchFamily="2" charset="-79"/>
              </a:rPr>
              <a:t>Recommended</a:t>
            </a:r>
            <a:r>
              <a:rPr lang="en-US" dirty="0"/>
              <a:t> </a:t>
            </a:r>
            <a:r>
              <a:rPr lang="en-US" b="1" dirty="0">
                <a:solidFill>
                  <a:schemeClr val="bg1"/>
                </a:solidFill>
                <a:latin typeface="+mn-lt"/>
                <a:cs typeface="Aharoni" panose="02010803020104030203" pitchFamily="2" charset="-79"/>
              </a:rPr>
              <a:t>PPE</a:t>
            </a:r>
          </a:p>
        </p:txBody>
      </p:sp>
      <p:sp>
        <p:nvSpPr>
          <p:cNvPr id="3" name="Content Placeholder 2">
            <a:extLst>
              <a:ext uri="{FF2B5EF4-FFF2-40B4-BE49-F238E27FC236}">
                <a16:creationId xmlns:a16="http://schemas.microsoft.com/office/drawing/2014/main" id="{6A7C0CBA-72F8-46D8-9614-4694A66625DF}"/>
              </a:ext>
            </a:extLst>
          </p:cNvPr>
          <p:cNvSpPr>
            <a:spLocks noGrp="1"/>
          </p:cNvSpPr>
          <p:nvPr>
            <p:ph idx="1"/>
          </p:nvPr>
        </p:nvSpPr>
        <p:spPr/>
        <p:txBody>
          <a:bodyPr>
            <a:normAutofit/>
          </a:bodyPr>
          <a:lstStyle/>
          <a:p>
            <a:r>
              <a:rPr lang="en-US" sz="3600" dirty="0"/>
              <a:t>Health care workers involved in the direct care of patients should use the following PPE: </a:t>
            </a:r>
          </a:p>
          <a:p>
            <a:pPr lvl="1"/>
            <a:r>
              <a:rPr lang="en-US" sz="3200" dirty="0"/>
              <a:t>Gowns, </a:t>
            </a:r>
          </a:p>
          <a:p>
            <a:pPr lvl="1"/>
            <a:r>
              <a:rPr lang="en-US" sz="3200" dirty="0"/>
              <a:t>Gloves,</a:t>
            </a:r>
          </a:p>
          <a:p>
            <a:pPr lvl="1"/>
            <a:r>
              <a:rPr lang="en-US" sz="3200" dirty="0"/>
              <a:t>Surgical/medical mask, and </a:t>
            </a:r>
          </a:p>
          <a:p>
            <a:pPr lvl="1"/>
            <a:r>
              <a:rPr lang="en-US" sz="3200" dirty="0"/>
              <a:t>Eye protection (goggles or face shield)</a:t>
            </a:r>
          </a:p>
        </p:txBody>
      </p:sp>
    </p:spTree>
    <p:extLst>
      <p:ext uri="{BB962C8B-B14F-4D97-AF65-F5344CB8AC3E}">
        <p14:creationId xmlns:p14="http://schemas.microsoft.com/office/powerpoint/2010/main" val="3370257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refrigerator&#10;&#10;Description automatically generated">
            <a:extLst>
              <a:ext uri="{FF2B5EF4-FFF2-40B4-BE49-F238E27FC236}">
                <a16:creationId xmlns:a16="http://schemas.microsoft.com/office/drawing/2014/main" id="{8CD70C2F-8DAA-4AF4-AEAD-7AB3BF5F3807}"/>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p:cNvSpPr>
            <a:spLocks noGrp="1"/>
          </p:cNvSpPr>
          <p:nvPr>
            <p:ph type="title"/>
          </p:nvPr>
        </p:nvSpPr>
        <p:spPr>
          <a:xfrm>
            <a:off x="4387349" y="1200152"/>
            <a:ext cx="6897171" cy="4457696"/>
          </a:xfrm>
        </p:spPr>
        <p:txBody>
          <a:bodyPr vert="horz" lIns="91440" tIns="45720" rIns="91440" bIns="45720" rtlCol="0" anchor="ctr">
            <a:normAutofit/>
          </a:bodyPr>
          <a:lstStyle/>
          <a:p>
            <a:r>
              <a:rPr lang="en-US" sz="8000">
                <a:solidFill>
                  <a:srgbClr val="FFFFFF"/>
                </a:solidFill>
              </a:rPr>
              <a:t>Putting on PPE</a:t>
            </a:r>
          </a:p>
        </p:txBody>
      </p:sp>
      <p:cxnSp>
        <p:nvCxnSpPr>
          <p:cNvPr id="12" name="Straight Connector 11">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a:xfrm>
            <a:off x="10453254" y="6356350"/>
            <a:ext cx="900545" cy="365125"/>
          </a:xfrm>
        </p:spPr>
        <p:txBody>
          <a:bodyPr vert="horz" lIns="91440" tIns="45720" rIns="91440" bIns="45720" rtlCol="0" anchor="ctr">
            <a:normAutofit/>
          </a:bodyPr>
          <a:lstStyle/>
          <a:p>
            <a:pPr>
              <a:spcAft>
                <a:spcPts val="600"/>
              </a:spcAft>
              <a:defRPr/>
            </a:pPr>
            <a:fld id="{591C4B1C-3210-4271-9F49-13B30D21D439}" type="slidenum">
              <a:rPr lang="en-US">
                <a:solidFill>
                  <a:srgbClr val="FFFFFF"/>
                </a:solidFill>
                <a:latin typeface="Calibri" panose="020F0502020204030204"/>
              </a:rPr>
              <a:pPr>
                <a:spcAft>
                  <a:spcPts val="600"/>
                </a:spcAft>
                <a:defRPr/>
              </a:pPr>
              <a:t>27</a:t>
            </a:fld>
            <a:endParaRPr lang="en-US">
              <a:solidFill>
                <a:srgbClr val="FFFFFF"/>
              </a:solidFill>
              <a:latin typeface="Calibri" panose="020F0502020204030204"/>
            </a:endParaRPr>
          </a:p>
        </p:txBody>
      </p:sp>
    </p:spTree>
    <p:extLst>
      <p:ext uri="{BB962C8B-B14F-4D97-AF65-F5344CB8AC3E}">
        <p14:creationId xmlns:p14="http://schemas.microsoft.com/office/powerpoint/2010/main" val="1681924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cs typeface="Aharoni" panose="02010803020104030203" pitchFamily="2" charset="-79"/>
              </a:rPr>
              <a:t>What is the Correct Order for Putting on a PPE?</a:t>
            </a:r>
            <a:endParaRPr lang="en-GB" b="1" dirty="0">
              <a:solidFill>
                <a:schemeClr val="bg1"/>
              </a:solidFill>
              <a:latin typeface="+mn-lt"/>
              <a:cs typeface="Aharoni" panose="02010803020104030203" pitchFamily="2" charset="-79"/>
            </a:endParaRPr>
          </a:p>
        </p:txBody>
      </p:sp>
      <p:sp>
        <p:nvSpPr>
          <p:cNvPr id="5" name="Slide Number Placeholder 4"/>
          <p:cNvSpPr>
            <a:spLocks noGrp="1"/>
          </p:cNvSpPr>
          <p:nvPr>
            <p:ph type="sldNum" sz="quarter" idx="12"/>
          </p:nvPr>
        </p:nvSpPr>
        <p:spPr/>
        <p:txBody>
          <a:bodyPr/>
          <a:lstStyle/>
          <a:p>
            <a:fld id="{591C4B1C-3210-4271-9F49-13B30D21D439}" type="slidenum">
              <a:rPr lang="en-US" smtClean="0"/>
              <a:t>28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17668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161" y="3984407"/>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173696" y="1766884"/>
            <a:ext cx="1709159" cy="1524000"/>
          </a:xfrm>
        </p:spPr>
      </p:pic>
      <p:sp>
        <p:nvSpPr>
          <p:cNvPr id="10" name="TextBox 9"/>
          <p:cNvSpPr txBox="1"/>
          <p:nvPr/>
        </p:nvSpPr>
        <p:spPr>
          <a:xfrm>
            <a:off x="1295400" y="2135955"/>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11" name="Text Box 4"/>
          <p:cNvSpPr txBox="1">
            <a:spLocks noChangeArrowheads="1"/>
          </p:cNvSpPr>
          <p:nvPr/>
        </p:nvSpPr>
        <p:spPr bwMode="auto">
          <a:xfrm>
            <a:off x="2694959" y="5600248"/>
            <a:ext cx="7198574" cy="38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b="1" dirty="0"/>
              <a:t>*</a:t>
            </a:r>
            <a:r>
              <a:rPr lang="en-US" altLang="en-US" sz="2400" b="1" dirty="0"/>
              <a:t>Combination of PPE will affect sequence – be practical</a:t>
            </a:r>
          </a:p>
        </p:txBody>
      </p:sp>
    </p:spTree>
    <p:extLst>
      <p:ext uri="{BB962C8B-B14F-4D97-AF65-F5344CB8AC3E}">
        <p14:creationId xmlns:p14="http://schemas.microsoft.com/office/powerpoint/2010/main" val="2499635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cs typeface="Aharoni" panose="02010803020104030203" pitchFamily="2" charset="-79"/>
              </a:rPr>
              <a:t>What is the Correct Order for Putting on a PPE?</a:t>
            </a:r>
            <a:endParaRPr lang="en-GB" b="1" dirty="0">
              <a:solidFill>
                <a:schemeClr val="bg1"/>
              </a:solidFill>
              <a:latin typeface="+mn-lt"/>
              <a:cs typeface="Aharoni" panose="02010803020104030203" pitchFamily="2" charset="-79"/>
            </a:endParaRPr>
          </a:p>
        </p:txBody>
      </p:sp>
      <p:sp>
        <p:nvSpPr>
          <p:cNvPr id="5" name="Slide Number Placeholder 4"/>
          <p:cNvSpPr>
            <a:spLocks noGrp="1"/>
          </p:cNvSpPr>
          <p:nvPr>
            <p:ph type="sldNum" sz="quarter" idx="12"/>
          </p:nvPr>
        </p:nvSpPr>
        <p:spPr/>
        <p:txBody>
          <a:bodyPr/>
          <a:lstStyle/>
          <a:p>
            <a:fld id="{591C4B1C-3210-4271-9F49-13B30D21D439}" type="slidenum">
              <a:rPr lang="en-US" smtClean="0"/>
              <a:t>29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8304" y="18686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2861" y="4037273"/>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23085" y="1874999"/>
            <a:ext cx="1709159" cy="1524000"/>
          </a:xfrm>
        </p:spPr>
      </p:pic>
      <p:sp>
        <p:nvSpPr>
          <p:cNvPr id="10" name="TextBox 9"/>
          <p:cNvSpPr txBox="1"/>
          <p:nvPr/>
        </p:nvSpPr>
        <p:spPr>
          <a:xfrm>
            <a:off x="1610288" y="2202183"/>
            <a:ext cx="3911872" cy="2554545"/>
          </a:xfrm>
          <a:prstGeom prst="rect">
            <a:avLst/>
          </a:prstGeom>
          <a:noFill/>
        </p:spPr>
        <p:txBody>
          <a:bodyPr wrap="square" rtlCol="0">
            <a:spAutoFit/>
          </a:bodyPr>
          <a:lstStyle/>
          <a:p>
            <a:pPr marL="342900" indent="-342900">
              <a:buFont typeface="+mj-lt"/>
              <a:buAutoNum type="arabicPeriod"/>
            </a:pPr>
            <a:r>
              <a:rPr lang="en-US" sz="3200" dirty="0"/>
              <a:t>Gown</a:t>
            </a:r>
          </a:p>
          <a:p>
            <a:pPr marL="342900" indent="-342900">
              <a:buFont typeface="+mj-lt"/>
              <a:buAutoNum type="arabicPeriod"/>
            </a:pPr>
            <a:r>
              <a:rPr lang="en-US" sz="3200" dirty="0"/>
              <a:t>Mask/Respirator</a:t>
            </a:r>
          </a:p>
          <a:p>
            <a:pPr marL="342900" indent="-342900">
              <a:buFont typeface="+mj-lt"/>
              <a:buAutoNum type="arabicPeriod"/>
            </a:pPr>
            <a:r>
              <a:rPr lang="en-US" sz="3200" dirty="0"/>
              <a:t>Googles/Face shield</a:t>
            </a:r>
          </a:p>
          <a:p>
            <a:pPr marL="342900" indent="-342900">
              <a:buFont typeface="+mj-lt"/>
              <a:buAutoNum type="arabicPeriod"/>
            </a:pPr>
            <a:r>
              <a:rPr lang="en-US" sz="3200" dirty="0"/>
              <a:t>Gloves</a:t>
            </a:r>
          </a:p>
        </p:txBody>
      </p:sp>
      <p:sp>
        <p:nvSpPr>
          <p:cNvPr id="11" name="Text Box 4"/>
          <p:cNvSpPr txBox="1">
            <a:spLocks noChangeArrowheads="1"/>
          </p:cNvSpPr>
          <p:nvPr/>
        </p:nvSpPr>
        <p:spPr bwMode="auto">
          <a:xfrm>
            <a:off x="2675723" y="5600248"/>
            <a:ext cx="7237046" cy="38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sz="2400" b="1" dirty="0"/>
              <a:t>*Combination of PPE will affect sequence – be practical</a:t>
            </a:r>
          </a:p>
        </p:txBody>
      </p:sp>
    </p:spTree>
    <p:extLst>
      <p:ext uri="{BB962C8B-B14F-4D97-AF65-F5344CB8AC3E}">
        <p14:creationId xmlns:p14="http://schemas.microsoft.com/office/powerpoint/2010/main" val="139533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A10D13-FF19-4C29-AF27-56E6A0F1F989}"/>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What is a novel coronavirus?</a:t>
            </a:r>
          </a:p>
        </p:txBody>
      </p:sp>
      <p:sp>
        <p:nvSpPr>
          <p:cNvPr id="8" name="Content Placeholder 7">
            <a:extLst>
              <a:ext uri="{FF2B5EF4-FFF2-40B4-BE49-F238E27FC236}">
                <a16:creationId xmlns:a16="http://schemas.microsoft.com/office/drawing/2014/main" id="{F80E10BD-7967-40AD-9B56-CE2DCC0F5491}"/>
              </a:ext>
            </a:extLst>
          </p:cNvPr>
          <p:cNvSpPr>
            <a:spLocks noGrp="1"/>
          </p:cNvSpPr>
          <p:nvPr>
            <p:ph idx="1"/>
          </p:nvPr>
        </p:nvSpPr>
        <p:spPr>
          <a:xfrm>
            <a:off x="838200" y="1825625"/>
            <a:ext cx="10515600" cy="2946400"/>
          </a:xfrm>
        </p:spPr>
        <p:txBody>
          <a:bodyPr/>
          <a:lstStyle/>
          <a:p>
            <a:r>
              <a:rPr lang="en-US" dirty="0"/>
              <a:t>Coronavirus (</a:t>
            </a:r>
            <a:r>
              <a:rPr lang="en-US" dirty="0" err="1"/>
              <a:t>CoV</a:t>
            </a:r>
            <a:r>
              <a:rPr lang="en-US" dirty="0"/>
              <a:t>) are a large family of viruses, cause a wide range of illnesses from the common cold to more severe illnesses</a:t>
            </a:r>
          </a:p>
          <a:p>
            <a:pPr lvl="1">
              <a:buFont typeface="Wingdings" panose="05000000000000000000" pitchFamily="2" charset="2"/>
              <a:buChar char="§"/>
            </a:pPr>
            <a:r>
              <a:rPr lang="en-US" dirty="0"/>
              <a:t>Examples:  Severe Acute Respiratory Syndrome (SARS) and Middle East Respiratory Syndrome (MERS) </a:t>
            </a:r>
            <a:endParaRPr lang="en-US" sz="2800" dirty="0"/>
          </a:p>
          <a:p>
            <a:pPr lvl="1"/>
            <a:endParaRPr lang="en-US" dirty="0"/>
          </a:p>
        </p:txBody>
      </p:sp>
      <p:pic>
        <p:nvPicPr>
          <p:cNvPr id="9" name="Picture 8">
            <a:extLst>
              <a:ext uri="{FF2B5EF4-FFF2-40B4-BE49-F238E27FC236}">
                <a16:creationId xmlns:a16="http://schemas.microsoft.com/office/drawing/2014/main" id="{34EA1DF2-FE98-43CA-A920-1D94CD76A798}"/>
              </a:ext>
            </a:extLst>
          </p:cNvPr>
          <p:cNvPicPr>
            <a:picLocks noChangeAspect="1"/>
          </p:cNvPicPr>
          <p:nvPr/>
        </p:nvPicPr>
        <p:blipFill rotWithShape="1">
          <a:blip r:embed="rId2"/>
          <a:srcRect l="22288" r="20944"/>
          <a:stretch/>
        </p:blipFill>
        <p:spPr>
          <a:xfrm>
            <a:off x="7134224" y="3428999"/>
            <a:ext cx="3000376" cy="2964043"/>
          </a:xfrm>
          <a:prstGeom prst="rect">
            <a:avLst/>
          </a:prstGeom>
        </p:spPr>
      </p:pic>
      <p:sp>
        <p:nvSpPr>
          <p:cNvPr id="11" name="TextBox 10">
            <a:extLst>
              <a:ext uri="{FF2B5EF4-FFF2-40B4-BE49-F238E27FC236}">
                <a16:creationId xmlns:a16="http://schemas.microsoft.com/office/drawing/2014/main" id="{DEE860BE-4544-4BA5-9DED-FFE362ED7BF3}"/>
              </a:ext>
            </a:extLst>
          </p:cNvPr>
          <p:cNvSpPr txBox="1"/>
          <p:nvPr/>
        </p:nvSpPr>
        <p:spPr>
          <a:xfrm>
            <a:off x="838200" y="3626753"/>
            <a:ext cx="5952376" cy="1532727"/>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US" sz="2800" dirty="0"/>
              <a:t>A novel coronavirus is a new strain that has not been previously identified in humans</a:t>
            </a:r>
          </a:p>
          <a:p>
            <a:endParaRPr lang="en-US" dirty="0"/>
          </a:p>
        </p:txBody>
      </p:sp>
    </p:spTree>
    <p:extLst>
      <p:ext uri="{BB962C8B-B14F-4D97-AF65-F5344CB8AC3E}">
        <p14:creationId xmlns:p14="http://schemas.microsoft.com/office/powerpoint/2010/main" val="730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How to Put on a Gown</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989427" y="1673734"/>
            <a:ext cx="5334000" cy="4525963"/>
          </a:xfrm>
        </p:spPr>
        <p:txBody>
          <a:bodyPr>
            <a:normAutofit/>
          </a:bodyPr>
          <a:lstStyle/>
          <a:p>
            <a:pPr>
              <a:spcBef>
                <a:spcPts val="0"/>
              </a:spcBef>
            </a:pPr>
            <a:r>
              <a:rPr lang="en-US" dirty="0"/>
              <a:t>Select appropriate type and size</a:t>
            </a:r>
          </a:p>
          <a:p>
            <a:pPr>
              <a:spcBef>
                <a:spcPts val="0"/>
              </a:spcBef>
            </a:pPr>
            <a:endParaRPr lang="en-US" dirty="0"/>
          </a:p>
          <a:p>
            <a:pPr>
              <a:spcBef>
                <a:spcPts val="0"/>
              </a:spcBef>
            </a:pPr>
            <a:r>
              <a:rPr lang="en-US" dirty="0"/>
              <a:t>Opening is in the back</a:t>
            </a:r>
          </a:p>
          <a:p>
            <a:pPr>
              <a:spcBef>
                <a:spcPts val="0"/>
              </a:spcBef>
            </a:pPr>
            <a:endParaRPr lang="en-US" dirty="0"/>
          </a:p>
          <a:p>
            <a:pPr>
              <a:spcBef>
                <a:spcPts val="0"/>
              </a:spcBef>
            </a:pPr>
            <a:r>
              <a:rPr lang="en-US" dirty="0"/>
              <a:t>Secure at neck and waist</a:t>
            </a:r>
          </a:p>
          <a:p>
            <a:pPr>
              <a:spcBef>
                <a:spcPts val="0"/>
              </a:spcBef>
            </a:pPr>
            <a:endParaRPr lang="en-US" dirty="0"/>
          </a:p>
          <a:p>
            <a:pPr>
              <a:spcBef>
                <a:spcPts val="0"/>
              </a:spcBef>
            </a:pPr>
            <a:r>
              <a:rPr lang="en-US" dirty="0"/>
              <a:t>If gown is too small, use two gowns</a:t>
            </a:r>
          </a:p>
          <a:p>
            <a:pPr lvl="1">
              <a:spcBef>
                <a:spcPts val="0"/>
              </a:spcBef>
            </a:pPr>
            <a:r>
              <a:rPr lang="en-US" dirty="0"/>
              <a:t>Gown #1 ties in front</a:t>
            </a:r>
          </a:p>
          <a:p>
            <a:pPr lvl="1">
              <a:spcBef>
                <a:spcPts val="0"/>
              </a:spcBef>
            </a:pPr>
            <a:r>
              <a:rPr lang="en-US" dirty="0"/>
              <a:t>Gown #2 ties in back</a:t>
            </a:r>
          </a:p>
          <a:p>
            <a:pPr>
              <a:spcBef>
                <a:spcPts val="0"/>
              </a:spcBef>
            </a:pPr>
            <a:endParaRPr lang="en-GB" dirty="0"/>
          </a:p>
        </p:txBody>
      </p:sp>
      <p:pic>
        <p:nvPicPr>
          <p:cNvPr id="6" name="Picture 5" descr="1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167" y="1690688"/>
            <a:ext cx="2287337" cy="285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1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024" y="3634880"/>
            <a:ext cx="2120119" cy="256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563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How to Put On a Surgical Mask</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pPr>
              <a:spcBef>
                <a:spcPts val="0"/>
              </a:spcBef>
            </a:pPr>
            <a:r>
              <a:rPr lang="en-US" dirty="0"/>
              <a:t>Place over nose, mouth and chin</a:t>
            </a:r>
          </a:p>
          <a:p>
            <a:pPr>
              <a:spcBef>
                <a:spcPts val="0"/>
              </a:spcBef>
            </a:pPr>
            <a:endParaRPr lang="en-US" dirty="0"/>
          </a:p>
          <a:p>
            <a:pPr>
              <a:spcBef>
                <a:spcPts val="0"/>
              </a:spcBef>
            </a:pPr>
            <a:r>
              <a:rPr lang="en-US" dirty="0"/>
              <a:t>Fit flexible nose piece over nose bridge</a:t>
            </a:r>
          </a:p>
          <a:p>
            <a:pPr>
              <a:spcBef>
                <a:spcPts val="0"/>
              </a:spcBef>
            </a:pPr>
            <a:endParaRPr lang="en-US" dirty="0"/>
          </a:p>
          <a:p>
            <a:pPr>
              <a:spcBef>
                <a:spcPts val="0"/>
              </a:spcBef>
            </a:pPr>
            <a:r>
              <a:rPr lang="en-US" dirty="0"/>
              <a:t>Secure on head with ties or elastic</a:t>
            </a:r>
          </a:p>
          <a:p>
            <a:pPr>
              <a:spcBef>
                <a:spcPts val="0"/>
              </a:spcBef>
            </a:pPr>
            <a:endParaRPr lang="en-US" dirty="0"/>
          </a:p>
          <a:p>
            <a:pPr>
              <a:spcBef>
                <a:spcPts val="0"/>
              </a:spcBef>
            </a:pPr>
            <a:r>
              <a:rPr lang="en-US" dirty="0"/>
              <a:t>Adjust to fit</a:t>
            </a:r>
          </a:p>
          <a:p>
            <a:endParaRPr lang="en-GB" dirty="0"/>
          </a:p>
        </p:txBody>
      </p:sp>
      <p:pic>
        <p:nvPicPr>
          <p:cNvPr id="6" name="Picture 6" descr="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00" y="1969532"/>
            <a:ext cx="2548788" cy="291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676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0914"/>
            <a:ext cx="10515600" cy="1325563"/>
          </a:xfrm>
        </p:spPr>
        <p:txBody>
          <a:bodyPr>
            <a:normAutofit/>
          </a:bodyPr>
          <a:lstStyle/>
          <a:p>
            <a:r>
              <a:rPr lang="en-US" b="1" dirty="0">
                <a:solidFill>
                  <a:schemeClr val="bg1"/>
                </a:solidFill>
                <a:latin typeface="+mn-lt"/>
                <a:cs typeface="Aharoni" panose="02010803020104030203" pitchFamily="2" charset="-79"/>
              </a:rPr>
              <a:t>How to Put On Eye and Face Protection</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09600" y="1600201"/>
            <a:ext cx="6553200" cy="4525963"/>
          </a:xfrm>
        </p:spPr>
        <p:txBody>
          <a:bodyPr>
            <a:normAutofit/>
          </a:bodyPr>
          <a:lstStyle/>
          <a:p>
            <a:pPr>
              <a:spcBef>
                <a:spcPts val="0"/>
              </a:spcBef>
            </a:pPr>
            <a:r>
              <a:rPr lang="en-US" dirty="0"/>
              <a:t>Position goggles over eyes and secure to the head using the earpiece or headband</a:t>
            </a:r>
          </a:p>
          <a:p>
            <a:pPr>
              <a:spcBef>
                <a:spcPts val="0"/>
              </a:spcBef>
            </a:pPr>
            <a:endParaRPr lang="en-US" dirty="0"/>
          </a:p>
          <a:p>
            <a:pPr>
              <a:spcBef>
                <a:spcPts val="0"/>
              </a:spcBef>
            </a:pPr>
            <a:r>
              <a:rPr lang="en-US" dirty="0"/>
              <a:t>Position face shield over face and secure on brow with headband</a:t>
            </a:r>
          </a:p>
          <a:p>
            <a:pPr>
              <a:spcBef>
                <a:spcPts val="0"/>
              </a:spcBef>
            </a:pPr>
            <a:endParaRPr lang="en-US" dirty="0"/>
          </a:p>
          <a:p>
            <a:pPr>
              <a:spcBef>
                <a:spcPts val="0"/>
              </a:spcBef>
            </a:pPr>
            <a:r>
              <a:rPr lang="en-US" dirty="0"/>
              <a:t>Adjust to fit comfortably</a:t>
            </a:r>
          </a:p>
          <a:p>
            <a:endParaRPr lang="en-GB" dirty="0"/>
          </a:p>
        </p:txBody>
      </p:sp>
      <p:pic>
        <p:nvPicPr>
          <p:cNvPr id="6" name="Picture 5" descr="3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54753" y="1615588"/>
            <a:ext cx="2607093" cy="265422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4B_up a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9723841" y="4194710"/>
            <a:ext cx="2358189" cy="251333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665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How to Put On Gloves</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lstStyle/>
          <a:p>
            <a:pPr>
              <a:spcBef>
                <a:spcPts val="0"/>
              </a:spcBef>
            </a:pPr>
            <a:r>
              <a:rPr lang="en-US" dirty="0"/>
              <a:t>Put on gloves last</a:t>
            </a:r>
          </a:p>
          <a:p>
            <a:pPr>
              <a:spcBef>
                <a:spcPts val="0"/>
              </a:spcBef>
            </a:pPr>
            <a:endParaRPr lang="en-US" dirty="0"/>
          </a:p>
          <a:p>
            <a:pPr>
              <a:spcBef>
                <a:spcPts val="0"/>
              </a:spcBef>
            </a:pPr>
            <a:r>
              <a:rPr lang="en-US" dirty="0"/>
              <a:t>Select correct type and size</a:t>
            </a:r>
          </a:p>
          <a:p>
            <a:pPr>
              <a:spcBef>
                <a:spcPts val="0"/>
              </a:spcBef>
            </a:pPr>
            <a:endParaRPr lang="en-US" dirty="0"/>
          </a:p>
          <a:p>
            <a:pPr>
              <a:spcBef>
                <a:spcPts val="0"/>
              </a:spcBef>
            </a:pPr>
            <a:r>
              <a:rPr lang="en-US" dirty="0"/>
              <a:t>Insert hands into gloves</a:t>
            </a:r>
          </a:p>
          <a:p>
            <a:pPr>
              <a:spcBef>
                <a:spcPts val="0"/>
              </a:spcBef>
            </a:pPr>
            <a:endParaRPr lang="en-US" dirty="0"/>
          </a:p>
          <a:p>
            <a:pPr>
              <a:spcBef>
                <a:spcPts val="0"/>
              </a:spcBef>
            </a:pPr>
            <a:r>
              <a:rPr lang="en-US" dirty="0"/>
              <a:t>Extend gloves over isolation gown cuffs</a:t>
            </a:r>
          </a:p>
          <a:p>
            <a:pPr>
              <a:spcBef>
                <a:spcPts val="0"/>
              </a:spcBef>
            </a:pPr>
            <a:endParaRPr lang="en-US" dirty="0"/>
          </a:p>
          <a:p>
            <a:pPr>
              <a:spcBef>
                <a:spcPts val="0"/>
              </a:spcBef>
            </a:pPr>
            <a:endParaRPr lang="en-US" dirty="0"/>
          </a:p>
          <a:p>
            <a:pPr>
              <a:spcBef>
                <a:spcPts val="0"/>
              </a:spcBef>
            </a:pPr>
            <a:endParaRPr lang="en-US" dirty="0"/>
          </a:p>
          <a:p>
            <a:endParaRPr lang="en-GB" dirty="0"/>
          </a:p>
        </p:txBody>
      </p:sp>
      <p:pic>
        <p:nvPicPr>
          <p:cNvPr id="6" name="Picture 5" descr="5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508630" y="1870075"/>
            <a:ext cx="3962400" cy="29513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589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28" t="371" r="-1573" b="5943"/>
          <a:stretch/>
        </p:blipFill>
        <p:spPr>
          <a:xfrm>
            <a:off x="0" y="0"/>
            <a:ext cx="12421772" cy="7100634"/>
          </a:xfrm>
          <a:prstGeom prst="rect">
            <a:avLst/>
          </a:prstGeom>
        </p:spPr>
      </p:pic>
      <p:sp>
        <p:nvSpPr>
          <p:cNvPr id="2" name="Title 1"/>
          <p:cNvSpPr>
            <a:spLocks noGrp="1"/>
          </p:cNvSpPr>
          <p:nvPr>
            <p:ph type="title"/>
          </p:nvPr>
        </p:nvSpPr>
        <p:spPr>
          <a:xfrm>
            <a:off x="404553" y="3091928"/>
            <a:ext cx="9078562" cy="2387600"/>
          </a:xfrm>
        </p:spPr>
        <p:txBody>
          <a:bodyPr vert="horz" lIns="91440" tIns="45720" rIns="91440" bIns="45720" rtlCol="0" anchor="b">
            <a:normAutofit/>
          </a:bodyPr>
          <a:lstStyle/>
          <a:p>
            <a:pPr>
              <a:lnSpc>
                <a:spcPct val="90000"/>
              </a:lnSpc>
            </a:pPr>
            <a:r>
              <a:rPr lang="en-US" sz="6600"/>
              <a:t>Removing PPE</a:t>
            </a:r>
          </a:p>
        </p:txBody>
      </p:sp>
      <p:sp>
        <p:nvSpPr>
          <p:cNvPr id="5" name="Slide Number Placeholder 4"/>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591C4B1C-3210-4271-9F49-13B30D21D439}" type="slidenum">
              <a:rPr lang="en-US" smtClean="0">
                <a:solidFill>
                  <a:schemeClr val="tx1"/>
                </a:solidFill>
                <a:latin typeface="Calibri" panose="020F0502020204030204"/>
              </a:rPr>
              <a:pPr>
                <a:spcAft>
                  <a:spcPts val="600"/>
                </a:spcAft>
                <a:defRPr/>
              </a:pPr>
              <a:t>34</a:t>
            </a:fld>
            <a:endParaRPr lang="en-US">
              <a:solidFill>
                <a:schemeClr val="tx1"/>
              </a:solidFill>
              <a:latin typeface="Calibri" panose="020F0502020204030204"/>
            </a:endParaRPr>
          </a:p>
        </p:txBody>
      </p:sp>
    </p:spTree>
    <p:extLst>
      <p:ext uri="{BB962C8B-B14F-4D97-AF65-F5344CB8AC3E}">
        <p14:creationId xmlns:p14="http://schemas.microsoft.com/office/powerpoint/2010/main" val="3700669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cs typeface="Aharoni" panose="02010803020104030203" pitchFamily="2" charset="-79"/>
              </a:rPr>
              <a:t>What is the Correct Order for Removing PPE?</a:t>
            </a:r>
            <a:endParaRPr lang="en-GB" b="1" dirty="0">
              <a:solidFill>
                <a:schemeClr val="bg1"/>
              </a:solidFill>
              <a:latin typeface="+mn-lt"/>
              <a:cs typeface="Aharoni" panose="02010803020104030203" pitchFamily="2" charset="-79"/>
            </a:endParaRPr>
          </a:p>
        </p:txBody>
      </p:sp>
      <p:sp>
        <p:nvSpPr>
          <p:cNvPr id="5" name="Slide Number Placeholder 4"/>
          <p:cNvSpPr>
            <a:spLocks noGrp="1"/>
          </p:cNvSpPr>
          <p:nvPr>
            <p:ph type="sldNum" sz="quarter" idx="12"/>
          </p:nvPr>
        </p:nvSpPr>
        <p:spPr/>
        <p:txBody>
          <a:bodyPr/>
          <a:lstStyle/>
          <a:p>
            <a:fld id="{591C4B1C-3210-4271-9F49-13B30D21D439}" type="slidenum">
              <a:rPr lang="en-US" smtClean="0"/>
              <a:t>35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545984"/>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223" y="3457054"/>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400" y="3781645"/>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94247" y="1660750"/>
            <a:ext cx="1709159" cy="1524000"/>
          </a:xfrm>
        </p:spPr>
      </p:pic>
      <p:sp>
        <p:nvSpPr>
          <p:cNvPr id="10" name="TextBox 9"/>
          <p:cNvSpPr txBox="1"/>
          <p:nvPr/>
        </p:nvSpPr>
        <p:spPr>
          <a:xfrm>
            <a:off x="609600" y="2144146"/>
            <a:ext cx="3581400" cy="2862322"/>
          </a:xfrm>
          <a:prstGeom prst="rect">
            <a:avLst/>
          </a:prstGeom>
          <a:noFill/>
        </p:spPr>
        <p:txBody>
          <a:bodyPr wrap="square" rtlCol="0">
            <a:spAutoFit/>
          </a:bodyPr>
          <a:lstStyle/>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pPr marL="342900" indent="-342900">
              <a:buFont typeface="+mj-lt"/>
              <a:buAutoNum type="arabicPeriod"/>
            </a:pPr>
            <a:r>
              <a:rPr lang="en-US" sz="3600" dirty="0"/>
              <a:t>_____________</a:t>
            </a:r>
          </a:p>
          <a:p>
            <a:endParaRPr lang="en-US" sz="3600" dirty="0"/>
          </a:p>
        </p:txBody>
      </p:sp>
      <p:sp>
        <p:nvSpPr>
          <p:cNvPr id="11" name="Text Box 4"/>
          <p:cNvSpPr txBox="1">
            <a:spLocks noChangeArrowheads="1"/>
          </p:cNvSpPr>
          <p:nvPr/>
        </p:nvSpPr>
        <p:spPr bwMode="auto">
          <a:xfrm>
            <a:off x="2675723" y="5600248"/>
            <a:ext cx="7237046" cy="38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sz="2400" b="1" dirty="0"/>
              <a:t>*Combination of PPE will affect sequence – be practical</a:t>
            </a:r>
          </a:p>
        </p:txBody>
      </p:sp>
    </p:spTree>
    <p:extLst>
      <p:ext uri="{BB962C8B-B14F-4D97-AF65-F5344CB8AC3E}">
        <p14:creationId xmlns:p14="http://schemas.microsoft.com/office/powerpoint/2010/main" val="1997854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cs typeface="Aharoni" panose="02010803020104030203" pitchFamily="2" charset="-79"/>
              </a:rPr>
              <a:t>What is the Correct Order for Removing PPE?</a:t>
            </a:r>
            <a:endParaRPr lang="en-GB" b="1" dirty="0">
              <a:solidFill>
                <a:schemeClr val="bg1"/>
              </a:solidFill>
              <a:latin typeface="+mn-lt"/>
              <a:cs typeface="Aharoni" panose="02010803020104030203" pitchFamily="2" charset="-79"/>
            </a:endParaRPr>
          </a:p>
        </p:txBody>
      </p:sp>
      <p:sp>
        <p:nvSpPr>
          <p:cNvPr id="5" name="Slide Number Placeholder 4"/>
          <p:cNvSpPr>
            <a:spLocks noGrp="1"/>
          </p:cNvSpPr>
          <p:nvPr>
            <p:ph type="sldNum" sz="quarter" idx="12"/>
          </p:nvPr>
        </p:nvSpPr>
        <p:spPr/>
        <p:txBody>
          <a:bodyPr/>
          <a:lstStyle/>
          <a:p>
            <a:fld id="{591C4B1C-3210-4271-9F49-13B30D21D439}" type="slidenum">
              <a:rPr lang="en-US" smtClean="0"/>
              <a:t>36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143" y="1690688"/>
            <a:ext cx="1981200" cy="1981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696" y="3567116"/>
            <a:ext cx="1807938" cy="1807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161" y="3984206"/>
            <a:ext cx="2285164" cy="1423310"/>
          </a:xfrm>
          <a:prstGeom prst="rect">
            <a:avLst/>
          </a:prstGeom>
        </p:spPr>
      </p:pic>
      <p:pic>
        <p:nvPicPr>
          <p:cNvPr id="9" name="Content Placeholder 5"/>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294247" y="1660750"/>
            <a:ext cx="1709159" cy="1524000"/>
          </a:xfrm>
        </p:spPr>
      </p:pic>
      <p:sp>
        <p:nvSpPr>
          <p:cNvPr id="10" name="TextBox 9"/>
          <p:cNvSpPr txBox="1"/>
          <p:nvPr/>
        </p:nvSpPr>
        <p:spPr>
          <a:xfrm>
            <a:off x="1238249" y="2153698"/>
            <a:ext cx="4464639" cy="2062103"/>
          </a:xfrm>
          <a:prstGeom prst="rect">
            <a:avLst/>
          </a:prstGeom>
          <a:noFill/>
        </p:spPr>
        <p:txBody>
          <a:bodyPr wrap="square" rtlCol="0">
            <a:spAutoFit/>
          </a:bodyPr>
          <a:lstStyle/>
          <a:p>
            <a:pPr marL="342900" indent="-342900">
              <a:buFont typeface="+mj-lt"/>
              <a:buAutoNum type="arabicPeriod"/>
            </a:pPr>
            <a:r>
              <a:rPr lang="en-US" sz="3200" dirty="0"/>
              <a:t>Gloves</a:t>
            </a:r>
          </a:p>
          <a:p>
            <a:pPr marL="342900" indent="-342900">
              <a:buFont typeface="+mj-lt"/>
              <a:buAutoNum type="arabicPeriod"/>
            </a:pPr>
            <a:r>
              <a:rPr lang="en-US" sz="3200" dirty="0"/>
              <a:t>Googles/Face shield</a:t>
            </a:r>
          </a:p>
          <a:p>
            <a:pPr marL="342900" indent="-342900">
              <a:buFont typeface="+mj-lt"/>
              <a:buAutoNum type="arabicPeriod"/>
            </a:pPr>
            <a:r>
              <a:rPr lang="en-US" sz="3200" dirty="0"/>
              <a:t>Gown</a:t>
            </a:r>
          </a:p>
          <a:p>
            <a:pPr marL="342900" indent="-342900">
              <a:buFont typeface="+mj-lt"/>
              <a:buAutoNum type="arabicPeriod"/>
            </a:pPr>
            <a:r>
              <a:rPr lang="en-US" sz="3200" dirty="0"/>
              <a:t>Mask/Respirator</a:t>
            </a:r>
          </a:p>
        </p:txBody>
      </p:sp>
      <p:sp>
        <p:nvSpPr>
          <p:cNvPr id="11" name="Text Box 4"/>
          <p:cNvSpPr txBox="1">
            <a:spLocks noChangeArrowheads="1"/>
          </p:cNvSpPr>
          <p:nvPr/>
        </p:nvSpPr>
        <p:spPr bwMode="auto">
          <a:xfrm>
            <a:off x="2694959" y="5600248"/>
            <a:ext cx="7198574" cy="381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5000"/>
              </a:lnSpc>
              <a:defRPr/>
            </a:pPr>
            <a:r>
              <a:rPr lang="en-US" altLang="en-US" b="1" dirty="0"/>
              <a:t>*</a:t>
            </a:r>
            <a:r>
              <a:rPr lang="en-US" altLang="en-US" sz="2400" b="1" dirty="0"/>
              <a:t>Combination of PPE will affect sequence – be practical</a:t>
            </a:r>
          </a:p>
        </p:txBody>
      </p:sp>
    </p:spTree>
    <p:extLst>
      <p:ext uri="{BB962C8B-B14F-4D97-AF65-F5344CB8AC3E}">
        <p14:creationId xmlns:p14="http://schemas.microsoft.com/office/powerpoint/2010/main" val="3800747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latin typeface="+mn-lt"/>
                <a:cs typeface="Aharoni" panose="02010803020104030203" pitchFamily="2" charset="-79"/>
              </a:rPr>
              <a:t>How</a:t>
            </a:r>
            <a:r>
              <a:rPr lang="en-GB" b="1" dirty="0"/>
              <a:t> </a:t>
            </a:r>
            <a:r>
              <a:rPr lang="en-GB" b="1" dirty="0">
                <a:solidFill>
                  <a:schemeClr val="bg1"/>
                </a:solidFill>
                <a:latin typeface="+mn-lt"/>
                <a:cs typeface="Aharoni" panose="02010803020104030203" pitchFamily="2" charset="-79"/>
              </a:rPr>
              <a:t>to</a:t>
            </a:r>
            <a:r>
              <a:rPr lang="en-GB" b="1" dirty="0"/>
              <a:t> </a:t>
            </a:r>
            <a:r>
              <a:rPr lang="en-GB" b="1" dirty="0">
                <a:solidFill>
                  <a:schemeClr val="bg1"/>
                </a:solidFill>
                <a:latin typeface="+mn-lt"/>
                <a:cs typeface="Aharoni" panose="02010803020104030203" pitchFamily="2" charset="-79"/>
              </a:rPr>
              <a:t>Remove</a:t>
            </a:r>
            <a:r>
              <a:rPr lang="en-GB" b="1" dirty="0"/>
              <a:t> </a:t>
            </a:r>
            <a:r>
              <a:rPr lang="en-GB" b="1" dirty="0">
                <a:solidFill>
                  <a:schemeClr val="bg1"/>
                </a:solidFill>
                <a:latin typeface="+mn-lt"/>
                <a:cs typeface="Aharoni" panose="02010803020104030203" pitchFamily="2" charset="-79"/>
              </a:rPr>
              <a:t>Gloves</a:t>
            </a:r>
            <a:r>
              <a:rPr lang="en-GB" b="1" dirty="0"/>
              <a:t> </a:t>
            </a:r>
          </a:p>
        </p:txBody>
      </p:sp>
      <p:sp>
        <p:nvSpPr>
          <p:cNvPr id="3" name="Content Placeholder 2"/>
          <p:cNvSpPr>
            <a:spLocks noGrp="1"/>
          </p:cNvSpPr>
          <p:nvPr>
            <p:ph idx="1"/>
          </p:nvPr>
        </p:nvSpPr>
        <p:spPr>
          <a:xfrm>
            <a:off x="6725529" y="1760537"/>
            <a:ext cx="4800600" cy="4525963"/>
          </a:xfrm>
        </p:spPr>
        <p:txBody>
          <a:bodyPr/>
          <a:lstStyle/>
          <a:p>
            <a:pPr>
              <a:spcBef>
                <a:spcPts val="0"/>
              </a:spcBef>
            </a:pPr>
            <a:r>
              <a:rPr lang="en-US" dirty="0"/>
              <a:t>Grasp outside edge near wrist</a:t>
            </a:r>
          </a:p>
          <a:p>
            <a:pPr>
              <a:spcBef>
                <a:spcPts val="0"/>
              </a:spcBef>
            </a:pPr>
            <a:endParaRPr lang="en-US" dirty="0"/>
          </a:p>
          <a:p>
            <a:pPr>
              <a:spcBef>
                <a:spcPts val="0"/>
              </a:spcBef>
            </a:pPr>
            <a:r>
              <a:rPr lang="en-US" dirty="0"/>
              <a:t>Peel away from hand, turning glove inside-out</a:t>
            </a:r>
          </a:p>
          <a:p>
            <a:pPr>
              <a:spcBef>
                <a:spcPts val="0"/>
              </a:spcBef>
            </a:pPr>
            <a:endParaRPr lang="en-US" dirty="0"/>
          </a:p>
          <a:p>
            <a:pPr>
              <a:spcBef>
                <a:spcPts val="0"/>
              </a:spcBef>
            </a:pPr>
            <a:r>
              <a:rPr lang="en-US" dirty="0"/>
              <a:t>Hold in opposite gloved hand</a:t>
            </a:r>
          </a:p>
          <a:p>
            <a:endParaRPr lang="en-GB" dirty="0"/>
          </a:p>
        </p:txBody>
      </p:sp>
      <p:pic>
        <p:nvPicPr>
          <p:cNvPr id="6" name="Picture 4" descr="6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51073" y="1760537"/>
            <a:ext cx="2819400" cy="40755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34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How</a:t>
            </a:r>
            <a:r>
              <a:rPr lang="en-US" b="1" dirty="0"/>
              <a:t> </a:t>
            </a:r>
            <a:r>
              <a:rPr lang="en-US" b="1" dirty="0">
                <a:solidFill>
                  <a:schemeClr val="bg1"/>
                </a:solidFill>
                <a:latin typeface="+mn-lt"/>
                <a:cs typeface="Aharoni" panose="02010803020104030203" pitchFamily="2" charset="-79"/>
              </a:rPr>
              <a:t>to</a:t>
            </a:r>
            <a:r>
              <a:rPr lang="en-US" b="1" dirty="0"/>
              <a:t> </a:t>
            </a:r>
            <a:r>
              <a:rPr lang="en-US" b="1" dirty="0">
                <a:solidFill>
                  <a:schemeClr val="bg1"/>
                </a:solidFill>
                <a:latin typeface="+mn-lt"/>
                <a:cs typeface="Aharoni" panose="02010803020104030203" pitchFamily="2" charset="-79"/>
              </a:rPr>
              <a:t>Remove Gloves (cont.)</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309152" y="1690688"/>
            <a:ext cx="4620060" cy="4525963"/>
          </a:xfrm>
        </p:spPr>
        <p:txBody>
          <a:bodyPr>
            <a:normAutofit/>
          </a:bodyPr>
          <a:lstStyle/>
          <a:p>
            <a:pPr>
              <a:spcBef>
                <a:spcPts val="0"/>
              </a:spcBef>
            </a:pPr>
            <a:r>
              <a:rPr lang="en-US" dirty="0"/>
              <a:t>Slide ungloved finger under the wrist of the remaining glove</a:t>
            </a:r>
          </a:p>
          <a:p>
            <a:pPr>
              <a:spcBef>
                <a:spcPts val="0"/>
              </a:spcBef>
            </a:pPr>
            <a:endParaRPr lang="en-US" dirty="0"/>
          </a:p>
          <a:p>
            <a:pPr>
              <a:spcBef>
                <a:spcPts val="0"/>
              </a:spcBef>
            </a:pPr>
            <a:r>
              <a:rPr lang="en-US" dirty="0"/>
              <a:t>Peel off from inside, creating a bag for both gloves</a:t>
            </a:r>
          </a:p>
          <a:p>
            <a:pPr>
              <a:spcBef>
                <a:spcPts val="0"/>
              </a:spcBef>
            </a:pPr>
            <a:endParaRPr lang="en-US" dirty="0"/>
          </a:p>
          <a:p>
            <a:pPr>
              <a:spcBef>
                <a:spcPts val="0"/>
              </a:spcBef>
            </a:pPr>
            <a:r>
              <a:rPr lang="en-US" dirty="0"/>
              <a:t>Discard</a:t>
            </a:r>
          </a:p>
        </p:txBody>
      </p:sp>
      <p:pic>
        <p:nvPicPr>
          <p:cNvPr id="6" name="Picture 6" descr="6B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048" y="1690688"/>
            <a:ext cx="2487822" cy="39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3251200" y="2615007"/>
            <a:ext cx="2844800" cy="3741343"/>
          </a:xfrm>
          <a:prstGeom prst="rect">
            <a:avLst/>
          </a:prstGeom>
        </p:spPr>
      </p:pic>
    </p:spTree>
    <p:extLst>
      <p:ext uri="{BB962C8B-B14F-4D97-AF65-F5344CB8AC3E}">
        <p14:creationId xmlns:p14="http://schemas.microsoft.com/office/powerpoint/2010/main" val="1170819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latin typeface="+mn-lt"/>
                <a:cs typeface="Aharoni" panose="02010803020104030203" pitchFamily="2" charset="-79"/>
              </a:rPr>
              <a:t>How to Remove Goggles or Face Shield</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400800" y="1600200"/>
            <a:ext cx="4800600" cy="4525963"/>
          </a:xfrm>
        </p:spPr>
        <p:txBody>
          <a:bodyPr>
            <a:normAutofit/>
          </a:bodyPr>
          <a:lstStyle/>
          <a:p>
            <a:pPr>
              <a:spcBef>
                <a:spcPts val="0"/>
              </a:spcBef>
            </a:pPr>
            <a:r>
              <a:rPr lang="en-US" dirty="0"/>
              <a:t>Grasp ear or head pieces with ungloved hands</a:t>
            </a:r>
          </a:p>
          <a:p>
            <a:pPr>
              <a:spcBef>
                <a:spcPts val="0"/>
              </a:spcBef>
            </a:pPr>
            <a:endParaRPr lang="en-US" dirty="0"/>
          </a:p>
          <a:p>
            <a:pPr>
              <a:spcBef>
                <a:spcPts val="0"/>
              </a:spcBef>
            </a:pPr>
            <a:r>
              <a:rPr lang="en-US" dirty="0"/>
              <a:t>Lift away from face</a:t>
            </a:r>
          </a:p>
          <a:p>
            <a:pPr>
              <a:spcBef>
                <a:spcPts val="0"/>
              </a:spcBef>
            </a:pPr>
            <a:endParaRPr lang="en-US" dirty="0"/>
          </a:p>
          <a:p>
            <a:pPr>
              <a:spcBef>
                <a:spcPts val="0"/>
              </a:spcBef>
            </a:pPr>
            <a:r>
              <a:rPr lang="en-US" dirty="0"/>
              <a:t>Place in designated receptacle for reprocessing or disposal</a:t>
            </a:r>
          </a:p>
          <a:p>
            <a:pPr>
              <a:spcBef>
                <a:spcPts val="0"/>
              </a:spcBef>
            </a:pPr>
            <a:endParaRPr lang="en-GB" dirty="0"/>
          </a:p>
        </p:txBody>
      </p:sp>
      <p:pic>
        <p:nvPicPr>
          <p:cNvPr id="6" name="Picture 6" descr="7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95" y="1600200"/>
            <a:ext cx="2628900" cy="27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7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036" y="3886200"/>
            <a:ext cx="3200457" cy="229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426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E166-784F-429F-BB9F-B7FA75272A33}"/>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History: COVID-19</a:t>
            </a:r>
          </a:p>
        </p:txBody>
      </p:sp>
      <p:sp>
        <p:nvSpPr>
          <p:cNvPr id="3" name="Content Placeholder 2">
            <a:extLst>
              <a:ext uri="{FF2B5EF4-FFF2-40B4-BE49-F238E27FC236}">
                <a16:creationId xmlns:a16="http://schemas.microsoft.com/office/drawing/2014/main" id="{02E92699-68D5-477F-9CCE-C0C389A75B43}"/>
              </a:ext>
            </a:extLst>
          </p:cNvPr>
          <p:cNvSpPr>
            <a:spLocks noGrp="1"/>
          </p:cNvSpPr>
          <p:nvPr>
            <p:ph idx="1"/>
          </p:nvPr>
        </p:nvSpPr>
        <p:spPr>
          <a:xfrm>
            <a:off x="838200" y="1825625"/>
            <a:ext cx="10515600" cy="4667250"/>
          </a:xfrm>
        </p:spPr>
        <p:txBody>
          <a:bodyPr>
            <a:normAutofit/>
          </a:bodyPr>
          <a:lstStyle/>
          <a:p>
            <a:r>
              <a:rPr lang="en-US" dirty="0">
                <a:solidFill>
                  <a:schemeClr val="bg1">
                    <a:lumMod val="40000"/>
                    <a:lumOff val="60000"/>
                  </a:schemeClr>
                </a:solidFill>
              </a:rPr>
              <a:t>December 31, 2019</a:t>
            </a:r>
            <a:r>
              <a:rPr lang="en-US" dirty="0"/>
              <a:t>:</a:t>
            </a:r>
            <a:r>
              <a:rPr lang="en-US" dirty="0">
                <a:solidFill>
                  <a:schemeClr val="bg1">
                    <a:lumMod val="40000"/>
                    <a:lumOff val="60000"/>
                  </a:schemeClr>
                </a:solidFill>
              </a:rPr>
              <a:t> </a:t>
            </a:r>
            <a:r>
              <a:rPr lang="en-US" dirty="0"/>
              <a:t>The World Health Organization (WHO) was informed of pneumonia cases of unknown causes in Wuhan City</a:t>
            </a:r>
          </a:p>
          <a:p>
            <a:r>
              <a:rPr lang="en-US" dirty="0">
                <a:solidFill>
                  <a:schemeClr val="bg1">
                    <a:lumMod val="40000"/>
                    <a:lumOff val="60000"/>
                  </a:schemeClr>
                </a:solidFill>
              </a:rPr>
              <a:t>January 7, 2020</a:t>
            </a:r>
            <a:r>
              <a:rPr lang="en-US" dirty="0"/>
              <a:t>:  A novel coronavirus was isolated as the cause</a:t>
            </a:r>
          </a:p>
          <a:p>
            <a:r>
              <a:rPr lang="en-US" dirty="0">
                <a:solidFill>
                  <a:schemeClr val="bg1">
                    <a:lumMod val="40000"/>
                    <a:lumOff val="60000"/>
                  </a:schemeClr>
                </a:solidFill>
              </a:rPr>
              <a:t>January 21, 2020</a:t>
            </a:r>
            <a:r>
              <a:rPr lang="en-US" dirty="0"/>
              <a:t>:  First case of COVID-19 in the US detected</a:t>
            </a:r>
          </a:p>
          <a:p>
            <a:r>
              <a:rPr lang="en-US" dirty="0">
                <a:solidFill>
                  <a:schemeClr val="bg1">
                    <a:lumMod val="40000"/>
                    <a:lumOff val="60000"/>
                  </a:schemeClr>
                </a:solidFill>
              </a:rPr>
              <a:t>January 30, 2020</a:t>
            </a:r>
            <a:r>
              <a:rPr lang="en-US" dirty="0"/>
              <a:t>:  WHO declared “Public Health Emergency of International Concern”</a:t>
            </a:r>
          </a:p>
          <a:p>
            <a:r>
              <a:rPr lang="en-US" dirty="0">
                <a:solidFill>
                  <a:schemeClr val="bg1">
                    <a:lumMod val="40000"/>
                    <a:lumOff val="60000"/>
                  </a:schemeClr>
                </a:solidFill>
              </a:rPr>
              <a:t>March 11, 2020:</a:t>
            </a:r>
            <a:r>
              <a:rPr lang="en-US" dirty="0"/>
              <a:t>  WHO declares COVID-19 a pandemic</a:t>
            </a:r>
          </a:p>
          <a:p>
            <a:pPr lvl="1"/>
            <a:r>
              <a:rPr lang="en-US" dirty="0"/>
              <a:t>Over 118,000 cases of the coronavirus illness in over 110 countries and territories around the world and the sustained risk of further global spread</a:t>
            </a:r>
          </a:p>
        </p:txBody>
      </p:sp>
    </p:spTree>
    <p:extLst>
      <p:ext uri="{BB962C8B-B14F-4D97-AF65-F5344CB8AC3E}">
        <p14:creationId xmlns:p14="http://schemas.microsoft.com/office/powerpoint/2010/main" val="209505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How to Remove an Isolation Gown</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824556" y="1613820"/>
            <a:ext cx="4572000" cy="4525963"/>
          </a:xfrm>
        </p:spPr>
        <p:txBody>
          <a:bodyPr>
            <a:normAutofit/>
          </a:bodyPr>
          <a:lstStyle/>
          <a:p>
            <a:pPr>
              <a:spcBef>
                <a:spcPts val="0"/>
              </a:spcBef>
            </a:pPr>
            <a:r>
              <a:rPr lang="en-US" dirty="0"/>
              <a:t>Unfasten ties</a:t>
            </a:r>
          </a:p>
          <a:p>
            <a:pPr>
              <a:spcBef>
                <a:spcPts val="0"/>
              </a:spcBef>
            </a:pPr>
            <a:endParaRPr lang="en-US" dirty="0"/>
          </a:p>
          <a:p>
            <a:pPr>
              <a:spcBef>
                <a:spcPts val="0"/>
              </a:spcBef>
            </a:pPr>
            <a:r>
              <a:rPr lang="en-US" dirty="0"/>
              <a:t>Peel gown away from neck and shoulder</a:t>
            </a:r>
          </a:p>
          <a:p>
            <a:pPr>
              <a:spcBef>
                <a:spcPts val="0"/>
              </a:spcBef>
            </a:pPr>
            <a:endParaRPr lang="en-US" dirty="0"/>
          </a:p>
          <a:p>
            <a:pPr>
              <a:spcBef>
                <a:spcPts val="0"/>
              </a:spcBef>
            </a:pPr>
            <a:r>
              <a:rPr lang="en-US" dirty="0"/>
              <a:t>Turn contaminated outside toward the inside</a:t>
            </a:r>
          </a:p>
          <a:p>
            <a:pPr>
              <a:spcBef>
                <a:spcPts val="0"/>
              </a:spcBef>
            </a:pPr>
            <a:endParaRPr lang="en-US" dirty="0"/>
          </a:p>
          <a:p>
            <a:pPr>
              <a:spcBef>
                <a:spcPts val="0"/>
              </a:spcBef>
            </a:pPr>
            <a:r>
              <a:rPr lang="en-US" dirty="0"/>
              <a:t>Fold or roll into a bundle</a:t>
            </a:r>
          </a:p>
          <a:p>
            <a:pPr>
              <a:spcBef>
                <a:spcPts val="0"/>
              </a:spcBef>
            </a:pPr>
            <a:endParaRPr lang="en-US" dirty="0"/>
          </a:p>
          <a:p>
            <a:pPr>
              <a:spcBef>
                <a:spcPts val="0"/>
              </a:spcBef>
            </a:pPr>
            <a:r>
              <a:rPr lang="en-US" dirty="0"/>
              <a:t>Discard</a:t>
            </a:r>
          </a:p>
          <a:p>
            <a:endParaRPr lang="en-GB" dirty="0"/>
          </a:p>
        </p:txBody>
      </p:sp>
      <p:grpSp>
        <p:nvGrpSpPr>
          <p:cNvPr id="6" name="Group 9"/>
          <p:cNvGrpSpPr>
            <a:grpSpLocks/>
          </p:cNvGrpSpPr>
          <p:nvPr/>
        </p:nvGrpSpPr>
        <p:grpSpPr bwMode="auto">
          <a:xfrm>
            <a:off x="990600" y="1606097"/>
            <a:ext cx="3365841" cy="2661103"/>
            <a:chOff x="601" y="1084"/>
            <a:chExt cx="1577" cy="1554"/>
          </a:xfrm>
        </p:grpSpPr>
        <p:pic>
          <p:nvPicPr>
            <p:cNvPr id="7" name="Picture 6" descr="8A_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1084"/>
              <a:ext cx="880"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B_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 y="1084"/>
              <a:ext cx="643"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descr="8C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695" y="3172820"/>
            <a:ext cx="2112970" cy="307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214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How to Remove a Mask</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353801" y="1830388"/>
            <a:ext cx="4547937" cy="4525963"/>
          </a:xfrm>
        </p:spPr>
        <p:txBody>
          <a:bodyPr/>
          <a:lstStyle/>
          <a:p>
            <a:r>
              <a:rPr lang="en-US" dirty="0"/>
              <a:t>Untie the bottom tie, then top tie</a:t>
            </a:r>
          </a:p>
          <a:p>
            <a:endParaRPr lang="en-US" dirty="0"/>
          </a:p>
          <a:p>
            <a:r>
              <a:rPr lang="en-US" dirty="0"/>
              <a:t>Remove from face and discard</a:t>
            </a:r>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83138" y="3450416"/>
            <a:ext cx="2879725" cy="307245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descr="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6" y="1580148"/>
            <a:ext cx="2681287"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614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dirty="0">
                <a:solidFill>
                  <a:srgbClr val="080808"/>
                </a:solidFill>
                <a:latin typeface="+mj-lt"/>
                <a:ea typeface="+mj-ea"/>
                <a:cs typeface="+mj-cs"/>
              </a:rPr>
              <a:t>Cleaning</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2459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cs typeface="Aharoni" panose="02010803020104030203" pitchFamily="2" charset="-79"/>
              </a:rPr>
              <a:t>Why</a:t>
            </a:r>
            <a:r>
              <a:rPr lang="en-US" sz="3600" dirty="0"/>
              <a:t> </a:t>
            </a:r>
            <a:r>
              <a:rPr lang="en-US" b="1" dirty="0">
                <a:solidFill>
                  <a:schemeClr val="bg1"/>
                </a:solidFill>
                <a:cs typeface="Aharoni" panose="02010803020104030203" pitchFamily="2" charset="-79"/>
              </a:rPr>
              <a:t>is it Important?</a:t>
            </a:r>
          </a:p>
        </p:txBody>
      </p:sp>
      <p:sp>
        <p:nvSpPr>
          <p:cNvPr id="3" name="Content Placeholder 2"/>
          <p:cNvSpPr>
            <a:spLocks noGrp="1"/>
          </p:cNvSpPr>
          <p:nvPr>
            <p:ph sz="quarter" idx="1"/>
          </p:nvPr>
        </p:nvSpPr>
        <p:spPr/>
        <p:txBody>
          <a:bodyPr>
            <a:noAutofit/>
          </a:bodyPr>
          <a:lstStyle/>
          <a:p>
            <a:r>
              <a:rPr lang="en-US" sz="3200" dirty="0"/>
              <a:t>Coronavirus is thought to live on surfaces (tables, chairs)</a:t>
            </a:r>
          </a:p>
          <a:p>
            <a:endParaRPr lang="en-US" sz="3200" dirty="0"/>
          </a:p>
          <a:p>
            <a:r>
              <a:rPr lang="en-US" sz="3200" dirty="0"/>
              <a:t>Coronavirus is thought to live on medical equipment (thermometer, stethoscope)</a:t>
            </a:r>
          </a:p>
          <a:p>
            <a:pPr marL="0" indent="0">
              <a:buNone/>
            </a:pPr>
            <a:endParaRPr lang="en-US" sz="3200" dirty="0"/>
          </a:p>
          <a:p>
            <a:r>
              <a:rPr lang="en-US" sz="3200" dirty="0"/>
              <a:t>You can kill Coronavirus through proper cleaning</a:t>
            </a:r>
          </a:p>
        </p:txBody>
      </p:sp>
    </p:spTree>
    <p:extLst>
      <p:ext uri="{BB962C8B-B14F-4D97-AF65-F5344CB8AC3E}">
        <p14:creationId xmlns:p14="http://schemas.microsoft.com/office/powerpoint/2010/main" val="946207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cs typeface="Aharoni" panose="02010803020104030203" pitchFamily="2" charset="-79"/>
              </a:rPr>
              <a:t>Chlorine</a:t>
            </a:r>
            <a:r>
              <a:rPr lang="en-US" sz="3600" dirty="0"/>
              <a:t> </a:t>
            </a:r>
            <a:r>
              <a:rPr lang="en-US" b="1" dirty="0">
                <a:solidFill>
                  <a:schemeClr val="bg1"/>
                </a:solidFill>
                <a:cs typeface="Aharoni" panose="02010803020104030203" pitchFamily="2" charset="-79"/>
              </a:rPr>
              <a:t>Solution</a:t>
            </a:r>
            <a:r>
              <a:rPr lang="en-US" sz="3600" dirty="0"/>
              <a:t> </a:t>
            </a:r>
            <a:r>
              <a:rPr lang="en-US" b="1" dirty="0">
                <a:solidFill>
                  <a:schemeClr val="bg1"/>
                </a:solidFill>
                <a:cs typeface="Aharoni" panose="02010803020104030203" pitchFamily="2" charset="-79"/>
              </a:rPr>
              <a:t>Strengths</a:t>
            </a:r>
          </a:p>
        </p:txBody>
      </p:sp>
      <p:sp>
        <p:nvSpPr>
          <p:cNvPr id="3" name="Content Placeholder 2"/>
          <p:cNvSpPr>
            <a:spLocks noGrp="1"/>
          </p:cNvSpPr>
          <p:nvPr>
            <p:ph sz="quarter" idx="1"/>
          </p:nvPr>
        </p:nvSpPr>
        <p:spPr>
          <a:xfrm>
            <a:off x="618978" y="1600200"/>
            <a:ext cx="10972800" cy="4572000"/>
          </a:xfrm>
        </p:spPr>
        <p:txBody>
          <a:bodyPr>
            <a:noAutofit/>
          </a:bodyPr>
          <a:lstStyle/>
          <a:p>
            <a:pPr>
              <a:spcAft>
                <a:spcPts val="1200"/>
              </a:spcAft>
            </a:pPr>
            <a:r>
              <a:rPr lang="en-US" sz="3200" b="1" dirty="0"/>
              <a:t>Strong (0.5%) chlorine solution</a:t>
            </a:r>
          </a:p>
          <a:p>
            <a:pPr lvl="1">
              <a:spcAft>
                <a:spcPts val="1200"/>
              </a:spcAft>
              <a:buFont typeface="Wingdings" panose="05000000000000000000" pitchFamily="2" charset="2"/>
              <a:buChar char="§"/>
            </a:pPr>
            <a:r>
              <a:rPr lang="en-US" sz="3200" dirty="0"/>
              <a:t>For cleaning (buckets, medical equipment)</a:t>
            </a:r>
          </a:p>
          <a:p>
            <a:pPr lvl="1">
              <a:spcAft>
                <a:spcPts val="1200"/>
              </a:spcAft>
              <a:buFont typeface="Wingdings" panose="05000000000000000000" pitchFamily="2" charset="2"/>
              <a:buChar char="§"/>
            </a:pPr>
            <a:r>
              <a:rPr lang="en-US" sz="3200" dirty="0"/>
              <a:t>For cleaning up spills (blood, urine, vomit, stool)</a:t>
            </a:r>
          </a:p>
          <a:p>
            <a:pPr>
              <a:spcAft>
                <a:spcPts val="1200"/>
              </a:spcAft>
            </a:pPr>
            <a:r>
              <a:rPr lang="en-US" sz="3200" b="1" dirty="0"/>
              <a:t>Weak (0.05%) chlorine solution</a:t>
            </a:r>
          </a:p>
          <a:p>
            <a:pPr lvl="1">
              <a:spcAft>
                <a:spcPts val="1200"/>
              </a:spcAft>
              <a:buFont typeface="Wingdings" panose="05000000000000000000" pitchFamily="2" charset="2"/>
              <a:buChar char="§"/>
            </a:pPr>
            <a:r>
              <a:rPr lang="en-US" sz="3200" dirty="0"/>
              <a:t>Mostly for washing your bare hands</a:t>
            </a:r>
          </a:p>
          <a:p>
            <a:pPr lvl="1">
              <a:spcAft>
                <a:spcPts val="1200"/>
              </a:spcAft>
              <a:buFont typeface="Wingdings" panose="05000000000000000000" pitchFamily="2" charset="2"/>
              <a:buChar char="§"/>
            </a:pPr>
            <a:r>
              <a:rPr lang="en-US" sz="3200" dirty="0"/>
              <a:t>For soaking reusable PPE (aprons, gloves, boots, goggles)</a:t>
            </a:r>
          </a:p>
        </p:txBody>
      </p:sp>
    </p:spTree>
    <p:extLst>
      <p:ext uri="{BB962C8B-B14F-4D97-AF65-F5344CB8AC3E}">
        <p14:creationId xmlns:p14="http://schemas.microsoft.com/office/powerpoint/2010/main" val="674115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chemeClr val="bg1"/>
                </a:solidFill>
                <a:cs typeface="Aharoni" panose="02010803020104030203" pitchFamily="2" charset="-79"/>
              </a:rPr>
              <a:t>Chlorine</a:t>
            </a:r>
            <a:r>
              <a:rPr lang="en-US" sz="3600" dirty="0"/>
              <a:t> </a:t>
            </a:r>
            <a:r>
              <a:rPr lang="en-US" b="1" dirty="0">
                <a:solidFill>
                  <a:schemeClr val="bg1"/>
                </a:solidFill>
                <a:cs typeface="Aharoni" panose="02010803020104030203" pitchFamily="2" charset="-79"/>
              </a:rPr>
              <a:t>Solution</a:t>
            </a:r>
          </a:p>
        </p:txBody>
      </p:sp>
      <p:sp>
        <p:nvSpPr>
          <p:cNvPr id="3" name="Content Placeholder 2"/>
          <p:cNvSpPr>
            <a:spLocks noGrp="1"/>
          </p:cNvSpPr>
          <p:nvPr>
            <p:ph sz="quarter" idx="1"/>
          </p:nvPr>
        </p:nvSpPr>
        <p:spPr/>
        <p:txBody>
          <a:bodyPr>
            <a:noAutofit/>
          </a:bodyPr>
          <a:lstStyle/>
          <a:p>
            <a:pPr marL="0" indent="0">
              <a:spcAft>
                <a:spcPts val="1200"/>
              </a:spcAft>
              <a:buNone/>
            </a:pPr>
            <a:r>
              <a:rPr lang="en-US" sz="3200" b="1" dirty="0"/>
              <a:t>Chlorine loses strength with time</a:t>
            </a:r>
          </a:p>
          <a:p>
            <a:pPr lvl="1">
              <a:spcAft>
                <a:spcPts val="1200"/>
              </a:spcAft>
            </a:pPr>
            <a:r>
              <a:rPr lang="en-US" sz="3200" dirty="0"/>
              <a:t>Everyday throw out the old chlorine solution</a:t>
            </a:r>
          </a:p>
          <a:p>
            <a:pPr lvl="1">
              <a:spcAft>
                <a:spcPts val="1200"/>
              </a:spcAft>
            </a:pPr>
            <a:r>
              <a:rPr lang="en-US" sz="3200" dirty="0"/>
              <a:t>Everyday make new chlorine solution</a:t>
            </a:r>
          </a:p>
          <a:p>
            <a:pPr>
              <a:spcAft>
                <a:spcPts val="1200"/>
              </a:spcAft>
            </a:pPr>
            <a:endParaRPr lang="en-US" sz="3200" dirty="0"/>
          </a:p>
          <a:p>
            <a:pPr marL="0" indent="0">
              <a:spcAft>
                <a:spcPts val="1200"/>
              </a:spcAft>
              <a:buNone/>
            </a:pPr>
            <a:r>
              <a:rPr lang="en-US" sz="3200" b="1" dirty="0"/>
              <a:t>Sunlight weakens chlorine solution</a:t>
            </a:r>
          </a:p>
          <a:p>
            <a:pPr lvl="1">
              <a:spcAft>
                <a:spcPts val="1200"/>
              </a:spcAft>
            </a:pPr>
            <a:r>
              <a:rPr lang="en-US" sz="3200" dirty="0"/>
              <a:t>Keep the chlorine solution away from sunlight</a:t>
            </a:r>
          </a:p>
        </p:txBody>
      </p:sp>
    </p:spTree>
    <p:extLst>
      <p:ext uri="{BB962C8B-B14F-4D97-AF65-F5344CB8AC3E}">
        <p14:creationId xmlns:p14="http://schemas.microsoft.com/office/powerpoint/2010/main" val="1957197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895" y="94220"/>
            <a:ext cx="11000936" cy="769441"/>
          </a:xfrm>
          <a:prstGeom prst="rect">
            <a:avLst/>
          </a:prstGeom>
          <a:noFill/>
          <a:ln>
            <a:solidFill>
              <a:schemeClr val="accent1"/>
            </a:solidFill>
          </a:ln>
        </p:spPr>
        <p:txBody>
          <a:bodyPr wrap="square" rtlCol="0">
            <a:spAutoFit/>
          </a:bodyPr>
          <a:lstStyle/>
          <a:p>
            <a:pPr algn="ctr"/>
            <a:r>
              <a:rPr lang="en-US" sz="4400" b="1" dirty="0">
                <a:solidFill>
                  <a:schemeClr val="bg1"/>
                </a:solidFill>
                <a:latin typeface="+mj-lt"/>
                <a:ea typeface="+mj-ea"/>
                <a:cs typeface="Aharoni" panose="02010803020104030203" pitchFamily="2" charset="-79"/>
              </a:rPr>
              <a:t>How to Make Strong (0.5%)</a:t>
            </a:r>
            <a:r>
              <a:rPr lang="en-US" sz="2800" b="1" dirty="0"/>
              <a:t> </a:t>
            </a:r>
            <a:r>
              <a:rPr lang="en-US" sz="4400" b="1" dirty="0">
                <a:solidFill>
                  <a:schemeClr val="bg1"/>
                </a:solidFill>
                <a:latin typeface="+mj-lt"/>
                <a:ea typeface="+mj-ea"/>
                <a:cs typeface="Aharoni" panose="02010803020104030203" pitchFamily="2" charset="-79"/>
              </a:rPr>
              <a:t>Chlorine</a:t>
            </a:r>
            <a:r>
              <a:rPr lang="en-US" sz="2800" b="1" dirty="0"/>
              <a:t> </a:t>
            </a:r>
            <a:r>
              <a:rPr lang="en-US" sz="4400" b="1" dirty="0">
                <a:solidFill>
                  <a:schemeClr val="bg1"/>
                </a:solidFill>
                <a:latin typeface="+mj-lt"/>
                <a:ea typeface="+mj-ea"/>
                <a:cs typeface="Aharoni" panose="02010803020104030203" pitchFamily="2" charset="-79"/>
              </a:rPr>
              <a:t>Solution</a:t>
            </a:r>
          </a:p>
        </p:txBody>
      </p:sp>
      <p:sp>
        <p:nvSpPr>
          <p:cNvPr id="3" name="TextBox 2"/>
          <p:cNvSpPr txBox="1"/>
          <p:nvPr/>
        </p:nvSpPr>
        <p:spPr>
          <a:xfrm>
            <a:off x="1676399" y="811352"/>
            <a:ext cx="8972843" cy="1138773"/>
          </a:xfrm>
          <a:prstGeom prst="rect">
            <a:avLst/>
          </a:prstGeom>
          <a:solidFill>
            <a:schemeClr val="accent1">
              <a:alpha val="28000"/>
            </a:schemeClr>
          </a:solidFill>
          <a:ln w="12700">
            <a:solidFill>
              <a:schemeClr val="tx1"/>
            </a:solidFill>
          </a:ln>
        </p:spPr>
        <p:txBody>
          <a:bodyPr wrap="square" rtlCol="0">
            <a:spAutoFit/>
          </a:bodyPr>
          <a:lstStyle/>
          <a:p>
            <a:r>
              <a:rPr lang="en-US" dirty="0"/>
              <a:t>Chlorine solutions of  </a:t>
            </a:r>
            <a:r>
              <a:rPr lang="en-US" sz="2400" b="1" dirty="0"/>
              <a:t>0.5% </a:t>
            </a:r>
            <a:r>
              <a:rPr lang="en-US" dirty="0"/>
              <a:t>should be used for </a:t>
            </a:r>
            <a:r>
              <a:rPr lang="en-US" b="1" dirty="0"/>
              <a:t>DISINFECTING OBJECTS </a:t>
            </a:r>
            <a:r>
              <a:rPr lang="en-US" dirty="0"/>
              <a:t>(floors, counters, bedrails, medical equipment)</a:t>
            </a:r>
          </a:p>
          <a:p>
            <a:endParaRPr lang="en-US" sz="800" dirty="0"/>
          </a:p>
          <a:p>
            <a:r>
              <a:rPr lang="en-US" dirty="0"/>
              <a:t>Make chlorine solution every day. If chlorine solution is more than 1 day old, throw it away</a:t>
            </a:r>
          </a:p>
        </p:txBody>
      </p:sp>
      <p:pic>
        <p:nvPicPr>
          <p:cNvPr id="1027" name="Picture 3" descr="C:\Users\whz2\AppData\Local\Microsoft\Windows\Temporary Internet Files\Content.IE5\8YL1AWDD\MC9002900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183" y="2032881"/>
            <a:ext cx="1550698" cy="18369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072491" y="4201180"/>
            <a:ext cx="1771382" cy="523220"/>
          </a:xfrm>
          <a:prstGeom prst="rect">
            <a:avLst/>
          </a:prstGeom>
          <a:noFill/>
        </p:spPr>
        <p:txBody>
          <a:bodyPr wrap="square" rtlCol="0">
            <a:spAutoFit/>
          </a:bodyPr>
          <a:lstStyle/>
          <a:p>
            <a:r>
              <a:rPr lang="en-US" sz="2800" b="1" dirty="0"/>
              <a:t>20</a:t>
            </a:r>
            <a:r>
              <a:rPr lang="en-US" b="1" dirty="0"/>
              <a:t> Liters Water</a:t>
            </a:r>
          </a:p>
        </p:txBody>
      </p:sp>
      <p:sp>
        <p:nvSpPr>
          <p:cNvPr id="19" name="Plus 18"/>
          <p:cNvSpPr/>
          <p:nvPr/>
        </p:nvSpPr>
        <p:spPr>
          <a:xfrm>
            <a:off x="3810000" y="2723444"/>
            <a:ext cx="914400" cy="914400"/>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4604004" y="3281756"/>
            <a:ext cx="983926" cy="787925"/>
          </a:xfrm>
          <a:prstGeom prst="rect">
            <a:avLst/>
          </a:prstGeom>
        </p:spPr>
      </p:pic>
      <p:sp>
        <p:nvSpPr>
          <p:cNvPr id="42" name="TextBox 41"/>
          <p:cNvSpPr txBox="1"/>
          <p:nvPr/>
        </p:nvSpPr>
        <p:spPr>
          <a:xfrm>
            <a:off x="1406769" y="5967943"/>
            <a:ext cx="9411286" cy="646331"/>
          </a:xfrm>
          <a:prstGeom prst="rect">
            <a:avLst/>
          </a:prstGeom>
          <a:noFill/>
          <a:ln w="25400" cmpd="sng">
            <a:solidFill>
              <a:srgbClr val="FF0000"/>
            </a:solidFill>
          </a:ln>
        </p:spPr>
        <p:txBody>
          <a:bodyPr wrap="square" rtlCol="0">
            <a:spAutoFit/>
          </a:bodyPr>
          <a:lstStyle/>
          <a:p>
            <a:pPr algn="ctr"/>
            <a:r>
              <a:rPr lang="en-US" b="1" dirty="0"/>
              <a:t>WARNING: Chlorine can burn.  Always wear gloves and goggles when handling chlorine granules and strong solutions!  This mixture is variable due to bleach concentration used.</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905775" y="3281756"/>
            <a:ext cx="983926" cy="78792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176432" y="3281756"/>
            <a:ext cx="983926" cy="78792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7537796" y="3245521"/>
            <a:ext cx="983926" cy="78792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4604004" y="2192632"/>
            <a:ext cx="983926" cy="78792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5402127" y="2214956"/>
            <a:ext cx="983926" cy="787925"/>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142107" y="2214956"/>
            <a:ext cx="983926" cy="78792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6862821" y="2214956"/>
            <a:ext cx="983926" cy="787925"/>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7499695" y="2178721"/>
            <a:ext cx="983926" cy="787925"/>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212046">
            <a:off x="5377461" y="3226156"/>
            <a:ext cx="1070638" cy="857364"/>
          </a:xfrm>
          <a:prstGeom prst="rect">
            <a:avLst/>
          </a:prstGeom>
        </p:spPr>
      </p:pic>
      <p:sp>
        <p:nvSpPr>
          <p:cNvPr id="4" name="TextBox 3"/>
          <p:cNvSpPr txBox="1"/>
          <p:nvPr/>
        </p:nvSpPr>
        <p:spPr>
          <a:xfrm>
            <a:off x="8767946" y="2395299"/>
            <a:ext cx="1695266" cy="1569660"/>
          </a:xfrm>
          <a:prstGeom prst="rect">
            <a:avLst/>
          </a:prstGeom>
          <a:noFill/>
        </p:spPr>
        <p:txBody>
          <a:bodyPr wrap="square" rtlCol="0">
            <a:spAutoFit/>
          </a:bodyPr>
          <a:lstStyle/>
          <a:p>
            <a:r>
              <a:rPr lang="en-US" sz="2400" b="1" dirty="0"/>
              <a:t>STIR WITH A STICK FOR 10 SECONDS</a:t>
            </a:r>
          </a:p>
        </p:txBody>
      </p:sp>
      <p:sp>
        <p:nvSpPr>
          <p:cNvPr id="5" name="TextBox 4"/>
          <p:cNvSpPr txBox="1"/>
          <p:nvPr/>
        </p:nvSpPr>
        <p:spPr>
          <a:xfrm>
            <a:off x="2223903" y="4876800"/>
            <a:ext cx="7620000" cy="1077218"/>
          </a:xfrm>
          <a:prstGeom prst="rect">
            <a:avLst/>
          </a:prstGeom>
          <a:noFill/>
        </p:spPr>
        <p:txBody>
          <a:bodyPr wrap="square" rtlCol="0">
            <a:spAutoFit/>
          </a:bodyPr>
          <a:lstStyle/>
          <a:p>
            <a:pPr algn="ctr"/>
            <a:r>
              <a:rPr lang="en-US" sz="2400" dirty="0"/>
              <a:t>Label the bucket: “STRONG (0.5%) CHLORINE SOLUTION</a:t>
            </a:r>
            <a:r>
              <a:rPr lang="en-US" sz="2400" b="1" dirty="0"/>
              <a:t>”</a:t>
            </a:r>
          </a:p>
          <a:p>
            <a:pPr algn="ctr"/>
            <a:endParaRPr lang="en-US" sz="800" b="1" dirty="0"/>
          </a:p>
          <a:p>
            <a:pPr algn="ctr"/>
            <a:endParaRPr lang="en-US" sz="800" b="1" dirty="0"/>
          </a:p>
          <a:p>
            <a:pPr algn="ctr"/>
            <a:r>
              <a:rPr lang="en-US" sz="2400" b="1" dirty="0"/>
              <a:t>WAIT 30 MINUTES BEFORE USE</a:t>
            </a:r>
          </a:p>
        </p:txBody>
      </p:sp>
      <p:sp>
        <p:nvSpPr>
          <p:cNvPr id="30" name="TextBox 29"/>
          <p:cNvSpPr txBox="1"/>
          <p:nvPr/>
        </p:nvSpPr>
        <p:spPr>
          <a:xfrm>
            <a:off x="4805269" y="4221967"/>
            <a:ext cx="5038633" cy="523220"/>
          </a:xfrm>
          <a:prstGeom prst="rect">
            <a:avLst/>
          </a:prstGeom>
          <a:noFill/>
        </p:spPr>
        <p:txBody>
          <a:bodyPr wrap="square" rtlCol="0">
            <a:spAutoFit/>
          </a:bodyPr>
          <a:lstStyle/>
          <a:p>
            <a:r>
              <a:rPr lang="en-US" sz="2800" b="1" dirty="0"/>
              <a:t>10</a:t>
            </a:r>
            <a:r>
              <a:rPr lang="en-US" b="1" dirty="0"/>
              <a:t> OVERFLOWLY TABLESPOONS OF BLEACH</a:t>
            </a:r>
          </a:p>
        </p:txBody>
      </p:sp>
    </p:spTree>
    <p:extLst>
      <p:ext uri="{BB962C8B-B14F-4D97-AF65-F5344CB8AC3E}">
        <p14:creationId xmlns:p14="http://schemas.microsoft.com/office/powerpoint/2010/main" val="3233968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chemeClr val="bg1"/>
                </a:solidFill>
                <a:cs typeface="Aharoni" panose="02010803020104030203" pitchFamily="2" charset="-79"/>
              </a:rPr>
              <a:t>Important Things to Remember </a:t>
            </a:r>
            <a:br>
              <a:rPr lang="en-US" b="1" dirty="0">
                <a:solidFill>
                  <a:schemeClr val="bg1"/>
                </a:solidFill>
                <a:cs typeface="Aharoni" panose="02010803020104030203" pitchFamily="2" charset="-79"/>
              </a:rPr>
            </a:br>
            <a:r>
              <a:rPr lang="en-US" b="1" dirty="0">
                <a:solidFill>
                  <a:schemeClr val="bg1"/>
                </a:solidFill>
                <a:cs typeface="Aharoni" panose="02010803020104030203" pitchFamily="2" charset="-79"/>
              </a:rPr>
              <a:t>When Cleaning</a:t>
            </a:r>
          </a:p>
        </p:txBody>
      </p:sp>
      <p:sp>
        <p:nvSpPr>
          <p:cNvPr id="3" name="Content Placeholder 2"/>
          <p:cNvSpPr>
            <a:spLocks noGrp="1"/>
          </p:cNvSpPr>
          <p:nvPr>
            <p:ph sz="quarter" idx="1"/>
          </p:nvPr>
        </p:nvSpPr>
        <p:spPr>
          <a:xfrm>
            <a:off x="618977" y="1600201"/>
            <a:ext cx="10958733" cy="4525963"/>
          </a:xfrm>
        </p:spPr>
        <p:txBody>
          <a:bodyPr/>
          <a:lstStyle/>
          <a:p>
            <a:pPr>
              <a:lnSpc>
                <a:spcPct val="150000"/>
              </a:lnSpc>
            </a:pPr>
            <a:r>
              <a:rPr lang="en-US" sz="3200" b="1" dirty="0"/>
              <a:t>NEVER</a:t>
            </a:r>
            <a:r>
              <a:rPr lang="en-US" sz="3200" dirty="0"/>
              <a:t> dip a dirty towel into a bucket of chlorine</a:t>
            </a:r>
          </a:p>
          <a:p>
            <a:pPr>
              <a:lnSpc>
                <a:spcPct val="150000"/>
              </a:lnSpc>
            </a:pPr>
            <a:r>
              <a:rPr lang="en-US" sz="3200" b="1" dirty="0"/>
              <a:t>DO NOT </a:t>
            </a:r>
            <a:r>
              <a:rPr lang="en-US" sz="3200" dirty="0"/>
              <a:t>clean or wipe surfaces with a dry towel</a:t>
            </a:r>
          </a:p>
          <a:p>
            <a:pPr>
              <a:lnSpc>
                <a:spcPct val="150000"/>
              </a:lnSpc>
            </a:pPr>
            <a:r>
              <a:rPr lang="en-US" sz="3200" b="1" dirty="0"/>
              <a:t>DO NOT </a:t>
            </a:r>
            <a:r>
              <a:rPr lang="en-US" sz="3200" dirty="0"/>
              <a:t>reuse towels, use disposable towels only</a:t>
            </a:r>
          </a:p>
          <a:p>
            <a:pPr>
              <a:lnSpc>
                <a:spcPct val="150000"/>
              </a:lnSpc>
            </a:pPr>
            <a:r>
              <a:rPr lang="en-US" sz="3200" dirty="0"/>
              <a:t>Move slowly, </a:t>
            </a:r>
            <a:r>
              <a:rPr lang="en-US" sz="3200" b="1" dirty="0"/>
              <a:t>DO NOT </a:t>
            </a:r>
            <a:r>
              <a:rPr lang="en-US" sz="3200" dirty="0"/>
              <a:t>splash or spray</a:t>
            </a:r>
          </a:p>
          <a:p>
            <a:endParaRPr lang="en-US" dirty="0"/>
          </a:p>
        </p:txBody>
      </p:sp>
    </p:spTree>
    <p:extLst>
      <p:ext uri="{BB962C8B-B14F-4D97-AF65-F5344CB8AC3E}">
        <p14:creationId xmlns:p14="http://schemas.microsoft.com/office/powerpoint/2010/main" val="28706738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kern="1200" dirty="0">
                <a:solidFill>
                  <a:srgbClr val="080808"/>
                </a:solidFill>
                <a:latin typeface="+mj-lt"/>
                <a:ea typeface="+mj-ea"/>
                <a:cs typeface="+mj-cs"/>
              </a:rPr>
              <a:t>S</a:t>
            </a:r>
            <a:r>
              <a:rPr lang="en-US" sz="3600" dirty="0">
                <a:solidFill>
                  <a:srgbClr val="080808"/>
                </a:solidFill>
                <a:latin typeface="+mj-lt"/>
                <a:ea typeface="+mj-ea"/>
                <a:cs typeface="+mj-cs"/>
              </a:rPr>
              <a:t>ocial Distancing</a:t>
            </a:r>
            <a:endParaRPr lang="en-US" sz="3600" kern="1200" dirty="0">
              <a:solidFill>
                <a:srgbClr val="080808"/>
              </a:solidFill>
              <a:latin typeface="+mj-lt"/>
              <a:ea typeface="+mj-ea"/>
              <a:cs typeface="+mj-cs"/>
            </a:endParaRP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3">
            <a:extLst>
              <a:ext uri="{FF2B5EF4-FFF2-40B4-BE49-F238E27FC236}">
                <a16:creationId xmlns:a16="http://schemas.microsoft.com/office/drawing/2014/main" id="{95B70DB1-BF20-4941-8A85-AA7A4DC42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396" y="3786775"/>
            <a:ext cx="492919" cy="907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a:extLst>
              <a:ext uri="{FF2B5EF4-FFF2-40B4-BE49-F238E27FC236}">
                <a16:creationId xmlns:a16="http://schemas.microsoft.com/office/drawing/2014/main" id="{E849D629-4A1D-4F4D-A5DB-903EBA8BFE55}"/>
              </a:ext>
            </a:extLst>
          </p:cNvPr>
          <p:cNvPicPr>
            <a:picLocks noGrp="1" noChangeAspect="1" noChangeArrowheads="1"/>
          </p:cNvPicPr>
          <p:nvPr>
            <p:ph idx="1"/>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t="128" r="-2752"/>
          <a:stretch/>
        </p:blipFill>
        <p:spPr bwMode="auto">
          <a:xfrm>
            <a:off x="7032922" y="3733845"/>
            <a:ext cx="623930" cy="101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Left-Right Arrow 6">
            <a:extLst>
              <a:ext uri="{FF2B5EF4-FFF2-40B4-BE49-F238E27FC236}">
                <a16:creationId xmlns:a16="http://schemas.microsoft.com/office/drawing/2014/main" id="{40C06294-511A-4341-94BC-0F6CCD97E9BA}"/>
              </a:ext>
            </a:extLst>
          </p:cNvPr>
          <p:cNvSpPr/>
          <p:nvPr/>
        </p:nvSpPr>
        <p:spPr>
          <a:xfrm>
            <a:off x="5785740" y="4134487"/>
            <a:ext cx="1073149" cy="211835"/>
          </a:xfrm>
          <a:prstGeom prst="lef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237643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Social</a:t>
            </a:r>
            <a:r>
              <a:rPr lang="en-US" dirty="0">
                <a:solidFill>
                  <a:schemeClr val="tx1"/>
                </a:solidFill>
              </a:rPr>
              <a:t> </a:t>
            </a:r>
            <a:r>
              <a:rPr lang="en-US" b="1" dirty="0">
                <a:solidFill>
                  <a:schemeClr val="bg1"/>
                </a:solidFill>
                <a:latin typeface="+mn-lt"/>
                <a:cs typeface="Aharoni" panose="02010803020104030203" pitchFamily="2" charset="-79"/>
              </a:rPr>
              <a:t>Distancing: Healthcare Facility</a:t>
            </a:r>
          </a:p>
        </p:txBody>
      </p:sp>
      <p:sp>
        <p:nvSpPr>
          <p:cNvPr id="4" name="Content Placeholder 4"/>
          <p:cNvSpPr txBox="1">
            <a:spLocks/>
          </p:cNvSpPr>
          <p:nvPr/>
        </p:nvSpPr>
        <p:spPr>
          <a:xfrm>
            <a:off x="619432" y="1600200"/>
            <a:ext cx="11179278" cy="480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2"/>
              </a:buClr>
            </a:pPr>
            <a:r>
              <a:rPr lang="en-US" sz="2800" dirty="0"/>
              <a:t>Wear proper Personal Protective Equipment (PPE)</a:t>
            </a:r>
          </a:p>
          <a:p>
            <a:pPr>
              <a:buClr>
                <a:schemeClr val="accent2"/>
              </a:buClr>
            </a:pPr>
            <a:r>
              <a:rPr lang="en-US" sz="2800" dirty="0"/>
              <a:t>Minimize unnecessary close contact with patients</a:t>
            </a:r>
          </a:p>
          <a:p>
            <a:pPr marL="0" indent="0">
              <a:buClr>
                <a:schemeClr val="accent2"/>
              </a:buClr>
              <a:buNone/>
            </a:pPr>
            <a:endParaRPr lang="en-US" sz="2800" dirty="0"/>
          </a:p>
          <a:p>
            <a:pPr>
              <a:buClr>
                <a:schemeClr val="accent2"/>
              </a:buClr>
            </a:pPr>
            <a:r>
              <a:rPr lang="en-US" sz="2800" dirty="0"/>
              <a:t>If not wearing PPE, stay at least one meter away from patients</a:t>
            </a:r>
          </a:p>
          <a:p>
            <a:pPr>
              <a:buClr>
                <a:schemeClr val="accent2"/>
              </a:buClr>
            </a:pPr>
            <a:endParaRPr lang="en-US" sz="2800" dirty="0"/>
          </a:p>
          <a:p>
            <a:pPr>
              <a:buClr>
                <a:schemeClr val="accent2"/>
              </a:buClr>
            </a:pPr>
            <a:r>
              <a:rPr lang="en-US" sz="2800" dirty="0"/>
              <a:t>Keep patients and their beds at least one meter apart in waiting room and inpatient rooms</a:t>
            </a:r>
          </a:p>
          <a:p>
            <a:pPr>
              <a:buClr>
                <a:schemeClr val="accent2"/>
              </a:buClr>
            </a:pPr>
            <a:r>
              <a:rPr lang="en-US" sz="2800" dirty="0"/>
              <a:t>Minimize visitors to health facilities</a:t>
            </a:r>
          </a:p>
          <a:p>
            <a:pPr>
              <a:buClr>
                <a:schemeClr val="accent2"/>
              </a:buClr>
            </a:pPr>
            <a:endParaRPr lang="en-US" sz="3600" dirty="0"/>
          </a:p>
          <a:p>
            <a:pPr marL="0" indent="0">
              <a:buClr>
                <a:schemeClr val="accent2"/>
              </a:buClr>
              <a:buNone/>
            </a:pPr>
            <a:endParaRPr lang="en-US" sz="3600" b="1" dirty="0"/>
          </a:p>
          <a:p>
            <a:pPr lvl="1">
              <a:buClr>
                <a:schemeClr val="accent2"/>
              </a:buClr>
            </a:pPr>
            <a:endParaRPr lang="en-US" dirty="0"/>
          </a:p>
          <a:p>
            <a:pPr lvl="1">
              <a:buClr>
                <a:schemeClr val="accent2"/>
              </a:buClr>
            </a:pPr>
            <a:endParaRPr lang="en-US" dirty="0"/>
          </a:p>
        </p:txBody>
      </p:sp>
    </p:spTree>
    <p:extLst>
      <p:ext uri="{BB962C8B-B14F-4D97-AF65-F5344CB8AC3E}">
        <p14:creationId xmlns:p14="http://schemas.microsoft.com/office/powerpoint/2010/main" val="2769386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F44BE-DD05-468F-9B14-EF3B6DB5A184}"/>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Countries affected: </a:t>
            </a:r>
          </a:p>
        </p:txBody>
      </p:sp>
      <p:pic>
        <p:nvPicPr>
          <p:cNvPr id="9" name="Content Placeholder 8">
            <a:hlinkClick r:id="rId2"/>
            <a:extLst>
              <a:ext uri="{FF2B5EF4-FFF2-40B4-BE49-F238E27FC236}">
                <a16:creationId xmlns:a16="http://schemas.microsoft.com/office/drawing/2014/main" id="{DBA8914D-4578-405B-BDD6-6CC93BBCAC6B}"/>
              </a:ext>
            </a:extLst>
          </p:cNvPr>
          <p:cNvPicPr>
            <a:picLocks noGrp="1" noChangeAspect="1"/>
          </p:cNvPicPr>
          <p:nvPr>
            <p:ph idx="1"/>
          </p:nvPr>
        </p:nvPicPr>
        <p:blipFill>
          <a:blip r:embed="rId3"/>
          <a:stretch>
            <a:fillRect/>
          </a:stretch>
        </p:blipFill>
        <p:spPr>
          <a:xfrm>
            <a:off x="838200" y="1385899"/>
            <a:ext cx="10359063" cy="4929852"/>
          </a:xfrm>
          <a:prstGeom prst="rect">
            <a:avLst/>
          </a:prstGeom>
        </p:spPr>
      </p:pic>
      <p:sp>
        <p:nvSpPr>
          <p:cNvPr id="3" name="TextBox 2">
            <a:extLst>
              <a:ext uri="{FF2B5EF4-FFF2-40B4-BE49-F238E27FC236}">
                <a16:creationId xmlns:a16="http://schemas.microsoft.com/office/drawing/2014/main" id="{3807D4F1-DB37-4FEE-A07C-6BBE743FF7DF}"/>
              </a:ext>
            </a:extLst>
          </p:cNvPr>
          <p:cNvSpPr txBox="1"/>
          <p:nvPr/>
        </p:nvSpPr>
        <p:spPr>
          <a:xfrm>
            <a:off x="838200" y="6315751"/>
            <a:ext cx="8117058" cy="369332"/>
          </a:xfrm>
          <a:prstGeom prst="rect">
            <a:avLst/>
          </a:prstGeom>
          <a:noFill/>
        </p:spPr>
        <p:txBody>
          <a:bodyPr wrap="square" rtlCol="0">
            <a:spAutoFit/>
          </a:bodyPr>
          <a:lstStyle/>
          <a:p>
            <a:r>
              <a:rPr lang="en-US" dirty="0"/>
              <a:t>Last Updated 3/19/2020:  Click picture to access updated information</a:t>
            </a:r>
          </a:p>
        </p:txBody>
      </p:sp>
    </p:spTree>
    <p:extLst>
      <p:ext uri="{BB962C8B-B14F-4D97-AF65-F5344CB8AC3E}">
        <p14:creationId xmlns:p14="http://schemas.microsoft.com/office/powerpoint/2010/main" val="1642599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DE62-8C9F-4A6E-9C0B-BF397FC8FDC6}"/>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Social Distancing: Selfcare</a:t>
            </a:r>
          </a:p>
        </p:txBody>
      </p:sp>
      <p:sp>
        <p:nvSpPr>
          <p:cNvPr id="3" name="Content Placeholder 2">
            <a:extLst>
              <a:ext uri="{FF2B5EF4-FFF2-40B4-BE49-F238E27FC236}">
                <a16:creationId xmlns:a16="http://schemas.microsoft.com/office/drawing/2014/main" id="{E6B3DF17-5127-42FD-9219-E4ECC95C3362}"/>
              </a:ext>
            </a:extLst>
          </p:cNvPr>
          <p:cNvSpPr>
            <a:spLocks noGrp="1"/>
          </p:cNvSpPr>
          <p:nvPr>
            <p:ph idx="1"/>
          </p:nvPr>
        </p:nvSpPr>
        <p:spPr/>
        <p:txBody>
          <a:bodyPr/>
          <a:lstStyle/>
          <a:p>
            <a:r>
              <a:rPr lang="en-US" dirty="0"/>
              <a:t>Reduce the time spent in crowded places, as the likelihood of coming in contact with people who are ill is greater</a:t>
            </a:r>
          </a:p>
          <a:p>
            <a:r>
              <a:rPr lang="en-US" dirty="0"/>
              <a:t>Keep distance of at least one meter from people who are coughing or sneezing</a:t>
            </a:r>
          </a:p>
          <a:p>
            <a:r>
              <a:rPr lang="en-US" dirty="0"/>
              <a:t>Avoid touching, hugging, shaking hands or kissing people that are sick</a:t>
            </a:r>
          </a:p>
          <a:p>
            <a:r>
              <a:rPr lang="en-US" dirty="0"/>
              <a:t>Do not come to work if you have a fever equal or greater than 37.8</a:t>
            </a:r>
            <a:r>
              <a:rPr lang="en-US" baseline="30000" dirty="0"/>
              <a:t>oC</a:t>
            </a:r>
            <a:r>
              <a:rPr lang="en-US" dirty="0"/>
              <a:t> and/or have an active cough</a:t>
            </a:r>
            <a:r>
              <a:rPr lang="en-US" baseline="30000" dirty="0"/>
              <a:t> </a:t>
            </a:r>
            <a:endParaRPr lang="en-US" dirty="0"/>
          </a:p>
        </p:txBody>
      </p:sp>
    </p:spTree>
    <p:extLst>
      <p:ext uri="{BB962C8B-B14F-4D97-AF65-F5344CB8AC3E}">
        <p14:creationId xmlns:p14="http://schemas.microsoft.com/office/powerpoint/2010/main" val="92381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DE54-42DF-497C-9261-19248F8B7BBB}"/>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Droplets</a:t>
            </a:r>
          </a:p>
        </p:txBody>
      </p:sp>
      <p:sp>
        <p:nvSpPr>
          <p:cNvPr id="3" name="Content Placeholder 2">
            <a:extLst>
              <a:ext uri="{FF2B5EF4-FFF2-40B4-BE49-F238E27FC236}">
                <a16:creationId xmlns:a16="http://schemas.microsoft.com/office/drawing/2014/main" id="{B3A62705-A12E-474C-9A03-95A4F44B104C}"/>
              </a:ext>
            </a:extLst>
          </p:cNvPr>
          <p:cNvSpPr>
            <a:spLocks noGrp="1"/>
          </p:cNvSpPr>
          <p:nvPr>
            <p:ph idx="1"/>
          </p:nvPr>
        </p:nvSpPr>
        <p:spPr>
          <a:xfrm>
            <a:off x="838200" y="1690688"/>
            <a:ext cx="10515600" cy="1927225"/>
          </a:xfrm>
        </p:spPr>
        <p:txBody>
          <a:bodyPr/>
          <a:lstStyle/>
          <a:p>
            <a:r>
              <a:rPr lang="en-US" dirty="0"/>
              <a:t>Usually generated when a person coughs, sneezes or talks</a:t>
            </a:r>
          </a:p>
          <a:p>
            <a:r>
              <a:rPr lang="en-US" dirty="0"/>
              <a:t>Travel only short distances through the air as they are larger and heavier</a:t>
            </a:r>
          </a:p>
          <a:p>
            <a:r>
              <a:rPr lang="en-US" dirty="0"/>
              <a:t>Do not remain suspended in the air</a:t>
            </a:r>
          </a:p>
          <a:p>
            <a:endParaRPr lang="en-US" dirty="0"/>
          </a:p>
        </p:txBody>
      </p:sp>
      <p:pic>
        <p:nvPicPr>
          <p:cNvPr id="4" name="Content Placeholder 4" descr="A screenshot of a cell phone&#10;&#10;Description automatically generated">
            <a:extLst>
              <a:ext uri="{FF2B5EF4-FFF2-40B4-BE49-F238E27FC236}">
                <a16:creationId xmlns:a16="http://schemas.microsoft.com/office/drawing/2014/main" id="{F0A47F88-F11F-4EBB-BC66-5A4B0DAFA6F2}"/>
              </a:ext>
            </a:extLst>
          </p:cNvPr>
          <p:cNvPicPr>
            <a:picLocks noChangeAspect="1"/>
          </p:cNvPicPr>
          <p:nvPr/>
        </p:nvPicPr>
        <p:blipFill rotWithShape="1">
          <a:blip r:embed="rId2">
            <a:extLst>
              <a:ext uri="{28A0092B-C50C-407E-A947-70E740481C1C}">
                <a14:useLocalDpi xmlns:a14="http://schemas.microsoft.com/office/drawing/2010/main" val="0"/>
              </a:ext>
            </a:extLst>
          </a:blip>
          <a:srcRect l="2405" t="26487"/>
          <a:stretch/>
        </p:blipFill>
        <p:spPr>
          <a:xfrm>
            <a:off x="838200" y="4002170"/>
            <a:ext cx="5411836" cy="2476459"/>
          </a:xfrm>
          <a:prstGeom prst="rect">
            <a:avLst/>
          </a:prstGeom>
        </p:spPr>
      </p:pic>
      <p:sp>
        <p:nvSpPr>
          <p:cNvPr id="5" name="TextBox 4">
            <a:extLst>
              <a:ext uri="{FF2B5EF4-FFF2-40B4-BE49-F238E27FC236}">
                <a16:creationId xmlns:a16="http://schemas.microsoft.com/office/drawing/2014/main" id="{B9119B1C-389B-44B4-A0E6-F9064DFAF597}"/>
              </a:ext>
            </a:extLst>
          </p:cNvPr>
          <p:cNvSpPr txBox="1"/>
          <p:nvPr/>
        </p:nvSpPr>
        <p:spPr>
          <a:xfrm>
            <a:off x="6629188" y="3429000"/>
            <a:ext cx="5171162" cy="2677656"/>
          </a:xfrm>
          <a:prstGeom prst="rect">
            <a:avLst/>
          </a:prstGeom>
          <a:noFill/>
        </p:spPr>
        <p:txBody>
          <a:bodyPr wrap="square" rtlCol="0">
            <a:spAutoFit/>
          </a:bodyPr>
          <a:lstStyle/>
          <a:p>
            <a:r>
              <a:rPr lang="en-US" sz="2400" dirty="0">
                <a:solidFill>
                  <a:schemeClr val="bg1">
                    <a:lumMod val="40000"/>
                    <a:lumOff val="60000"/>
                  </a:schemeClr>
                </a:solidFill>
              </a:rPr>
              <a:t>Person A is sick with a respiratory illness</a:t>
            </a:r>
          </a:p>
          <a:p>
            <a:endParaRPr lang="en-US" sz="2400" dirty="0">
              <a:solidFill>
                <a:schemeClr val="bg1">
                  <a:lumMod val="40000"/>
                  <a:lumOff val="60000"/>
                </a:schemeClr>
              </a:solidFill>
            </a:endParaRPr>
          </a:p>
          <a:p>
            <a:r>
              <a:rPr lang="en-US" sz="2400" dirty="0">
                <a:solidFill>
                  <a:schemeClr val="bg1">
                    <a:lumMod val="40000"/>
                    <a:lumOff val="60000"/>
                  </a:schemeClr>
                </a:solidFill>
              </a:rPr>
              <a:t>Person B is standing within 1 meter from person A when s/she coughs</a:t>
            </a:r>
          </a:p>
          <a:p>
            <a:endParaRPr lang="en-US" sz="2400" dirty="0">
              <a:solidFill>
                <a:schemeClr val="bg1">
                  <a:lumMod val="40000"/>
                  <a:lumOff val="60000"/>
                </a:schemeClr>
              </a:solidFill>
            </a:endParaRPr>
          </a:p>
          <a:p>
            <a:r>
              <a:rPr lang="en-US" sz="2400" dirty="0">
                <a:solidFill>
                  <a:schemeClr val="bg1">
                    <a:lumMod val="40000"/>
                    <a:lumOff val="60000"/>
                  </a:schemeClr>
                </a:solidFill>
              </a:rPr>
              <a:t>Person C is standing more than 1 meter away and is protected from the virus</a:t>
            </a:r>
          </a:p>
        </p:txBody>
      </p:sp>
    </p:spTree>
    <p:extLst>
      <p:ext uri="{BB962C8B-B14F-4D97-AF65-F5344CB8AC3E}">
        <p14:creationId xmlns:p14="http://schemas.microsoft.com/office/powerpoint/2010/main" val="36210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10">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1" name="Freeform: Shape 20">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1992CFD1-F0DF-48BA-BD34-6A4D651512B5}"/>
              </a:ext>
            </a:extLst>
          </p:cNvPr>
          <p:cNvSpPr/>
          <p:nvPr/>
        </p:nvSpPr>
        <p:spPr>
          <a:xfrm>
            <a:off x="3204642" y="2353641"/>
            <a:ext cx="5782716" cy="2150719"/>
          </a:xfrm>
          <a:prstGeom prst="rect">
            <a:avLst/>
          </a:prstGeom>
          <a:noFill/>
        </p:spPr>
        <p:txBody>
          <a:bodyPr vert="horz" lIns="91440" tIns="45720" rIns="91440" bIns="45720" rtlCol="0" anchor="ctr">
            <a:normAutofit/>
          </a:bodyPr>
          <a:lstStyle/>
          <a:p>
            <a:pPr algn="ctr">
              <a:lnSpc>
                <a:spcPct val="90000"/>
              </a:lnSpc>
              <a:spcBef>
                <a:spcPct val="0"/>
              </a:spcBef>
              <a:spcAft>
                <a:spcPct val="35000"/>
              </a:spcAft>
            </a:pPr>
            <a:r>
              <a:rPr lang="en-US" sz="3600" kern="1200" dirty="0">
                <a:solidFill>
                  <a:srgbClr val="080808"/>
                </a:solidFill>
                <a:latin typeface="+mj-lt"/>
                <a:ea typeface="+mj-ea"/>
                <a:cs typeface="+mj-cs"/>
              </a:rPr>
              <a:t>Respiratory Hygiene</a:t>
            </a:r>
          </a:p>
        </p:txBody>
      </p:sp>
      <p:sp>
        <p:nvSpPr>
          <p:cNvPr id="23" name="Freeform: Shape 22">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 name="Freeform: Shape 24">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37621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68A525-A9DF-4647-ADDD-06CE40A38436}"/>
              </a:ext>
            </a:extLst>
          </p:cNvPr>
          <p:cNvSpPr>
            <a:spLocks noGrp="1"/>
          </p:cNvSpPr>
          <p:nvPr>
            <p:ph type="title"/>
          </p:nvPr>
        </p:nvSpPr>
        <p:spPr>
          <a:xfrm>
            <a:off x="838200" y="291383"/>
            <a:ext cx="10515600" cy="1325563"/>
          </a:xfrm>
        </p:spPr>
        <p:txBody>
          <a:bodyPr/>
          <a:lstStyle/>
          <a:p>
            <a:r>
              <a:rPr lang="en-US" b="1" dirty="0">
                <a:solidFill>
                  <a:schemeClr val="bg1"/>
                </a:solidFill>
                <a:latin typeface="+mn-lt"/>
                <a:cs typeface="Aharoni" panose="02010803020104030203" pitchFamily="2" charset="-79"/>
              </a:rPr>
              <a:t>Respiratory</a:t>
            </a:r>
            <a:r>
              <a:rPr lang="en-US" dirty="0"/>
              <a:t> </a:t>
            </a:r>
            <a:r>
              <a:rPr lang="en-US" b="1" dirty="0">
                <a:solidFill>
                  <a:schemeClr val="bg1"/>
                </a:solidFill>
                <a:latin typeface="+mn-lt"/>
                <a:cs typeface="Aharoni" panose="02010803020104030203" pitchFamily="2" charset="-79"/>
              </a:rPr>
              <a:t>Hygiene: Patient and Self</a:t>
            </a:r>
          </a:p>
        </p:txBody>
      </p:sp>
      <p:sp>
        <p:nvSpPr>
          <p:cNvPr id="6" name="Content Placeholder 5">
            <a:extLst>
              <a:ext uri="{FF2B5EF4-FFF2-40B4-BE49-F238E27FC236}">
                <a16:creationId xmlns:a16="http://schemas.microsoft.com/office/drawing/2014/main" id="{DBC589B4-E27E-4465-9746-548A6971F5AA}"/>
              </a:ext>
            </a:extLst>
          </p:cNvPr>
          <p:cNvSpPr>
            <a:spLocks noGrp="1"/>
          </p:cNvSpPr>
          <p:nvPr>
            <p:ph idx="1"/>
          </p:nvPr>
        </p:nvSpPr>
        <p:spPr>
          <a:xfrm>
            <a:off x="838199" y="1825625"/>
            <a:ext cx="10528495" cy="4476701"/>
          </a:xfrm>
        </p:spPr>
        <p:txBody>
          <a:bodyPr>
            <a:normAutofit fontScale="92500" lnSpcReduction="10000"/>
          </a:bodyPr>
          <a:lstStyle/>
          <a:p>
            <a:r>
              <a:rPr lang="en-US" sz="3200" dirty="0"/>
              <a:t>Cover mouth and nose with a disposable tissue when coughing or sneezing</a:t>
            </a:r>
          </a:p>
          <a:p>
            <a:pPr lvl="1"/>
            <a:r>
              <a:rPr lang="en-US" sz="2800" dirty="0"/>
              <a:t>Discard the tissue immediately into a no-touch waste bin</a:t>
            </a:r>
          </a:p>
          <a:p>
            <a:pPr lvl="1"/>
            <a:r>
              <a:rPr lang="en-US" sz="2800" dirty="0"/>
              <a:t>Wash your hands afterwards</a:t>
            </a:r>
          </a:p>
          <a:p>
            <a:r>
              <a:rPr lang="en-US" sz="3200" dirty="0"/>
              <a:t>If you don’t have a tissue, sneeze into your elbow</a:t>
            </a:r>
          </a:p>
          <a:p>
            <a:pPr marL="0" indent="0">
              <a:buNone/>
            </a:pPr>
            <a:endParaRPr lang="en-US" sz="3200" dirty="0"/>
          </a:p>
          <a:p>
            <a:r>
              <a:rPr lang="en-US" sz="3200" dirty="0"/>
              <a:t>Patients who are coughing: To wear surgical/medical mask</a:t>
            </a:r>
          </a:p>
          <a:p>
            <a:pPr marL="0" indent="0">
              <a:buNone/>
            </a:pPr>
            <a:r>
              <a:rPr lang="en-US" sz="3200" dirty="0"/>
              <a:t> </a:t>
            </a:r>
          </a:p>
          <a:p>
            <a:r>
              <a:rPr lang="en-US" sz="3200" dirty="0"/>
              <a:t>Healthcare workers: To wear surgical mask when providing care</a:t>
            </a:r>
          </a:p>
          <a:p>
            <a:endParaRPr lang="en-US" sz="3200" dirty="0"/>
          </a:p>
          <a:p>
            <a:endParaRPr lang="en-US" sz="3200" dirty="0"/>
          </a:p>
          <a:p>
            <a:pPr lvl="1"/>
            <a:endParaRPr lang="en-US" sz="2800" dirty="0"/>
          </a:p>
          <a:p>
            <a:pPr lvl="1"/>
            <a:endParaRPr lang="en-US" sz="2800" dirty="0"/>
          </a:p>
          <a:p>
            <a:endParaRPr lang="en-US" dirty="0"/>
          </a:p>
        </p:txBody>
      </p:sp>
    </p:spTree>
    <p:extLst>
      <p:ext uri="{BB962C8B-B14F-4D97-AF65-F5344CB8AC3E}">
        <p14:creationId xmlns:p14="http://schemas.microsoft.com/office/powerpoint/2010/main" val="229829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269B8-931B-49C2-8950-B4F423A9BCDD}"/>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Goal of Infection Prevention and Control</a:t>
            </a:r>
          </a:p>
        </p:txBody>
      </p:sp>
      <p:sp>
        <p:nvSpPr>
          <p:cNvPr id="3" name="Content Placeholder 2">
            <a:extLst>
              <a:ext uri="{FF2B5EF4-FFF2-40B4-BE49-F238E27FC236}">
                <a16:creationId xmlns:a16="http://schemas.microsoft.com/office/drawing/2014/main" id="{E793EDE8-DEAA-4087-8894-7A156FF6ACCE}"/>
              </a:ext>
            </a:extLst>
          </p:cNvPr>
          <p:cNvSpPr>
            <a:spLocks noGrp="1"/>
          </p:cNvSpPr>
          <p:nvPr>
            <p:ph idx="1"/>
          </p:nvPr>
        </p:nvSpPr>
        <p:spPr/>
        <p:txBody>
          <a:bodyPr/>
          <a:lstStyle/>
          <a:p>
            <a:r>
              <a:rPr lang="en-US" dirty="0"/>
              <a:t>To protect yourself from getting infected</a:t>
            </a:r>
          </a:p>
          <a:p>
            <a:r>
              <a:rPr lang="en-US" dirty="0"/>
              <a:t>To prevent the spread of illnesses to others</a:t>
            </a:r>
          </a:p>
          <a:p>
            <a:pPr marL="0" indent="0" algn="ctr">
              <a:buNone/>
            </a:pPr>
            <a:endParaRPr lang="en-US" dirty="0"/>
          </a:p>
          <a:p>
            <a:pPr marL="0" indent="0" algn="ctr">
              <a:buNone/>
            </a:pPr>
            <a:r>
              <a:rPr lang="en-US" sz="3600" dirty="0">
                <a:solidFill>
                  <a:schemeClr val="bg1">
                    <a:lumMod val="60000"/>
                    <a:lumOff val="40000"/>
                  </a:schemeClr>
                </a:solidFill>
              </a:rPr>
              <a:t>TO BREAK THE TRANSMISSION CHAIN!</a:t>
            </a:r>
          </a:p>
          <a:p>
            <a:pPr marL="0" indent="0">
              <a:buNone/>
            </a:pPr>
            <a:endParaRPr lang="en-US" dirty="0"/>
          </a:p>
          <a:p>
            <a:pPr marL="0" indent="0">
              <a:buNone/>
            </a:pPr>
            <a:endParaRPr lang="en-US" dirty="0"/>
          </a:p>
        </p:txBody>
      </p:sp>
      <p:pic>
        <p:nvPicPr>
          <p:cNvPr id="7" name="Picture 6" descr="A picture containing drawing&#10;&#10;Description automatically generated">
            <a:extLst>
              <a:ext uri="{FF2B5EF4-FFF2-40B4-BE49-F238E27FC236}">
                <a16:creationId xmlns:a16="http://schemas.microsoft.com/office/drawing/2014/main" id="{642D16C4-6089-4969-A680-40B395D57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095" y="4300538"/>
            <a:ext cx="7724180" cy="1647825"/>
          </a:xfrm>
          <a:prstGeom prst="rect">
            <a:avLst/>
          </a:prstGeom>
        </p:spPr>
      </p:pic>
    </p:spTree>
    <p:extLst>
      <p:ext uri="{BB962C8B-B14F-4D97-AF65-F5344CB8AC3E}">
        <p14:creationId xmlns:p14="http://schemas.microsoft.com/office/powerpoint/2010/main" val="273650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AE57-7A8D-466B-84F6-2F7E9A92AD0F}"/>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Questions?</a:t>
            </a:r>
          </a:p>
        </p:txBody>
      </p:sp>
      <p:sp>
        <p:nvSpPr>
          <p:cNvPr id="3" name="Content Placeholder 2">
            <a:extLst>
              <a:ext uri="{FF2B5EF4-FFF2-40B4-BE49-F238E27FC236}">
                <a16:creationId xmlns:a16="http://schemas.microsoft.com/office/drawing/2014/main" id="{0FD10F75-15E0-450E-B912-D0190A0C640F}"/>
              </a:ext>
            </a:extLst>
          </p:cNvPr>
          <p:cNvSpPr>
            <a:spLocks noGrp="1"/>
          </p:cNvSpPr>
          <p:nvPr>
            <p:ph idx="1"/>
          </p:nvPr>
        </p:nvSpPr>
        <p:spPr/>
        <p:txBody>
          <a:bodyPr/>
          <a:lstStyle/>
          <a:p>
            <a:pPr marL="0" indent="0">
              <a:buNone/>
            </a:pPr>
            <a:r>
              <a:rPr lang="en-US" dirty="0"/>
              <a:t>To keep updated, please look to the following Public Health organizations:</a:t>
            </a:r>
          </a:p>
          <a:p>
            <a:r>
              <a:rPr lang="en-US" dirty="0"/>
              <a:t>WHO: </a:t>
            </a:r>
            <a:r>
              <a:rPr lang="en-US" u="sng" dirty="0">
                <a:hlinkClick r:id="rId2"/>
              </a:rPr>
              <a:t>https://www.who.int/health-topics/coronavirus</a:t>
            </a:r>
            <a:r>
              <a:rPr lang="en-US" dirty="0"/>
              <a:t> </a:t>
            </a:r>
          </a:p>
          <a:p>
            <a:r>
              <a:rPr lang="en-US" dirty="0"/>
              <a:t>CDC: </a:t>
            </a:r>
            <a:r>
              <a:rPr lang="en-US" u="sng" dirty="0">
                <a:hlinkClick r:id="rId3"/>
              </a:rPr>
              <a:t>https://www.cdc.gov/coronavirus/2019-ncov/index.html</a:t>
            </a:r>
            <a:endParaRPr lang="en-US" dirty="0"/>
          </a:p>
          <a:p>
            <a:endParaRPr lang="en-US" dirty="0"/>
          </a:p>
        </p:txBody>
      </p:sp>
    </p:spTree>
    <p:extLst>
      <p:ext uri="{BB962C8B-B14F-4D97-AF65-F5344CB8AC3E}">
        <p14:creationId xmlns:p14="http://schemas.microsoft.com/office/powerpoint/2010/main" val="2607922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4614" y="1783959"/>
            <a:ext cx="4087306" cy="2889114"/>
          </a:xfrm>
        </p:spPr>
        <p:txBody>
          <a:bodyPr vert="horz" lIns="91440" tIns="45720" rIns="91440" bIns="45720" rtlCol="0" anchor="b">
            <a:normAutofit/>
          </a:bodyPr>
          <a:lstStyle/>
          <a:p>
            <a:pPr>
              <a:lnSpc>
                <a:spcPct val="90000"/>
              </a:lnSpc>
            </a:pPr>
            <a:r>
              <a:rPr lang="en-US" sz="3800" dirty="0"/>
              <a:t>Mistakes Using PPE </a:t>
            </a:r>
            <a:br>
              <a:rPr lang="en-US" sz="3800" dirty="0"/>
            </a:br>
            <a:r>
              <a:rPr lang="en-US" sz="3800" dirty="0"/>
              <a:t>&amp; </a:t>
            </a:r>
            <a:br>
              <a:rPr lang="en-US" sz="3800" dirty="0"/>
            </a:br>
            <a:r>
              <a:rPr lang="en-US" sz="3800" dirty="0"/>
              <a:t>PPE Alternatives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92"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378080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chemeClr val="bg1"/>
                </a:solidFill>
                <a:latin typeface="+mn-lt"/>
                <a:cs typeface="Aharoni" panose="02010803020104030203" pitchFamily="2" charset="-79"/>
              </a:rPr>
              <a:t>Learning Objectives</a:t>
            </a:r>
            <a:endParaRPr lang="en-GB" b="1" dirty="0">
              <a:solidFill>
                <a:schemeClr val="bg1"/>
              </a:solidFill>
              <a:latin typeface="+mn-lt"/>
              <a:cs typeface="Aharoni" panose="02010803020104030203" pitchFamily="2" charset="-79"/>
            </a:endParaRPr>
          </a:p>
        </p:txBody>
      </p:sp>
      <p:sp>
        <p:nvSpPr>
          <p:cNvPr id="7" name="Content Placeholder 6"/>
          <p:cNvSpPr>
            <a:spLocks noGrp="1"/>
          </p:cNvSpPr>
          <p:nvPr>
            <p:ph idx="1"/>
          </p:nvPr>
        </p:nvSpPr>
        <p:spPr/>
        <p:txBody>
          <a:bodyPr>
            <a:normAutofit/>
          </a:bodyPr>
          <a:lstStyle/>
          <a:p>
            <a:r>
              <a:rPr lang="en-US" sz="3000" dirty="0"/>
              <a:t>At the end of this session, the participant will be able:</a:t>
            </a:r>
          </a:p>
          <a:p>
            <a:pPr lvl="1"/>
            <a:r>
              <a:rPr lang="en-US" sz="3000" dirty="0"/>
              <a:t>Identify common PPE mistakes and explain the correct action to take when a mistake is identified</a:t>
            </a:r>
          </a:p>
          <a:p>
            <a:pPr lvl="1"/>
            <a:r>
              <a:rPr lang="en-US" sz="3000" dirty="0"/>
              <a:t>Explain how to adapt materials when PPE is limited</a:t>
            </a:r>
            <a:endParaRPr lang="en-GB" sz="3000" dirty="0"/>
          </a:p>
        </p:txBody>
      </p:sp>
    </p:spTree>
    <p:extLst>
      <p:ext uri="{BB962C8B-B14F-4D97-AF65-F5344CB8AC3E}">
        <p14:creationId xmlns:p14="http://schemas.microsoft.com/office/powerpoint/2010/main" val="1428729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Example 1:  Find the PPE Mistake</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sz="half" idx="1"/>
          </p:nvPr>
        </p:nvSpPr>
        <p:spPr>
          <a:xfrm>
            <a:off x="762000" y="1429671"/>
            <a:ext cx="5105400" cy="4756150"/>
          </a:xfrm>
        </p:spPr>
        <p:txBody>
          <a:bodyPr/>
          <a:lstStyle/>
          <a:p>
            <a:pPr marL="0" indent="0">
              <a:spcBef>
                <a:spcPts val="0"/>
              </a:spcBef>
              <a:buNone/>
            </a:pPr>
            <a:r>
              <a:rPr lang="en-US" sz="3200" dirty="0"/>
              <a:t>Problem</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sz="3200" dirty="0"/>
          </a:p>
          <a:p>
            <a:pPr marL="0" indent="0">
              <a:spcBef>
                <a:spcPts val="0"/>
              </a:spcBef>
              <a:buNone/>
            </a:pPr>
            <a:r>
              <a:rPr lang="en-US" sz="3200" dirty="0"/>
              <a:t>Correct Action</a:t>
            </a:r>
          </a:p>
        </p:txBody>
      </p:sp>
      <p:sp>
        <p:nvSpPr>
          <p:cNvPr id="6" name="Slide Number Placeholder 5"/>
          <p:cNvSpPr>
            <a:spLocks noGrp="1"/>
          </p:cNvSpPr>
          <p:nvPr>
            <p:ph type="sldNum" sz="quarter" idx="12"/>
          </p:nvPr>
        </p:nvSpPr>
        <p:spPr/>
        <p:txBody>
          <a:bodyPr/>
          <a:lstStyle/>
          <a:p>
            <a:fld id="{591C4B1C-3210-4271-9F49-13B30D21D439}" type="slidenum">
              <a:rPr lang="en-US" smtClean="0"/>
              <a:t>58</a:t>
            </a:fld>
            <a:endParaRPr lang="en-US" dirty="0"/>
          </a:p>
        </p:txBody>
      </p:sp>
      <p:pic>
        <p:nvPicPr>
          <p:cNvPr id="9" name="Picture 8"/>
          <p:cNvPicPr>
            <a:picLocks noChangeAspect="1"/>
          </p:cNvPicPr>
          <p:nvPr/>
        </p:nvPicPr>
        <p:blipFill>
          <a:blip r:embed="rId2"/>
          <a:stretch>
            <a:fillRect/>
          </a:stretch>
        </p:blipFill>
        <p:spPr>
          <a:xfrm>
            <a:off x="6540137" y="1647826"/>
            <a:ext cx="4085409" cy="4949764"/>
          </a:xfrm>
          <a:prstGeom prst="rect">
            <a:avLst/>
          </a:prstGeom>
        </p:spPr>
      </p:pic>
      <p:sp>
        <p:nvSpPr>
          <p:cNvPr id="10" name="TextBox 9"/>
          <p:cNvSpPr txBox="1"/>
          <p:nvPr/>
        </p:nvSpPr>
        <p:spPr>
          <a:xfrm>
            <a:off x="990599" y="2081138"/>
            <a:ext cx="3553265" cy="1015663"/>
          </a:xfrm>
          <a:prstGeom prst="rect">
            <a:avLst/>
          </a:prstGeom>
          <a:noFill/>
        </p:spPr>
        <p:txBody>
          <a:bodyPr wrap="square" rtlCol="0">
            <a:spAutoFit/>
          </a:bodyPr>
          <a:lstStyle/>
          <a:p>
            <a:pPr marL="342900" indent="-342900">
              <a:buFont typeface="Arial" panose="020B0604020202020204" pitchFamily="34" charset="0"/>
              <a:buChar char="•"/>
            </a:pPr>
            <a:r>
              <a:rPr lang="en-US" sz="3000" dirty="0"/>
              <a:t>Holding phone with gloves on</a:t>
            </a:r>
            <a:endParaRPr lang="en-GB" sz="3000" dirty="0"/>
          </a:p>
        </p:txBody>
      </p:sp>
      <p:sp>
        <p:nvSpPr>
          <p:cNvPr id="11" name="TextBox 10"/>
          <p:cNvSpPr txBox="1"/>
          <p:nvPr/>
        </p:nvSpPr>
        <p:spPr>
          <a:xfrm>
            <a:off x="990600" y="3946751"/>
            <a:ext cx="5334002" cy="2400657"/>
          </a:xfrm>
          <a:prstGeom prst="rect">
            <a:avLst/>
          </a:prstGeom>
          <a:noFill/>
        </p:spPr>
        <p:txBody>
          <a:bodyPr wrap="square" rtlCol="0">
            <a:spAutoFit/>
          </a:bodyPr>
          <a:lstStyle/>
          <a:p>
            <a:pPr marL="342900" indent="-342900">
              <a:buFont typeface="Arial" panose="020B0604020202020204" pitchFamily="34" charset="0"/>
              <a:buChar char="•"/>
            </a:pPr>
            <a:r>
              <a:rPr lang="en-GB" sz="3000" dirty="0"/>
              <a:t>Do not pick up objects (phones, pens, books, patient files, etc.) while wearing PPE</a:t>
            </a:r>
          </a:p>
          <a:p>
            <a:pPr marL="342900" indent="-342900">
              <a:buFont typeface="Arial" panose="020B0604020202020204" pitchFamily="34" charset="0"/>
              <a:buChar char="•"/>
            </a:pPr>
            <a:r>
              <a:rPr lang="en-GB" sz="3000" dirty="0"/>
              <a:t>Remove gloves, perform hand hygiene, then pick up objects</a:t>
            </a:r>
          </a:p>
        </p:txBody>
      </p:sp>
    </p:spTree>
    <p:extLst>
      <p:ext uri="{BB962C8B-B14F-4D97-AF65-F5344CB8AC3E}">
        <p14:creationId xmlns:p14="http://schemas.microsoft.com/office/powerpoint/2010/main" val="34997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Example 2:  Find the PPE Mistakes</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sz="half" idx="1"/>
          </p:nvPr>
        </p:nvSpPr>
        <p:spPr/>
        <p:txBody>
          <a:bodyPr/>
          <a:lstStyle/>
          <a:p>
            <a:pPr marL="0" indent="0">
              <a:buNone/>
            </a:pPr>
            <a:r>
              <a:rPr lang="en-US" sz="3200" dirty="0"/>
              <a:t>Problem</a:t>
            </a:r>
          </a:p>
          <a:p>
            <a:pPr marL="0" indent="0">
              <a:buNone/>
            </a:pPr>
            <a:endParaRPr lang="en-US" dirty="0"/>
          </a:p>
          <a:p>
            <a:pPr marL="0" indent="0">
              <a:buNone/>
            </a:pPr>
            <a:endParaRPr lang="en-US" dirty="0"/>
          </a:p>
          <a:p>
            <a:pPr marL="0" indent="0">
              <a:buNone/>
            </a:pPr>
            <a:endParaRPr lang="en-US" dirty="0"/>
          </a:p>
          <a:p>
            <a:pPr marL="0" indent="0">
              <a:buNone/>
            </a:pPr>
            <a:endParaRPr lang="en-US" sz="3200" dirty="0"/>
          </a:p>
          <a:p>
            <a:pPr marL="0" indent="0">
              <a:buNone/>
            </a:pPr>
            <a:r>
              <a:rPr lang="en-US" sz="3200" dirty="0"/>
              <a:t>Correct Action</a:t>
            </a:r>
            <a:endParaRPr lang="en-GB" sz="3200" dirty="0"/>
          </a:p>
        </p:txBody>
      </p:sp>
      <p:pic>
        <p:nvPicPr>
          <p:cNvPr id="7" name="Content Placeholder 6"/>
          <p:cNvPicPr>
            <a:picLocks noGrp="1" noChangeAspect="1"/>
          </p:cNvPicPr>
          <p:nvPr>
            <p:ph sz="half" idx="2"/>
          </p:nvPr>
        </p:nvPicPr>
        <p:blipFill>
          <a:blip r:embed="rId2"/>
          <a:stretch>
            <a:fillRect/>
          </a:stretch>
        </p:blipFill>
        <p:spPr>
          <a:xfrm>
            <a:off x="7266564" y="1984155"/>
            <a:ext cx="4728241" cy="4192808"/>
          </a:xfrm>
          <a:prstGeom prst="rect">
            <a:avLst/>
          </a:prstGeom>
        </p:spPr>
      </p:pic>
      <p:sp>
        <p:nvSpPr>
          <p:cNvPr id="8" name="TextBox 7"/>
          <p:cNvSpPr txBox="1"/>
          <p:nvPr/>
        </p:nvSpPr>
        <p:spPr>
          <a:xfrm>
            <a:off x="1282199" y="2248180"/>
            <a:ext cx="5343684"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Face mask not covering nose and mouth</a:t>
            </a:r>
          </a:p>
          <a:p>
            <a:pPr marL="285750" indent="-285750">
              <a:buFont typeface="Arial" panose="020B0604020202020204" pitchFamily="34" charset="0"/>
              <a:buChar char="•"/>
            </a:pPr>
            <a:r>
              <a:rPr lang="en-US" sz="2800" dirty="0"/>
              <a:t>Gloves visibly dirty</a:t>
            </a:r>
          </a:p>
          <a:p>
            <a:pPr marL="285750" indent="-285750">
              <a:buFont typeface="Arial" panose="020B0604020202020204" pitchFamily="34" charset="0"/>
              <a:buChar char="•"/>
            </a:pPr>
            <a:r>
              <a:rPr lang="en-US" sz="2800" dirty="0"/>
              <a:t>Wearing PPE outside of the healthcare area</a:t>
            </a:r>
            <a:endParaRPr lang="en-GB" sz="2800" dirty="0"/>
          </a:p>
        </p:txBody>
      </p:sp>
      <p:sp>
        <p:nvSpPr>
          <p:cNvPr id="9" name="TextBox 8"/>
          <p:cNvSpPr txBox="1"/>
          <p:nvPr/>
        </p:nvSpPr>
        <p:spPr>
          <a:xfrm>
            <a:off x="1282199" y="4893665"/>
            <a:ext cx="554036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Ensure face mask fully covers nose and mouth and adjust to fit</a:t>
            </a:r>
          </a:p>
          <a:p>
            <a:pPr marL="285750" indent="-285750">
              <a:buFont typeface="Arial" panose="020B0604020202020204" pitchFamily="34" charset="0"/>
              <a:buChar char="•"/>
            </a:pPr>
            <a:r>
              <a:rPr lang="en-US" sz="2800" dirty="0"/>
              <a:t>Remove PPE before leaving healthcare facility area</a:t>
            </a:r>
            <a:endParaRPr lang="en-GB" sz="2800" dirty="0"/>
          </a:p>
        </p:txBody>
      </p:sp>
    </p:spTree>
    <p:extLst>
      <p:ext uri="{BB962C8B-B14F-4D97-AF65-F5344CB8AC3E}">
        <p14:creationId xmlns:p14="http://schemas.microsoft.com/office/powerpoint/2010/main" val="40337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FB171-E579-441E-8BD5-2E2C2D925E02}"/>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COVID-19</a:t>
            </a:r>
            <a:r>
              <a:rPr lang="en-US" dirty="0"/>
              <a:t> </a:t>
            </a:r>
          </a:p>
        </p:txBody>
      </p:sp>
      <p:sp>
        <p:nvSpPr>
          <p:cNvPr id="3" name="Content Placeholder 2">
            <a:extLst>
              <a:ext uri="{FF2B5EF4-FFF2-40B4-BE49-F238E27FC236}">
                <a16:creationId xmlns:a16="http://schemas.microsoft.com/office/drawing/2014/main" id="{40F1C890-0F87-4652-A523-C171541DDB5D}"/>
              </a:ext>
            </a:extLst>
          </p:cNvPr>
          <p:cNvSpPr>
            <a:spLocks noGrp="1"/>
          </p:cNvSpPr>
          <p:nvPr>
            <p:ph idx="1"/>
          </p:nvPr>
        </p:nvSpPr>
        <p:spPr>
          <a:xfrm>
            <a:off x="838200" y="1564368"/>
            <a:ext cx="10515600" cy="4351338"/>
          </a:xfrm>
        </p:spPr>
        <p:txBody>
          <a:bodyPr>
            <a:normAutofit fontScale="92500"/>
          </a:bodyPr>
          <a:lstStyle/>
          <a:p>
            <a:r>
              <a:rPr lang="en-US" sz="3200" dirty="0">
                <a:solidFill>
                  <a:schemeClr val="bg1">
                    <a:lumMod val="40000"/>
                    <a:lumOff val="60000"/>
                  </a:schemeClr>
                </a:solidFill>
              </a:rPr>
              <a:t>Incubation period</a:t>
            </a:r>
            <a:r>
              <a:rPr lang="en-US" sz="3200" dirty="0"/>
              <a:t>, the period between exposure to an infection and the appearance of the first symptoms: Ranges from 1 to 14 days</a:t>
            </a:r>
            <a:r>
              <a:rPr lang="en-US" sz="3200" baseline="30000" dirty="0"/>
              <a:t>1</a:t>
            </a:r>
            <a:endParaRPr lang="en-US" sz="3200" dirty="0"/>
          </a:p>
          <a:p>
            <a:pPr lvl="1"/>
            <a:r>
              <a:rPr lang="en-US" sz="2800" dirty="0"/>
              <a:t>Averages about 5 to 6 days</a:t>
            </a:r>
          </a:p>
          <a:p>
            <a:r>
              <a:rPr lang="en-US" sz="3200" dirty="0">
                <a:solidFill>
                  <a:schemeClr val="bg1">
                    <a:lumMod val="40000"/>
                    <a:lumOff val="60000"/>
                  </a:schemeClr>
                </a:solidFill>
              </a:rPr>
              <a:t>Mode of transmission</a:t>
            </a:r>
            <a:r>
              <a:rPr lang="en-US" sz="3200" dirty="0"/>
              <a:t>:  Droplets and contaminated surfaces</a:t>
            </a:r>
            <a:r>
              <a:rPr lang="en-US" sz="3200" baseline="30000" dirty="0"/>
              <a:t>1</a:t>
            </a:r>
            <a:endParaRPr lang="en-US" sz="3200" dirty="0"/>
          </a:p>
          <a:p>
            <a:r>
              <a:rPr lang="en-US" sz="3200" dirty="0">
                <a:solidFill>
                  <a:schemeClr val="bg1">
                    <a:lumMod val="40000"/>
                    <a:lumOff val="60000"/>
                  </a:schemeClr>
                </a:solidFill>
              </a:rPr>
              <a:t>Transmission</a:t>
            </a:r>
            <a:r>
              <a:rPr lang="en-US" sz="3200" dirty="0"/>
              <a:t>: Human to human</a:t>
            </a:r>
            <a:r>
              <a:rPr lang="en-US" sz="3200" baseline="30000" dirty="0"/>
              <a:t>2</a:t>
            </a:r>
            <a:endParaRPr lang="en-US" sz="3200" dirty="0"/>
          </a:p>
          <a:p>
            <a:r>
              <a:rPr lang="en-US" sz="3200" dirty="0">
                <a:solidFill>
                  <a:schemeClr val="bg1">
                    <a:lumMod val="40000"/>
                    <a:lumOff val="60000"/>
                  </a:schemeClr>
                </a:solidFill>
              </a:rPr>
              <a:t>Treatment</a:t>
            </a:r>
            <a:r>
              <a:rPr lang="en-US" sz="3200" dirty="0">
                <a:solidFill>
                  <a:schemeClr val="bg1">
                    <a:lumMod val="20000"/>
                    <a:lumOff val="80000"/>
                  </a:schemeClr>
                </a:solidFill>
              </a:rPr>
              <a:t>:  </a:t>
            </a:r>
            <a:r>
              <a:rPr lang="en-US" sz="3200" dirty="0"/>
              <a:t>Currently no vaccination, trying several treatments that are found effective for viruses, treatment of symptoms</a:t>
            </a:r>
            <a:r>
              <a:rPr lang="en-US" sz="3200" baseline="30000" dirty="0"/>
              <a:t>1</a:t>
            </a:r>
            <a:endParaRPr lang="en-US" sz="3200" dirty="0"/>
          </a:p>
          <a:p>
            <a:endParaRPr lang="en-US" dirty="0"/>
          </a:p>
        </p:txBody>
      </p:sp>
      <p:sp>
        <p:nvSpPr>
          <p:cNvPr id="4" name="TextBox 3">
            <a:extLst>
              <a:ext uri="{FF2B5EF4-FFF2-40B4-BE49-F238E27FC236}">
                <a16:creationId xmlns:a16="http://schemas.microsoft.com/office/drawing/2014/main" id="{914496FC-277A-4B60-8DE8-DC267BFBDEF5}"/>
              </a:ext>
            </a:extLst>
          </p:cNvPr>
          <p:cNvSpPr txBox="1"/>
          <p:nvPr/>
        </p:nvSpPr>
        <p:spPr>
          <a:xfrm>
            <a:off x="838200" y="6031210"/>
            <a:ext cx="9486900" cy="461665"/>
          </a:xfrm>
          <a:prstGeom prst="rect">
            <a:avLst/>
          </a:prstGeom>
          <a:noFill/>
        </p:spPr>
        <p:txBody>
          <a:bodyPr wrap="square" rtlCol="0">
            <a:spAutoFit/>
          </a:bodyPr>
          <a:lstStyle/>
          <a:p>
            <a:r>
              <a:rPr lang="en-US" sz="1200" dirty="0"/>
              <a:t>1: This information is subject to change.  </a:t>
            </a:r>
          </a:p>
          <a:p>
            <a:r>
              <a:rPr lang="en-US" sz="1200" dirty="0"/>
              <a:t>2:  In majority of cases</a:t>
            </a:r>
          </a:p>
        </p:txBody>
      </p:sp>
    </p:spTree>
    <p:extLst>
      <p:ext uri="{BB962C8B-B14F-4D97-AF65-F5344CB8AC3E}">
        <p14:creationId xmlns:p14="http://schemas.microsoft.com/office/powerpoint/2010/main" val="3429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Exercise 3:  Find the PPE Mistake</a:t>
            </a:r>
            <a:endParaRPr lang="en-GB" b="1" dirty="0">
              <a:solidFill>
                <a:schemeClr val="bg1"/>
              </a:solidFill>
              <a:latin typeface="+mn-lt"/>
              <a:cs typeface="Aharoni" panose="02010803020104030203" pitchFamily="2" charset="-79"/>
            </a:endParaRPr>
          </a:p>
        </p:txBody>
      </p:sp>
      <p:pic>
        <p:nvPicPr>
          <p:cNvPr id="7" name="Content Placeholder 6"/>
          <p:cNvPicPr>
            <a:picLocks noGrp="1" noChangeAspect="1"/>
          </p:cNvPicPr>
          <p:nvPr>
            <p:ph sz="half" idx="2"/>
          </p:nvPr>
        </p:nvPicPr>
        <p:blipFill>
          <a:blip r:embed="rId2"/>
          <a:stretch>
            <a:fillRect/>
          </a:stretch>
        </p:blipFill>
        <p:spPr>
          <a:xfrm>
            <a:off x="6391664" y="2172494"/>
            <a:ext cx="5476873" cy="3657600"/>
          </a:xfrm>
          <a:prstGeom prst="rect">
            <a:avLst/>
          </a:prstGeom>
        </p:spPr>
      </p:pic>
      <p:sp>
        <p:nvSpPr>
          <p:cNvPr id="8" name="Content Placeholder 2"/>
          <p:cNvSpPr>
            <a:spLocks noGrp="1"/>
          </p:cNvSpPr>
          <p:nvPr>
            <p:ph sz="half" idx="1"/>
          </p:nvPr>
        </p:nvSpPr>
        <p:spPr/>
        <p:txBody>
          <a:bodyPr/>
          <a:lstStyle/>
          <a:p>
            <a:pPr marL="0" indent="0">
              <a:buNone/>
            </a:pPr>
            <a:r>
              <a:rPr lang="en-US" sz="3200" dirty="0"/>
              <a:t>Problem</a:t>
            </a:r>
          </a:p>
          <a:p>
            <a:pPr marL="0" indent="0">
              <a:buNone/>
            </a:pPr>
            <a:endParaRPr lang="en-US" dirty="0"/>
          </a:p>
          <a:p>
            <a:pPr marL="0" indent="0">
              <a:buNone/>
            </a:pPr>
            <a:endParaRPr lang="en-US" dirty="0"/>
          </a:p>
          <a:p>
            <a:pPr marL="0" indent="0">
              <a:buNone/>
            </a:pPr>
            <a:r>
              <a:rPr lang="en-US" sz="3200" dirty="0"/>
              <a:t>Correct Action</a:t>
            </a:r>
          </a:p>
        </p:txBody>
      </p:sp>
      <p:sp>
        <p:nvSpPr>
          <p:cNvPr id="9" name="TextBox 8"/>
          <p:cNvSpPr txBox="1"/>
          <p:nvPr/>
        </p:nvSpPr>
        <p:spPr>
          <a:xfrm>
            <a:off x="1416050" y="2203868"/>
            <a:ext cx="37719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Incorrect method of removing first glove</a:t>
            </a:r>
            <a:endParaRPr lang="en-GB" sz="2800" dirty="0"/>
          </a:p>
        </p:txBody>
      </p:sp>
      <p:sp>
        <p:nvSpPr>
          <p:cNvPr id="10" name="TextBox 9"/>
          <p:cNvSpPr txBox="1"/>
          <p:nvPr/>
        </p:nvSpPr>
        <p:spPr>
          <a:xfrm>
            <a:off x="1416050" y="3876720"/>
            <a:ext cx="432816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When removing gloves, grasp first glove at palm and peel off</a:t>
            </a:r>
            <a:endParaRPr lang="en-GB" sz="2800" dirty="0"/>
          </a:p>
        </p:txBody>
      </p:sp>
    </p:spTree>
    <p:extLst>
      <p:ext uri="{BB962C8B-B14F-4D97-AF65-F5344CB8AC3E}">
        <p14:creationId xmlns:p14="http://schemas.microsoft.com/office/powerpoint/2010/main" val="86985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chemeClr val="bg1"/>
                </a:solidFill>
                <a:latin typeface="+mn-lt"/>
                <a:cs typeface="Aharoni" panose="02010803020104030203" pitchFamily="2" charset="-79"/>
              </a:rPr>
              <a:t>No Gloves Available?</a:t>
            </a:r>
          </a:p>
        </p:txBody>
      </p:sp>
      <p:sp>
        <p:nvSpPr>
          <p:cNvPr id="3" name="Content Placeholder 2"/>
          <p:cNvSpPr>
            <a:spLocks noGrp="1"/>
          </p:cNvSpPr>
          <p:nvPr>
            <p:ph idx="1"/>
          </p:nvPr>
        </p:nvSpPr>
        <p:spPr>
          <a:xfrm>
            <a:off x="609600" y="1624013"/>
            <a:ext cx="10972800" cy="4525963"/>
          </a:xfrm>
        </p:spPr>
        <p:txBody>
          <a:bodyPr>
            <a:normAutofit/>
          </a:bodyPr>
          <a:lstStyle/>
          <a:p>
            <a:pPr marL="0" indent="0">
              <a:buNone/>
            </a:pPr>
            <a:r>
              <a:rPr lang="en-US" sz="3000" dirty="0"/>
              <a:t>If gloves are not available, what would you do?</a:t>
            </a:r>
          </a:p>
          <a:p>
            <a:pPr lvl="1">
              <a:buFont typeface="Arial" panose="020B0604020202020204" pitchFamily="34" charset="0"/>
              <a:buChar char="•"/>
            </a:pPr>
            <a:r>
              <a:rPr lang="en-US" sz="3000" dirty="0"/>
              <a:t>Use plastic bags attached and closed with tape or elastic bands</a:t>
            </a:r>
          </a:p>
          <a:p>
            <a:pPr lvl="1">
              <a:buFont typeface="Arial" panose="020B0604020202020204" pitchFamily="34" charset="0"/>
              <a:buChar char="•"/>
            </a:pPr>
            <a:r>
              <a:rPr lang="en-US" sz="3000" dirty="0"/>
              <a:t>Make sure there are no holes prior to use</a:t>
            </a:r>
          </a:p>
          <a:p>
            <a:pPr lvl="1">
              <a:buFont typeface="Arial" panose="020B0604020202020204" pitchFamily="34" charset="0"/>
              <a:buChar char="•"/>
            </a:pPr>
            <a:r>
              <a:rPr lang="en-US" sz="3000" dirty="0"/>
              <a:t>Dispose in the medical waste bin after use</a:t>
            </a:r>
            <a:endParaRPr lang="en-GB" sz="3000" dirty="0"/>
          </a:p>
        </p:txBody>
      </p:sp>
      <p:pic>
        <p:nvPicPr>
          <p:cNvPr id="6" name="Picture 5"/>
          <p:cNvPicPr>
            <a:picLocks noChangeAspect="1"/>
          </p:cNvPicPr>
          <p:nvPr/>
        </p:nvPicPr>
        <p:blipFill>
          <a:blip r:embed="rId2"/>
          <a:stretch>
            <a:fillRect/>
          </a:stretch>
        </p:blipFill>
        <p:spPr>
          <a:xfrm>
            <a:off x="4718147" y="4041275"/>
            <a:ext cx="2755705" cy="2303044"/>
          </a:xfrm>
          <a:prstGeom prst="rect">
            <a:avLst/>
          </a:prstGeom>
        </p:spPr>
      </p:pic>
    </p:spTree>
    <p:extLst>
      <p:ext uri="{BB962C8B-B14F-4D97-AF65-F5344CB8AC3E}">
        <p14:creationId xmlns:p14="http://schemas.microsoft.com/office/powerpoint/2010/main" val="164970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mn-lt"/>
                <a:cs typeface="Aharoni" panose="02010803020104030203" pitchFamily="2" charset="-79"/>
              </a:rPr>
              <a:t>No Gown Available?</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09600" y="1600200"/>
            <a:ext cx="10972800" cy="2590800"/>
          </a:xfrm>
        </p:spPr>
        <p:txBody>
          <a:bodyPr>
            <a:normAutofit/>
          </a:bodyPr>
          <a:lstStyle/>
          <a:p>
            <a:pPr marL="0" indent="0">
              <a:buNone/>
            </a:pPr>
            <a:r>
              <a:rPr lang="en-US" sz="3000" dirty="0"/>
              <a:t>If gowns or coveralls are not available, what would you do?</a:t>
            </a:r>
            <a:endParaRPr lang="en-GB" sz="3000" dirty="0"/>
          </a:p>
          <a:p>
            <a:r>
              <a:rPr lang="en-US" sz="3000" dirty="0"/>
              <a:t>Wear a cotton surgical gown that can be washed and reused</a:t>
            </a:r>
          </a:p>
          <a:p>
            <a:r>
              <a:rPr lang="en-US" sz="3000" dirty="0"/>
              <a:t>Alternatively, you can get gowns sewn from local fabric. Gowns must be:</a:t>
            </a:r>
          </a:p>
          <a:p>
            <a:endParaRPr lang="en-US" sz="3000" dirty="0"/>
          </a:p>
        </p:txBody>
      </p:sp>
      <p:pic>
        <p:nvPicPr>
          <p:cNvPr id="6" name="Picture 5"/>
          <p:cNvPicPr>
            <a:picLocks noChangeAspect="1"/>
          </p:cNvPicPr>
          <p:nvPr/>
        </p:nvPicPr>
        <p:blipFill>
          <a:blip r:embed="rId2"/>
          <a:stretch>
            <a:fillRect/>
          </a:stretch>
        </p:blipFill>
        <p:spPr>
          <a:xfrm>
            <a:off x="8414347" y="3522831"/>
            <a:ext cx="2986606" cy="2744522"/>
          </a:xfrm>
          <a:prstGeom prst="rect">
            <a:avLst/>
          </a:prstGeom>
        </p:spPr>
      </p:pic>
      <p:sp>
        <p:nvSpPr>
          <p:cNvPr id="7" name="Content Placeholder 2"/>
          <p:cNvSpPr txBox="1">
            <a:spLocks/>
          </p:cNvSpPr>
          <p:nvPr/>
        </p:nvSpPr>
        <p:spPr>
          <a:xfrm>
            <a:off x="986074" y="3522831"/>
            <a:ext cx="71247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3000" dirty="0"/>
              <a:t>Open at the back and close with ties at the neck and waist</a:t>
            </a:r>
          </a:p>
          <a:p>
            <a:pPr lvl="1"/>
            <a:r>
              <a:rPr lang="en-US" sz="3000" dirty="0"/>
              <a:t>Knee-length with collar wraps around the neck and elastic bands to close the gown around the wrist</a:t>
            </a:r>
            <a:endParaRPr lang="en-GB" sz="3000" dirty="0"/>
          </a:p>
        </p:txBody>
      </p:sp>
    </p:spTree>
    <p:extLst>
      <p:ext uri="{BB962C8B-B14F-4D97-AF65-F5344CB8AC3E}">
        <p14:creationId xmlns:p14="http://schemas.microsoft.com/office/powerpoint/2010/main" val="212984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15600" cy="1325563"/>
          </a:xfrm>
        </p:spPr>
        <p:txBody>
          <a:bodyPr/>
          <a:lstStyle/>
          <a:p>
            <a:r>
              <a:rPr lang="en-US" b="1" dirty="0">
                <a:solidFill>
                  <a:schemeClr val="bg1"/>
                </a:solidFill>
                <a:latin typeface="+mn-lt"/>
                <a:cs typeface="Aharoni" panose="02010803020104030203" pitchFamily="2" charset="-79"/>
              </a:rPr>
              <a:t>No Aprons Available?</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a:xfrm>
            <a:off x="609600" y="1600201"/>
            <a:ext cx="10972800" cy="1984342"/>
          </a:xfrm>
        </p:spPr>
        <p:txBody>
          <a:bodyPr>
            <a:normAutofit/>
          </a:bodyPr>
          <a:lstStyle/>
          <a:p>
            <a:pPr marL="0" indent="0">
              <a:buNone/>
            </a:pPr>
            <a:r>
              <a:rPr lang="en-US" sz="3000" dirty="0"/>
              <a:t>If aprons are not available, what would you do?</a:t>
            </a:r>
          </a:p>
          <a:p>
            <a:pPr lvl="1">
              <a:buFont typeface="Arial" panose="020B0604020202020204" pitchFamily="34" charset="0"/>
              <a:buChar char="•"/>
            </a:pPr>
            <a:r>
              <a:rPr lang="en-US" sz="3000" dirty="0"/>
              <a:t>Make aprons from plastic sheeting, large trash bags, rubber coated, or plastic cloth normally used to cover kitchen tables</a:t>
            </a:r>
          </a:p>
        </p:txBody>
      </p:sp>
      <p:pic>
        <p:nvPicPr>
          <p:cNvPr id="6" name="Picture 5"/>
          <p:cNvPicPr>
            <a:picLocks noChangeAspect="1"/>
          </p:cNvPicPr>
          <p:nvPr/>
        </p:nvPicPr>
        <p:blipFill>
          <a:blip r:embed="rId2"/>
          <a:stretch>
            <a:fillRect/>
          </a:stretch>
        </p:blipFill>
        <p:spPr>
          <a:xfrm>
            <a:off x="8839200" y="3311481"/>
            <a:ext cx="2336995" cy="3271881"/>
          </a:xfrm>
          <a:prstGeom prst="rect">
            <a:avLst/>
          </a:prstGeom>
        </p:spPr>
      </p:pic>
      <p:sp>
        <p:nvSpPr>
          <p:cNvPr id="7" name="Content Placeholder 2"/>
          <p:cNvSpPr txBox="1">
            <a:spLocks/>
          </p:cNvSpPr>
          <p:nvPr/>
        </p:nvSpPr>
        <p:spPr>
          <a:xfrm>
            <a:off x="609600" y="2925764"/>
            <a:ext cx="7924800" cy="3048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Arial" panose="020B0604020202020204" pitchFamily="34" charset="0"/>
              <a:buChar char="•"/>
            </a:pPr>
            <a:r>
              <a:rPr lang="en-US" sz="3000" dirty="0"/>
              <a:t>The apron should:</a:t>
            </a:r>
          </a:p>
          <a:p>
            <a:pPr lvl="2">
              <a:buFont typeface="Symbol" panose="05050102010706020507" pitchFamily="18" charset="2"/>
              <a:buChar char="-"/>
            </a:pPr>
            <a:r>
              <a:rPr lang="en-US" dirty="0"/>
              <a:t>Be impermeable to liquid</a:t>
            </a:r>
          </a:p>
          <a:p>
            <a:pPr lvl="2">
              <a:buFont typeface="Symbol" panose="05050102010706020507" pitchFamily="18" charset="2"/>
              <a:buChar char="-"/>
            </a:pPr>
            <a:r>
              <a:rPr lang="en-US" dirty="0"/>
              <a:t>Have hooks or ties that fasten around the neck </a:t>
            </a:r>
          </a:p>
          <a:p>
            <a:pPr lvl="2">
              <a:buFont typeface="Symbol" panose="05050102010706020507" pitchFamily="18" charset="2"/>
              <a:buChar char="-"/>
            </a:pPr>
            <a:r>
              <a:rPr lang="en-US" dirty="0"/>
              <a:t>Have ties at the waist that reach around and tie at the back</a:t>
            </a:r>
          </a:p>
          <a:p>
            <a:pPr lvl="2">
              <a:buFont typeface="Symbol" panose="05050102010706020507" pitchFamily="18" charset="2"/>
              <a:buChar char="-"/>
            </a:pPr>
            <a:r>
              <a:rPr lang="en-US" dirty="0"/>
              <a:t>Be long enough to cover the top of the boots to provide additional protection from spills running inside boots</a:t>
            </a:r>
          </a:p>
        </p:txBody>
      </p:sp>
    </p:spTree>
    <p:extLst>
      <p:ext uri="{BB962C8B-B14F-4D97-AF65-F5344CB8AC3E}">
        <p14:creationId xmlns:p14="http://schemas.microsoft.com/office/powerpoint/2010/main" val="98598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9399"/>
            <a:ext cx="10515600" cy="1325563"/>
          </a:xfrm>
        </p:spPr>
        <p:txBody>
          <a:bodyPr/>
          <a:lstStyle/>
          <a:p>
            <a:r>
              <a:rPr lang="en-US" b="1" dirty="0">
                <a:solidFill>
                  <a:schemeClr val="bg1"/>
                </a:solidFill>
                <a:latin typeface="+mn-lt"/>
                <a:cs typeface="Aharoni" panose="02010803020104030203" pitchFamily="2" charset="-79"/>
              </a:rPr>
              <a:t>No Masks Available?</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normAutofit/>
          </a:bodyPr>
          <a:lstStyle/>
          <a:p>
            <a:pPr marL="0" indent="0">
              <a:buNone/>
            </a:pPr>
            <a:r>
              <a:rPr lang="en-US" sz="3000" dirty="0"/>
              <a:t>If a disposable mask is not available, what would you do?</a:t>
            </a:r>
          </a:p>
          <a:p>
            <a:r>
              <a:rPr lang="en-US" sz="3000" dirty="0"/>
              <a:t>Use a clean large cloth, such as a scarf or other material to cover the mouth and nose</a:t>
            </a:r>
          </a:p>
          <a:p>
            <a:pPr lvl="1"/>
            <a:r>
              <a:rPr lang="en-US" sz="3000" dirty="0"/>
              <a:t>Make sure it is tied securely</a:t>
            </a:r>
            <a:endParaRPr lang="en-GB" sz="3000" dirty="0"/>
          </a:p>
        </p:txBody>
      </p:sp>
      <p:sp>
        <p:nvSpPr>
          <p:cNvPr id="4" name="Footer Placeholder 3"/>
          <p:cNvSpPr>
            <a:spLocks noGrp="1"/>
          </p:cNvSpPr>
          <p:nvPr>
            <p:ph type="ftr" sz="quarter" idx="11"/>
          </p:nvPr>
        </p:nvSpPr>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4405312"/>
            <a:ext cx="4191000" cy="2095500"/>
          </a:xfrm>
          <a:prstGeom prst="rect">
            <a:avLst/>
          </a:prstGeom>
        </p:spPr>
      </p:pic>
    </p:spTree>
    <p:extLst>
      <p:ext uri="{BB962C8B-B14F-4D97-AF65-F5344CB8AC3E}">
        <p14:creationId xmlns:p14="http://schemas.microsoft.com/office/powerpoint/2010/main" val="331097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675"/>
            <a:ext cx="10515600" cy="1325563"/>
          </a:xfrm>
        </p:spPr>
        <p:txBody>
          <a:bodyPr>
            <a:normAutofit/>
          </a:bodyPr>
          <a:lstStyle/>
          <a:p>
            <a:r>
              <a:rPr lang="en-US" b="1" dirty="0">
                <a:solidFill>
                  <a:schemeClr val="bg1"/>
                </a:solidFill>
                <a:latin typeface="+mn-lt"/>
                <a:cs typeface="Aharoni" panose="02010803020104030203" pitchFamily="2" charset="-79"/>
              </a:rPr>
              <a:t>No Goggles or Face Shield Available?</a:t>
            </a:r>
            <a:endParaRPr lang="en-GB" b="1" dirty="0">
              <a:solidFill>
                <a:schemeClr val="bg1"/>
              </a:solidFill>
              <a:latin typeface="+mn-lt"/>
              <a:cs typeface="Aharoni" panose="02010803020104030203" pitchFamily="2" charset="-79"/>
            </a:endParaRPr>
          </a:p>
        </p:txBody>
      </p:sp>
      <p:sp>
        <p:nvSpPr>
          <p:cNvPr id="3" name="Content Placeholder 2"/>
          <p:cNvSpPr>
            <a:spLocks noGrp="1"/>
          </p:cNvSpPr>
          <p:nvPr>
            <p:ph idx="1"/>
          </p:nvPr>
        </p:nvSpPr>
        <p:spPr/>
        <p:txBody>
          <a:bodyPr>
            <a:normAutofit/>
          </a:bodyPr>
          <a:lstStyle/>
          <a:p>
            <a:pPr marL="0" indent="0">
              <a:buNone/>
            </a:pPr>
            <a:r>
              <a:rPr lang="en-US" sz="3000" dirty="0"/>
              <a:t>If goggles or a face shield are not available, what would you do?</a:t>
            </a:r>
          </a:p>
          <a:p>
            <a:r>
              <a:rPr lang="en-US" sz="3000" dirty="0"/>
              <a:t>Obtain eyeglasses with clear lenses from a local eyeglass shop or in the market</a:t>
            </a:r>
          </a:p>
          <a:p>
            <a:pPr lvl="1"/>
            <a:r>
              <a:rPr lang="en-US" sz="3000" dirty="0"/>
              <a:t>Place ties on the ear holders </a:t>
            </a:r>
          </a:p>
          <a:p>
            <a:pPr lvl="1"/>
            <a:r>
              <a:rPr lang="en-US" sz="3000" dirty="0"/>
              <a:t>Tie the eyeglasses around the back of the head so they will not fall off when a healthcare worker bends over a patient</a:t>
            </a:r>
            <a:endParaRPr lang="en-GB" sz="3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1" y="5105401"/>
            <a:ext cx="1616075" cy="1616075"/>
          </a:xfrm>
          <a:prstGeom prst="rect">
            <a:avLst/>
          </a:prstGeom>
        </p:spPr>
      </p:pic>
    </p:spTree>
    <p:extLst>
      <p:ext uri="{BB962C8B-B14F-4D97-AF65-F5344CB8AC3E}">
        <p14:creationId xmlns:p14="http://schemas.microsoft.com/office/powerpoint/2010/main" val="4010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8F4950-78F1-4F1D-8EBD-AF0B00D747BA}"/>
              </a:ext>
            </a:extLst>
          </p:cNvPr>
          <p:cNvSpPr>
            <a:spLocks noGrp="1"/>
          </p:cNvSpPr>
          <p:nvPr>
            <p:ph type="title"/>
          </p:nvPr>
        </p:nvSpPr>
        <p:spPr/>
        <p:txBody>
          <a:bodyPr/>
          <a:lstStyle/>
          <a:p>
            <a:r>
              <a:rPr lang="en-US" b="1" dirty="0">
                <a:solidFill>
                  <a:schemeClr val="bg1"/>
                </a:solidFill>
                <a:latin typeface="+mn-lt"/>
                <a:cs typeface="Aharoni" panose="02010803020104030203" pitchFamily="2" charset="-79"/>
              </a:rPr>
              <a:t>COVID-19</a:t>
            </a:r>
            <a:r>
              <a:rPr lang="en-US" dirty="0"/>
              <a:t> </a:t>
            </a:r>
            <a:r>
              <a:rPr lang="en-US" b="1" dirty="0">
                <a:solidFill>
                  <a:schemeClr val="bg1"/>
                </a:solidFill>
                <a:latin typeface="+mn-lt"/>
                <a:cs typeface="Aharoni" panose="02010803020104030203" pitchFamily="2" charset="-79"/>
              </a:rPr>
              <a:t>Signs</a:t>
            </a:r>
            <a:r>
              <a:rPr lang="en-US" dirty="0"/>
              <a:t> </a:t>
            </a:r>
            <a:r>
              <a:rPr lang="en-US" b="1" dirty="0">
                <a:solidFill>
                  <a:schemeClr val="bg1"/>
                </a:solidFill>
                <a:latin typeface="+mn-lt"/>
                <a:cs typeface="Aharoni" panose="02010803020104030203" pitchFamily="2" charset="-79"/>
              </a:rPr>
              <a:t>and</a:t>
            </a:r>
            <a:r>
              <a:rPr lang="en-US" dirty="0"/>
              <a:t> </a:t>
            </a:r>
            <a:r>
              <a:rPr lang="en-US" b="1" dirty="0">
                <a:solidFill>
                  <a:schemeClr val="bg1"/>
                </a:solidFill>
                <a:latin typeface="+mn-lt"/>
                <a:cs typeface="Aharoni" panose="02010803020104030203" pitchFamily="2" charset="-79"/>
              </a:rPr>
              <a:t>Symptoms</a:t>
            </a:r>
          </a:p>
        </p:txBody>
      </p:sp>
      <p:pic>
        <p:nvPicPr>
          <p:cNvPr id="7" name="Content Placeholder 6">
            <a:extLst>
              <a:ext uri="{FF2B5EF4-FFF2-40B4-BE49-F238E27FC236}">
                <a16:creationId xmlns:a16="http://schemas.microsoft.com/office/drawing/2014/main" id="{90967C00-7A36-47F0-88CA-4E675AC3EE4E}"/>
              </a:ext>
            </a:extLst>
          </p:cNvPr>
          <p:cNvPicPr>
            <a:picLocks noGrp="1" noChangeAspect="1"/>
          </p:cNvPicPr>
          <p:nvPr>
            <p:ph sz="half" idx="2"/>
          </p:nvPr>
        </p:nvPicPr>
        <p:blipFill>
          <a:blip r:embed="rId2"/>
          <a:stretch>
            <a:fillRect/>
          </a:stretch>
        </p:blipFill>
        <p:spPr>
          <a:xfrm>
            <a:off x="4912383" y="1825625"/>
            <a:ext cx="6441417" cy="4351338"/>
          </a:xfrm>
          <a:prstGeom prst="rect">
            <a:avLst/>
          </a:prstGeom>
        </p:spPr>
      </p:pic>
      <p:sp>
        <p:nvSpPr>
          <p:cNvPr id="9" name="Content Placeholder 8">
            <a:extLst>
              <a:ext uri="{FF2B5EF4-FFF2-40B4-BE49-F238E27FC236}">
                <a16:creationId xmlns:a16="http://schemas.microsoft.com/office/drawing/2014/main" id="{C1F94997-8B58-407B-B7E2-509F07C47A4E}"/>
              </a:ext>
            </a:extLst>
          </p:cNvPr>
          <p:cNvSpPr>
            <a:spLocks noGrp="1"/>
          </p:cNvSpPr>
          <p:nvPr>
            <p:ph sz="half" idx="1"/>
          </p:nvPr>
        </p:nvSpPr>
        <p:spPr>
          <a:xfrm>
            <a:off x="838200" y="1825625"/>
            <a:ext cx="3924300" cy="4351338"/>
          </a:xfrm>
        </p:spPr>
        <p:txBody>
          <a:bodyPr/>
          <a:lstStyle/>
          <a:p>
            <a:r>
              <a:rPr lang="en-US" dirty="0"/>
              <a:t>Illness appears to start with fever,</a:t>
            </a:r>
          </a:p>
          <a:p>
            <a:r>
              <a:rPr lang="en-US" dirty="0"/>
              <a:t>Followed by a dry cough</a:t>
            </a:r>
          </a:p>
          <a:p>
            <a:r>
              <a:rPr lang="en-US" dirty="0"/>
              <a:t>Can lead to shortness of breath</a:t>
            </a:r>
          </a:p>
          <a:p>
            <a:endParaRPr lang="en-US" dirty="0"/>
          </a:p>
          <a:p>
            <a:pPr marL="0" indent="0" algn="ctr">
              <a:buNone/>
            </a:pPr>
            <a:r>
              <a:rPr lang="en-US" dirty="0"/>
              <a:t>Some patients may need to be hospitalized.</a:t>
            </a:r>
          </a:p>
        </p:txBody>
      </p:sp>
    </p:spTree>
    <p:extLst>
      <p:ext uri="{BB962C8B-B14F-4D97-AF65-F5344CB8AC3E}">
        <p14:creationId xmlns:p14="http://schemas.microsoft.com/office/powerpoint/2010/main" val="199760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169AF4-E96F-440C-ABBF-8B2A43D24CD0}"/>
              </a:ext>
            </a:extLst>
          </p:cNvPr>
          <p:cNvSpPr>
            <a:spLocks noGrp="1"/>
          </p:cNvSpPr>
          <p:nvPr>
            <p:ph type="title"/>
          </p:nvPr>
        </p:nvSpPr>
        <p:spPr>
          <a:xfrm>
            <a:off x="838199" y="576263"/>
            <a:ext cx="10515600" cy="2852737"/>
          </a:xfrm>
        </p:spPr>
        <p:txBody>
          <a:bodyPr/>
          <a:lstStyle/>
          <a:p>
            <a:r>
              <a:rPr lang="en-US" b="1" dirty="0">
                <a:solidFill>
                  <a:schemeClr val="bg1"/>
                </a:solidFill>
                <a:latin typeface="Abadi" panose="020B0604020104020204" pitchFamily="34" charset="0"/>
              </a:rPr>
              <a:t>Infection</a:t>
            </a:r>
            <a:r>
              <a:rPr lang="en-US" b="1" dirty="0">
                <a:solidFill>
                  <a:schemeClr val="bg1"/>
                </a:solidFill>
              </a:rPr>
              <a:t> </a:t>
            </a:r>
            <a:r>
              <a:rPr lang="en-US" b="1" dirty="0">
                <a:solidFill>
                  <a:schemeClr val="bg1"/>
                </a:solidFill>
                <a:latin typeface="Abadi" panose="020B0604020104020204" pitchFamily="34" charset="0"/>
              </a:rPr>
              <a:t>Prevention</a:t>
            </a:r>
            <a:r>
              <a:rPr lang="en-US" b="1" dirty="0">
                <a:solidFill>
                  <a:schemeClr val="bg1"/>
                </a:solidFill>
              </a:rPr>
              <a:t> </a:t>
            </a:r>
            <a:r>
              <a:rPr lang="en-US" b="1" dirty="0">
                <a:solidFill>
                  <a:schemeClr val="bg1"/>
                </a:solidFill>
                <a:latin typeface="Abadi" panose="020B0604020104020204" pitchFamily="34" charset="0"/>
              </a:rPr>
              <a:t>and</a:t>
            </a:r>
            <a:r>
              <a:rPr lang="en-US" b="1" dirty="0">
                <a:solidFill>
                  <a:schemeClr val="bg1"/>
                </a:solidFill>
              </a:rPr>
              <a:t> </a:t>
            </a:r>
            <a:r>
              <a:rPr lang="en-US" b="1" dirty="0">
                <a:solidFill>
                  <a:schemeClr val="bg1"/>
                </a:solidFill>
                <a:latin typeface="Abadi" panose="020B0604020104020204" pitchFamily="34" charset="0"/>
              </a:rPr>
              <a:t>Control</a:t>
            </a:r>
            <a:br>
              <a:rPr lang="en-US" b="1" dirty="0">
                <a:solidFill>
                  <a:schemeClr val="bg1"/>
                </a:solidFill>
                <a:latin typeface="Abadi" panose="020B0604020104020204" pitchFamily="34" charset="0"/>
              </a:rPr>
            </a:br>
            <a:br>
              <a:rPr lang="en-US" b="1" dirty="0">
                <a:solidFill>
                  <a:schemeClr val="bg1"/>
                </a:solidFill>
                <a:latin typeface="Abadi" panose="020B0604020104020204" pitchFamily="34" charset="0"/>
              </a:rPr>
            </a:br>
            <a:endParaRPr lang="en-US" b="1" dirty="0">
              <a:solidFill>
                <a:schemeClr val="bg1"/>
              </a:solidFill>
              <a:latin typeface="Abadi" panose="020B060402010402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0A06E3CC-FBE9-40D7-B421-9961A3EAA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280" y="2356167"/>
            <a:ext cx="5215437" cy="3650806"/>
          </a:xfrm>
          <a:prstGeom prst="rect">
            <a:avLst/>
          </a:prstGeom>
        </p:spPr>
      </p:pic>
    </p:spTree>
    <p:extLst>
      <p:ext uri="{BB962C8B-B14F-4D97-AF65-F5344CB8AC3E}">
        <p14:creationId xmlns:p14="http://schemas.microsoft.com/office/powerpoint/2010/main" val="1146411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FF611-3F82-47BD-A306-FE5B96473F6F}"/>
              </a:ext>
            </a:extLst>
          </p:cNvPr>
          <p:cNvSpPr>
            <a:spLocks noGrp="1"/>
          </p:cNvSpPr>
          <p:nvPr>
            <p:ph type="title"/>
          </p:nvPr>
        </p:nvSpPr>
        <p:spPr/>
        <p:txBody>
          <a:bodyPr>
            <a:normAutofit/>
          </a:bodyPr>
          <a:lstStyle/>
          <a:p>
            <a:r>
              <a:rPr lang="en-US" b="1" dirty="0">
                <a:solidFill>
                  <a:schemeClr val="bg1"/>
                </a:solidFill>
                <a:latin typeface="+mn-lt"/>
                <a:cs typeface="Aharoni" panose="02010803020104030203" pitchFamily="2" charset="-79"/>
              </a:rPr>
              <a:t>How do colds and viruses spread?</a:t>
            </a:r>
          </a:p>
        </p:txBody>
      </p:sp>
      <p:pic>
        <p:nvPicPr>
          <p:cNvPr id="12" name="Content Placeholder 11" descr="A picture containing game, drawing&#10;&#10;Description automatically generated">
            <a:extLst>
              <a:ext uri="{FF2B5EF4-FFF2-40B4-BE49-F238E27FC236}">
                <a16:creationId xmlns:a16="http://schemas.microsoft.com/office/drawing/2014/main" id="{0C751076-25E3-45BF-9144-9CCC1282FE3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43525" y="1817226"/>
            <a:ext cx="3972042" cy="4479111"/>
          </a:xfrm>
        </p:spPr>
      </p:pic>
      <p:sp>
        <p:nvSpPr>
          <p:cNvPr id="10" name="Content Placeholder 9">
            <a:extLst>
              <a:ext uri="{FF2B5EF4-FFF2-40B4-BE49-F238E27FC236}">
                <a16:creationId xmlns:a16="http://schemas.microsoft.com/office/drawing/2014/main" id="{2071B3F9-2941-4715-AE71-46096F66FB48}"/>
              </a:ext>
            </a:extLst>
          </p:cNvPr>
          <p:cNvSpPr>
            <a:spLocks noGrp="1"/>
          </p:cNvSpPr>
          <p:nvPr>
            <p:ph sz="quarter" idx="4"/>
          </p:nvPr>
        </p:nvSpPr>
        <p:spPr>
          <a:xfrm>
            <a:off x="6172200" y="2266950"/>
            <a:ext cx="5183188" cy="3922713"/>
          </a:xfrm>
        </p:spPr>
        <p:txBody>
          <a:bodyPr>
            <a:normAutofit/>
          </a:bodyPr>
          <a:lstStyle/>
          <a:p>
            <a:r>
              <a:rPr lang="en-US" sz="4000" dirty="0"/>
              <a:t>For an infection to spread, all links must be connected</a:t>
            </a:r>
          </a:p>
          <a:p>
            <a:r>
              <a:rPr lang="en-US" sz="4000" dirty="0"/>
              <a:t>Breaking any one link, will stop disease transmission!</a:t>
            </a:r>
          </a:p>
        </p:txBody>
      </p:sp>
    </p:spTree>
    <p:extLst>
      <p:ext uri="{BB962C8B-B14F-4D97-AF65-F5344CB8AC3E}">
        <p14:creationId xmlns:p14="http://schemas.microsoft.com/office/powerpoint/2010/main" val="304948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rgbClr val="FFFF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BACD709DD564849B3ABA9866DE2C3E2" ma:contentTypeVersion="13" ma:contentTypeDescription="Create a new document." ma:contentTypeScope="" ma:versionID="3963e2b9f167eca41ae9159e5d9417da">
  <xsd:schema xmlns:xsd="http://www.w3.org/2001/XMLSchema" xmlns:xs="http://www.w3.org/2001/XMLSchema" xmlns:p="http://schemas.microsoft.com/office/2006/metadata/properties" xmlns:ns3="dd98eb2c-1b70-46ca-b538-21a460baa9d2" xmlns:ns4="13fd905c-4a49-40e6-a686-66f0f1fb9573" targetNamespace="http://schemas.microsoft.com/office/2006/metadata/properties" ma:root="true" ma:fieldsID="73dce617e0780cacc6d2b8ec455d4404" ns3:_="" ns4:_="">
    <xsd:import namespace="dd98eb2c-1b70-46ca-b538-21a460baa9d2"/>
    <xsd:import namespace="13fd905c-4a49-40e6-a686-66f0f1fb957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8eb2c-1b70-46ca-b538-21a460baa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fd905c-4a49-40e6-a686-66f0f1fb957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9380A6-A98C-4EEC-9B7E-73826F110E7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F959509-254B-4F47-9B8E-8E504A6D2E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8eb2c-1b70-46ca-b538-21a460baa9d2"/>
    <ds:schemaRef ds:uri="13fd905c-4a49-40e6-a686-66f0f1fb95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953219-9F0A-44B3-BD88-4FD4F395C9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264</TotalTime>
  <Words>3238</Words>
  <Application>Microsoft Office PowerPoint</Application>
  <PresentationFormat>Widescreen</PresentationFormat>
  <Paragraphs>462</Paragraphs>
  <Slides>65</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Abadi</vt:lpstr>
      <vt:lpstr>Arial</vt:lpstr>
      <vt:lpstr>Calibri</vt:lpstr>
      <vt:lpstr>Franklin Gothic Book</vt:lpstr>
      <vt:lpstr>Franklin Gothic Medium</vt:lpstr>
      <vt:lpstr>Symbol</vt:lpstr>
      <vt:lpstr>Wingdings</vt:lpstr>
      <vt:lpstr>Office Theme</vt:lpstr>
      <vt:lpstr>Coronavirus or COVID-19</vt:lpstr>
      <vt:lpstr>Disclaimer</vt:lpstr>
      <vt:lpstr>What is a novel coronavirus?</vt:lpstr>
      <vt:lpstr>History: COVID-19</vt:lpstr>
      <vt:lpstr>Countries affected: </vt:lpstr>
      <vt:lpstr>COVID-19 </vt:lpstr>
      <vt:lpstr>COVID-19 Signs and Symptoms</vt:lpstr>
      <vt:lpstr>Infection Prevention and Control  </vt:lpstr>
      <vt:lpstr>How do colds and viruses spread?</vt:lpstr>
      <vt:lpstr>Infection Prevention and Control (IPC)</vt:lpstr>
      <vt:lpstr>Stop COVID-19 Transmission</vt:lpstr>
      <vt:lpstr>Basic Prevention Measures</vt:lpstr>
      <vt:lpstr>PowerPoint Presentation</vt:lpstr>
      <vt:lpstr>Frequently clean your hands…</vt:lpstr>
      <vt:lpstr>PowerPoint Presentation</vt:lpstr>
      <vt:lpstr>When to perform hand hygiene?</vt:lpstr>
      <vt:lpstr> GloGerm Presentation </vt:lpstr>
      <vt:lpstr>Parts of the Hand that are Usually  Not Washed Properly</vt:lpstr>
      <vt:lpstr>PowerPoint Presentation</vt:lpstr>
      <vt:lpstr>PowerPoint Presentation</vt:lpstr>
      <vt:lpstr>PowerPoint Presentation</vt:lpstr>
      <vt:lpstr>PowerPoint Presentation</vt:lpstr>
      <vt:lpstr>PowerPoint Presentation</vt:lpstr>
      <vt:lpstr>What is Personal Protective Equipment?</vt:lpstr>
      <vt:lpstr>What is the Goal of PPE Use in Healthcare Settings?</vt:lpstr>
      <vt:lpstr>Coronavirus Recommended PPE</vt:lpstr>
      <vt:lpstr>Putting on PPE</vt:lpstr>
      <vt:lpstr>What is the Correct Order for Putting on a PPE?</vt:lpstr>
      <vt:lpstr>What is the Correct Order for Putting on a PPE?</vt:lpstr>
      <vt:lpstr>How to Put on a Gown</vt:lpstr>
      <vt:lpstr>How to Put On a Surgical Mask</vt:lpstr>
      <vt:lpstr>How to Put On Eye and Face Protection</vt:lpstr>
      <vt:lpstr>How to Put On Gloves</vt:lpstr>
      <vt:lpstr>Removing PPE</vt:lpstr>
      <vt:lpstr>What is the Correct Order for Removing PPE?</vt:lpstr>
      <vt:lpstr>What is the Correct Order for Removing PPE?</vt:lpstr>
      <vt:lpstr>How to Remove Gloves </vt:lpstr>
      <vt:lpstr>How to Remove Gloves (cont.)</vt:lpstr>
      <vt:lpstr>How to Remove Goggles or Face Shield</vt:lpstr>
      <vt:lpstr>How to Remove an Isolation Gown</vt:lpstr>
      <vt:lpstr>How to Remove a Mask</vt:lpstr>
      <vt:lpstr>PowerPoint Presentation</vt:lpstr>
      <vt:lpstr>Why is it Important?</vt:lpstr>
      <vt:lpstr>Chlorine Solution Strengths</vt:lpstr>
      <vt:lpstr>Chlorine Solution</vt:lpstr>
      <vt:lpstr>PowerPoint Presentation</vt:lpstr>
      <vt:lpstr>Important Things to Remember  When Cleaning</vt:lpstr>
      <vt:lpstr>PowerPoint Presentation</vt:lpstr>
      <vt:lpstr>Social Distancing: Healthcare Facility</vt:lpstr>
      <vt:lpstr>Social Distancing: Selfcare</vt:lpstr>
      <vt:lpstr>Droplets</vt:lpstr>
      <vt:lpstr>PowerPoint Presentation</vt:lpstr>
      <vt:lpstr>Respiratory Hygiene: Patient and Self</vt:lpstr>
      <vt:lpstr>Goal of Infection Prevention and Control</vt:lpstr>
      <vt:lpstr>Questions?</vt:lpstr>
      <vt:lpstr>Mistakes Using PPE  &amp;  PPE Alternatives</vt:lpstr>
      <vt:lpstr>Learning Objectives</vt:lpstr>
      <vt:lpstr>Example 1:  Find the PPE Mistake</vt:lpstr>
      <vt:lpstr>Example 2:  Find the PPE Mistakes</vt:lpstr>
      <vt:lpstr>Exercise 3:  Find the PPE Mistake</vt:lpstr>
      <vt:lpstr>No Gloves Available?</vt:lpstr>
      <vt:lpstr>No Gown Available?</vt:lpstr>
      <vt:lpstr>No Aprons Available?</vt:lpstr>
      <vt:lpstr>No Masks Available?</vt:lpstr>
      <vt:lpstr>No Goggles or Face Shield Available?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or COVID-19</dc:title>
  <dc:creator>Megan Klingler</dc:creator>
  <cp:lastModifiedBy>Megan Klingler</cp:lastModifiedBy>
  <cp:revision>7</cp:revision>
  <dcterms:created xsi:type="dcterms:W3CDTF">2020-03-27T14:31:33Z</dcterms:created>
  <dcterms:modified xsi:type="dcterms:W3CDTF">2020-04-09T17:18:59Z</dcterms:modified>
</cp:coreProperties>
</file>