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566" r:id="rId6"/>
    <p:sldId id="259" r:id="rId7"/>
    <p:sldId id="260" r:id="rId8"/>
    <p:sldId id="261" r:id="rId9"/>
    <p:sldId id="262" r:id="rId10"/>
    <p:sldId id="263" r:id="rId11"/>
    <p:sldId id="265" r:id="rId12"/>
    <p:sldId id="257" r:id="rId13"/>
    <p:sldId id="258" r:id="rId14"/>
    <p:sldId id="264" r:id="rId15"/>
    <p:sldId id="554" r:id="rId16"/>
    <p:sldId id="266" r:id="rId17"/>
    <p:sldId id="267" r:id="rId18"/>
    <p:sldId id="268" r:id="rId19"/>
    <p:sldId id="544" r:id="rId20"/>
    <p:sldId id="546" r:id="rId21"/>
    <p:sldId id="562" r:id="rId22"/>
    <p:sldId id="563" r:id="rId23"/>
    <p:sldId id="564" r:id="rId24"/>
    <p:sldId id="549" r:id="rId25"/>
    <p:sldId id="550" r:id="rId26"/>
    <p:sldId id="553" r:id="rId27"/>
    <p:sldId id="551" r:id="rId28"/>
    <p:sldId id="565" r:id="rId29"/>
    <p:sldId id="286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541863-F576-4A8E-BC65-987EEAB844A1}" v="2" dt="2020-04-07T23:28:58.6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2BE-7F80-4E7F-B9DB-30D68ED66761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2AE85-CE31-471A-B45A-02CF1E5B8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Talking</a:t>
            </a:r>
            <a:r>
              <a:rPr lang="en-US" b="1" baseline="0" dirty="0"/>
              <a:t> Points:</a:t>
            </a:r>
            <a:r>
              <a:rPr lang="en-US" baseline="0" dirty="0"/>
              <a:t> Take a look at this diagram. It shows the parts of the hand that are usually not washed properly. Think about your usual way of hand washing. I think that I have missed these spots on occasion. Would you have missed these spots?</a:t>
            </a:r>
          </a:p>
          <a:p>
            <a:endParaRPr lang="en-US" baseline="0" dirty="0"/>
          </a:p>
          <a:p>
            <a:r>
              <a:rPr lang="en-US" baseline="0" dirty="0"/>
              <a:t>Let’s go through the steps for proper hand washing.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E9D4-365B-4007-BE98-9B8F866889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US" dirty="0"/>
              <a:t>We are going to teach you a way to wash your hands that we call the </a:t>
            </a:r>
            <a:r>
              <a:rPr lang="en-US" dirty="0" err="1"/>
              <a:t>Handwashing</a:t>
            </a:r>
            <a:r>
              <a:rPr lang="en-US" dirty="0"/>
              <a:t> Prayer.  It is something you should do over and over all day long and you should think of it as a prayer to keep you safe. </a:t>
            </a:r>
            <a:r>
              <a:rPr lang="en-US" b="1" dirty="0"/>
              <a:t>Lets do the </a:t>
            </a:r>
            <a:r>
              <a:rPr lang="en-US" b="1" dirty="0" err="1"/>
              <a:t>handwashing</a:t>
            </a:r>
            <a:r>
              <a:rPr lang="en-US" b="1" dirty="0"/>
              <a:t> prayer together!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Everybody put your hands up! **Look at the clock</a:t>
            </a:r>
          </a:p>
          <a:p>
            <a:endParaRPr lang="en-US" b="1" dirty="0"/>
          </a:p>
          <a:p>
            <a:r>
              <a:rPr lang="en-US" b="1" dirty="0"/>
              <a:t>Activity: </a:t>
            </a:r>
            <a:r>
              <a:rPr lang="en-US" dirty="0" err="1"/>
              <a:t>Handwashing</a:t>
            </a:r>
            <a:r>
              <a:rPr lang="en-US" dirty="0"/>
              <a:t> prayer</a:t>
            </a:r>
            <a:r>
              <a:rPr lang="en-US" baseline="0" dirty="0"/>
              <a:t> with hands in the air.</a:t>
            </a:r>
          </a:p>
          <a:p>
            <a:r>
              <a:rPr lang="en-US" b="1" baseline="0" dirty="0"/>
              <a:t>*Explain why you do each step and what parts of the hand you are cleaning. </a:t>
            </a:r>
            <a:r>
              <a:rPr lang="en-US" baseline="0" dirty="0"/>
              <a:t>For example the 5</a:t>
            </a:r>
            <a:r>
              <a:rPr lang="en-US" baseline="30000" dirty="0"/>
              <a:t>th</a:t>
            </a:r>
            <a:r>
              <a:rPr lang="en-US" baseline="0" dirty="0"/>
              <a:t> step is to clean the back of the nails, 7</a:t>
            </a:r>
            <a:r>
              <a:rPr lang="en-US" baseline="30000" dirty="0"/>
              <a:t>th</a:t>
            </a:r>
            <a:r>
              <a:rPr lang="en-US" baseline="0" dirty="0"/>
              <a:t> step is to get under the nails.</a:t>
            </a:r>
          </a:p>
          <a:p>
            <a:r>
              <a:rPr lang="en-US" b="0" baseline="0" dirty="0"/>
              <a:t>*can add wrists as 8</a:t>
            </a:r>
            <a:r>
              <a:rPr lang="en-US" b="0" baseline="30000" dirty="0"/>
              <a:t>th</a:t>
            </a:r>
            <a:r>
              <a:rPr lang="en-US" b="0" baseline="0" dirty="0"/>
              <a:t> step</a:t>
            </a:r>
          </a:p>
          <a:p>
            <a:endParaRPr lang="en-US" b="0" baseline="0" dirty="0"/>
          </a:p>
          <a:p>
            <a:r>
              <a:rPr lang="en-US" b="1" baseline="0" dirty="0"/>
              <a:t>Break for tea </a:t>
            </a:r>
            <a:r>
              <a:rPr lang="en-US" b="0" baseline="0" dirty="0"/>
              <a:t>(real </a:t>
            </a:r>
            <a:r>
              <a:rPr lang="en-US" b="0" baseline="0" dirty="0" err="1"/>
              <a:t>handwashing</a:t>
            </a:r>
            <a:r>
              <a:rPr lang="en-US" b="0" baseline="0" dirty="0"/>
              <a:t> before hand)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FE9D4-365B-4007-BE98-9B8F866889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8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104E-6C8F-4654-A60C-52B58D8E9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5E805-0707-4FE6-BFFD-4FF448E96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EC7A6-BB23-4DF5-B84B-E39173E2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648A8-230A-4B23-8699-0186AEC2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B38B-49C6-4275-A049-09B95B78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A50D-6288-4DEF-80FE-BFB2ECE1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9F465-3482-4EDA-9D32-EEA9977EB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CD3B4-1E24-48A5-B69E-BA6F795C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CD49-7BD3-4B18-95EF-88A3BEDBF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BC73-0143-4D05-87D2-48EDCF70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0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EADA6A-96BF-4144-8EFA-9B1CE3CC8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FD4AC-3CE8-45A4-82A1-50E1CC4D1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F3763-0DB5-415A-8B72-A255F0E1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D21F-994C-43A5-BA8E-3C59308F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2CEC-B0B9-4E9D-B810-A8B4A05B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46D7-DE17-438F-91CB-9E8982AD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8999-5765-4945-A894-5A408227D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6E28-0D54-4540-BDF0-3E128FF2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548FE-EE7B-477D-ABCA-18DE4B54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A987A-F5A3-4CA9-8345-C5795FB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3A47-9761-4655-B447-3A8DBE45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3239E-2244-47A7-9868-BB3B5520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3B313-BA17-4B9A-BFC9-D993FB4E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4113-91FA-4BA8-9C8B-5141EF08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7491-1799-4F61-85F9-FC660B47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6E45-51F7-4D04-83AC-5909FF75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04F4A-AC49-4783-A961-B319B434B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F4AF4-B429-4BD0-A37F-FB2B7B91B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A6E17-3933-4374-B760-786B9CF29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0A82B-3B75-4C72-9D6B-355800DD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59390-31BF-4F8D-AB8D-60BC633B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2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4B63F-7A40-40CE-BD7A-DA4D9ADB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2502C-1508-49AB-8BB6-BDB3FA03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11CB-E89B-4662-A43B-C9C02DB76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08058-699B-44D3-BE3E-04B08581D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E7E86-2990-4FD6-9DF5-A54EE4932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662F1-EB35-446B-B330-6AC6C7E0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AFB5C-D363-4445-94C5-56AD0B03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69F23-49DE-4E6B-8B39-F33D5831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549D-D50C-4351-B1EF-8CA792C35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D79C3-FD17-49D7-BD4F-AA542B73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A61D-DC6C-4632-8896-AB26C97C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2D524-0A86-43D5-8525-F70B21F1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2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BB562-C919-484E-A15B-FA3A6BBF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A11EC-FDC2-4B3C-A535-6AB8A16D0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2A978-EC78-4786-ABBA-88F02AD9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9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E4E2-F0C1-4003-A43E-FECB26FD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6754-5C02-4B88-900D-9AB0B44C8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79F9D-73E9-47EC-B8C2-3DA241891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A2F7A-B96F-454C-A6D9-179D8FF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0C19F-2773-4FE5-94DE-ACC18646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D9F-A6DC-4473-A4D7-E233856B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9F07A-C478-4411-9DDC-816B0B1B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FB255D-39D4-42A4-A59D-4F624B22A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10869-53EA-47CD-8EBD-4C596EF18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B99BB-07CF-42F8-B1FD-19DC0C7B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651C9-2B47-4814-9268-F32C6D66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B367B-DE04-47BA-80AE-285410A5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6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5D7521-63B2-4CA4-992B-A2221FD5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FEB85-5B5C-46DF-9D62-7889ED9DB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3140C-2267-4FA1-842E-4CB81E2CD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DDD05-1CAB-4BE8-BC99-3EB61B8E8D2D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3304B-9466-47B7-98DA-38B9B932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5617E-0B6D-4989-BE06-9D811F8D0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2A87F-E4E1-4AC7-B769-C9A080129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ea79on/7689043636" TargetMode="External"/><Relationship Id="rId7" Type="http://schemas.openxmlformats.org/officeDocument/2006/relationships/hyperlink" Target="https://www.mediafactory.org.au/yee-nok-chan/2017/05/24/sound-always-being-my-thing-vol-2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travelredlineboston.blogspot.com/" TargetMode="Externa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index.html" TargetMode="External"/><Relationship Id="rId2" Type="http://schemas.openxmlformats.org/officeDocument/2006/relationships/hyperlink" Target="https://www.who.int/health-topics/coronaviru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isanddata.maps.arcgis.com/apps/opsdashboard/index.html#/bda7594740fd40299423467b48e9ecf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94B9F-73D1-4052-A6C4-E8BD22DA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rgbClr val="FFFFFF"/>
                </a:solidFill>
                <a:latin typeface="Abadi" panose="020B0604020104020204" pitchFamily="34" charset="0"/>
              </a:rPr>
              <a:t>Coronavirus or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93C3F-B18F-4097-9611-E731F4555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General Board of Global Ministries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CA8C9A3-BD26-4DA3-B700-3C1ED5F36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22" y="2256986"/>
            <a:ext cx="6553545" cy="23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0F56-83D7-4788-9BB0-DA7856A4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Infection Prevention and Control (IPC)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B0508-B16D-4558-92F2-29AFDDCA0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Without breaking the transmission chain</a:t>
            </a:r>
          </a:p>
        </p:txBody>
      </p:sp>
      <p:pic>
        <p:nvPicPr>
          <p:cNvPr id="49" name="Content Placeholder 48">
            <a:extLst>
              <a:ext uri="{FF2B5EF4-FFF2-40B4-BE49-F238E27FC236}">
                <a16:creationId xmlns:a16="http://schemas.microsoft.com/office/drawing/2014/main" id="{57AABC03-4319-4A26-B5C4-DC64BA411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868"/>
          <a:stretch/>
        </p:blipFill>
        <p:spPr>
          <a:xfrm>
            <a:off x="936353" y="2505075"/>
            <a:ext cx="4921522" cy="368458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F6B94-04B1-4C3C-BADF-E6E45A05C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61962"/>
          </a:xfrm>
        </p:spPr>
        <p:txBody>
          <a:bodyPr/>
          <a:lstStyle/>
          <a:p>
            <a:pPr algn="ctr"/>
            <a:r>
              <a:rPr lang="en-US" dirty="0"/>
              <a:t>With breaking the transmission chain</a:t>
            </a:r>
          </a:p>
        </p:txBody>
      </p:sp>
      <p:pic>
        <p:nvPicPr>
          <p:cNvPr id="50" name="Content Placeholder 49">
            <a:extLst>
              <a:ext uri="{FF2B5EF4-FFF2-40B4-BE49-F238E27FC236}">
                <a16:creationId xmlns:a16="http://schemas.microsoft.com/office/drawing/2014/main" id="{27F91D07-92FE-4EA6-8268-14E7436D32E9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16828" t="21712" r="54885" b="17854"/>
          <a:stretch/>
        </p:blipFill>
        <p:spPr bwMode="auto">
          <a:xfrm>
            <a:off x="6274613" y="2505075"/>
            <a:ext cx="4964656" cy="3684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361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80CD-1794-48BE-9137-6E911C0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Basic Prevention Measures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29867-A23F-4E99-BB2D-012BCA9B7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 Hygiene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Respiratory hygiene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Social distancing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6BD7B24-4A33-4D1D-995A-ED3AAE35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89635" y="1527858"/>
            <a:ext cx="1515504" cy="122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close up of a mans face&#10;&#10;Description automatically generated">
            <a:extLst>
              <a:ext uri="{FF2B5EF4-FFF2-40B4-BE49-F238E27FC236}">
                <a16:creationId xmlns:a16="http://schemas.microsoft.com/office/drawing/2014/main" id="{F6F49925-3BE7-41F5-8EC2-C15F9E0A3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97863" y="2882839"/>
            <a:ext cx="1214552" cy="1408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icture containing clock&#10;&#10;Description automatically generated">
            <a:extLst>
              <a:ext uri="{FF2B5EF4-FFF2-40B4-BE49-F238E27FC236}">
                <a16:creationId xmlns:a16="http://schemas.microsoft.com/office/drawing/2014/main" id="{F67D2C6A-7BD2-433A-84D8-3573C9A67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68604"/>
          <a:stretch/>
        </p:blipFill>
        <p:spPr>
          <a:xfrm>
            <a:off x="3996911" y="4573871"/>
            <a:ext cx="1762485" cy="13403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90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E9C30-1880-4BB7-AE71-5C75BFD69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045"/>
              </p:ext>
            </p:extLst>
          </p:nvPr>
        </p:nvGraphicFramePr>
        <p:xfrm>
          <a:off x="700021" y="1274115"/>
          <a:ext cx="10791958" cy="51657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4003214481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784052065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417547520"/>
                    </a:ext>
                  </a:extLst>
                </a:gridCol>
                <a:gridCol w="1320842">
                  <a:extLst>
                    <a:ext uri="{9D8B030D-6E8A-4147-A177-3AD203B41FA5}">
                      <a16:colId xmlns:a16="http://schemas.microsoft.com/office/drawing/2014/main" val="2756687325"/>
                    </a:ext>
                  </a:extLst>
                </a:gridCol>
              </a:tblGrid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should you clean your hands?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80711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Preparing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539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60033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Blowing nose, coughing and sneezing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11295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Caring for someone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67260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animals, animal feed, animal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54332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garbage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0729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Using the toilet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588503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9238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your face and nose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Wingdings" panose="05000000000000000000" pitchFamily="2" charset="2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5820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6F8244E-3FA0-4850-8BB9-38630B6E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9" y="176169"/>
            <a:ext cx="8212024" cy="10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0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1AC2A-723D-49BE-93BD-F6C07C05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When to perform hand hygiene?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2A5649-4BDD-43C9-9C79-3EC7153E0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886981"/>
              </p:ext>
            </p:extLst>
          </p:nvPr>
        </p:nvGraphicFramePr>
        <p:xfrm>
          <a:off x="700020" y="1259575"/>
          <a:ext cx="10791958" cy="516570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856516">
                  <a:extLst>
                    <a:ext uri="{9D8B030D-6E8A-4147-A177-3AD203B41FA5}">
                      <a16:colId xmlns:a16="http://schemas.microsoft.com/office/drawing/2014/main" val="640090753"/>
                    </a:ext>
                  </a:extLst>
                </a:gridCol>
                <a:gridCol w="1277247">
                  <a:extLst>
                    <a:ext uri="{9D8B030D-6E8A-4147-A177-3AD203B41FA5}">
                      <a16:colId xmlns:a16="http://schemas.microsoft.com/office/drawing/2014/main" val="327086404"/>
                    </a:ext>
                  </a:extLst>
                </a:gridCol>
                <a:gridCol w="1337353">
                  <a:extLst>
                    <a:ext uri="{9D8B030D-6E8A-4147-A177-3AD203B41FA5}">
                      <a16:colId xmlns:a16="http://schemas.microsoft.com/office/drawing/2014/main" val="1370829178"/>
                    </a:ext>
                  </a:extLst>
                </a:gridCol>
                <a:gridCol w="1320842">
                  <a:extLst>
                    <a:ext uri="{9D8B030D-6E8A-4147-A177-3AD203B41FA5}">
                      <a16:colId xmlns:a16="http://schemas.microsoft.com/office/drawing/2014/main" val="2377997542"/>
                    </a:ext>
                  </a:extLst>
                </a:gridCol>
              </a:tblGrid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 should you clean your hands?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7647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Preparing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906721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062424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Blowing nose, coughing and sneezing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85278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Caring for someone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274377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animals, animal feed, animal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958938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garbage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990379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Using the toilet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695505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money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936659"/>
                  </a:ext>
                </a:extLst>
              </a:tr>
              <a:tr h="5022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Touching your face and nose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Wingdings" panose="05000000000000000000" pitchFamily="2" charset="2"/>
                          <a:cs typeface="Arial" panose="020B0604020202020204" pitchFamily="34" charset="0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21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0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3ABF-C83C-4275-81BF-A7064B621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Frequently clean your hands…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9AEB-CEF7-46AF-BEBE-7A5A01B0D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12766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When your hands are visibly dirty: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Use soap and water</a:t>
            </a:r>
          </a:p>
          <a:p>
            <a:endParaRPr lang="en-US" sz="3200" dirty="0"/>
          </a:p>
          <a:p>
            <a:r>
              <a:rPr lang="en-US" sz="3200" dirty="0"/>
              <a:t>When your hands are not visibly soiled: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Use alcohol-based hand rub (Hand sanitizer)</a:t>
            </a:r>
          </a:p>
          <a:p>
            <a:pPr marL="914400" lvl="2" indent="0">
              <a:buNone/>
            </a:pPr>
            <a:r>
              <a:rPr lang="en-US" sz="2400" dirty="0"/>
              <a:t>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Soap and water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457200" lvl="1" indent="0" algn="ctr">
              <a:buNone/>
            </a:pP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0C517-D4B5-4A7E-9811-07C38258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568" y="4014493"/>
            <a:ext cx="3059777" cy="2447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97B54-CE36-462E-B836-196F4F38E596}"/>
              </a:ext>
            </a:extLst>
          </p:cNvPr>
          <p:cNvSpPr txBox="1"/>
          <p:nvPr/>
        </p:nvSpPr>
        <p:spPr>
          <a:xfrm>
            <a:off x="6959990" y="1790761"/>
            <a:ext cx="4630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300" b="1" dirty="0">
                <a:solidFill>
                  <a:schemeClr val="bg1"/>
                </a:solidFill>
              </a:rPr>
              <a:t>Washing hands is the BEST way to prevent the spread of </a:t>
            </a:r>
          </a:p>
          <a:p>
            <a:pPr lvl="1" algn="ctr"/>
            <a:r>
              <a:rPr lang="en-US" sz="3300" b="1" dirty="0">
                <a:solidFill>
                  <a:schemeClr val="bg1"/>
                </a:solidFill>
              </a:rPr>
              <a:t>infections!!</a:t>
            </a:r>
          </a:p>
        </p:txBody>
      </p:sp>
    </p:spTree>
    <p:extLst>
      <p:ext uri="{BB962C8B-B14F-4D97-AF65-F5344CB8AC3E}">
        <p14:creationId xmlns:p14="http://schemas.microsoft.com/office/powerpoint/2010/main" val="323162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EC036-D2FE-411F-B396-558B7C2A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r>
              <a:rPr lang="en-US" sz="4400" b="1" dirty="0" err="1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GloGerm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 Presentation</a:t>
            </a:r>
            <a:br>
              <a:rPr lang="en-US" sz="4400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endParaRPr lang="en-US" sz="4400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Content Placeholder 6" descr="A picture containing clothing, screen, cat, monitor&#10;&#10;Description automatically generated">
            <a:extLst>
              <a:ext uri="{FF2B5EF4-FFF2-40B4-BE49-F238E27FC236}">
                <a16:creationId xmlns:a16="http://schemas.microsoft.com/office/drawing/2014/main" id="{1EF39F99-FA7E-42FF-A044-77D364AE2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96" y="1417661"/>
            <a:ext cx="8199007" cy="492456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B8192-1F18-4229-93A5-B91784D71986}"/>
              </a:ext>
            </a:extLst>
          </p:cNvPr>
          <p:cNvSpPr txBox="1"/>
          <p:nvPr/>
        </p:nvSpPr>
        <p:spPr>
          <a:xfrm>
            <a:off x="1789150" y="6308209"/>
            <a:ext cx="861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Please note that at 30 seconds, germs are still present on the hands.</a:t>
            </a:r>
          </a:p>
        </p:txBody>
      </p:sp>
    </p:spTree>
    <p:extLst>
      <p:ext uri="{BB962C8B-B14F-4D97-AF65-F5344CB8AC3E}">
        <p14:creationId xmlns:p14="http://schemas.microsoft.com/office/powerpoint/2010/main" val="194748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Parts of the Hand that are Usually </a:t>
            </a:r>
            <a:b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Not Washed Properly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43559" y="1857361"/>
            <a:ext cx="8808720" cy="4126165"/>
            <a:chOff x="304800" y="1371600"/>
            <a:chExt cx="8808720" cy="4126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371600"/>
              <a:ext cx="7048500" cy="38495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5840" y="4953000"/>
              <a:ext cx="1600200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/>
                <a:t>Back of hand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0880" y="4953000"/>
              <a:ext cx="1676400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b="1" dirty="0"/>
                <a:t>Front of hand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5080" y="222504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Most frequently missed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5080" y="2932560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Frequently missed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5080" y="3625481"/>
              <a:ext cx="2758440" cy="544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000" dirty="0">
                  <a:solidFill>
                    <a:schemeClr val="bg2"/>
                  </a:solidFill>
                  <a:cs typeface="Arial" panose="020B0604020202020204" pitchFamily="34" charset="0"/>
                </a:rPr>
                <a:t>Least frequently missed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36700" y="5983526"/>
            <a:ext cx="911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The use of gloves does </a:t>
            </a:r>
            <a:r>
              <a:rPr lang="en-US" sz="2400" u="sng" dirty="0">
                <a:solidFill>
                  <a:schemeClr val="bg1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replace the need to wash hands.  Hand hygiene </a:t>
            </a:r>
            <a:r>
              <a:rPr lang="en-US" sz="2400" u="sng" dirty="0">
                <a:solidFill>
                  <a:schemeClr val="bg1">
                    <a:lumMod val="60000"/>
                    <a:lumOff val="40000"/>
                  </a:schemeClr>
                </a:solidFill>
              </a:rPr>
              <a:t>must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be performed after removing gloves.</a:t>
            </a:r>
          </a:p>
        </p:txBody>
      </p:sp>
    </p:spTree>
    <p:extLst>
      <p:ext uri="{BB962C8B-B14F-4D97-AF65-F5344CB8AC3E}">
        <p14:creationId xmlns:p14="http://schemas.microsoft.com/office/powerpoint/2010/main" val="401719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FAB1C-8970-4751-96B9-9624E24EE9EC}"/>
              </a:ext>
            </a:extLst>
          </p:cNvPr>
          <p:cNvPicPr/>
          <p:nvPr/>
        </p:nvPicPr>
        <p:blipFill rotWithShape="1">
          <a:blip r:embed="rId3"/>
          <a:srcRect l="6713" t="16119" r="55324" b="8435"/>
          <a:stretch/>
        </p:blipFill>
        <p:spPr bwMode="auto">
          <a:xfrm>
            <a:off x="972273" y="408007"/>
            <a:ext cx="10533888" cy="603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120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84505-EA06-4CAA-A517-5E590C76A98A}"/>
              </a:ext>
            </a:extLst>
          </p:cNvPr>
          <p:cNvPicPr/>
          <p:nvPr/>
        </p:nvPicPr>
        <p:blipFill rotWithShape="1">
          <a:blip r:embed="rId2"/>
          <a:srcRect l="7755" t="35666" r="56713" b="12552"/>
          <a:stretch/>
        </p:blipFill>
        <p:spPr bwMode="auto">
          <a:xfrm>
            <a:off x="923324" y="381983"/>
            <a:ext cx="10533888" cy="603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170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D1DD3A-8AAB-4550-9D66-9604D81B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" y="467751"/>
            <a:ext cx="1124552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0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DF88D8-65E7-4F8B-9C13-4B4C5D1D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D9C9C-F502-4961-B6A0-941AFEA48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5354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/>
              <a:t>information included in </a:t>
            </a:r>
            <a:r>
              <a:rPr lang="en-US" dirty="0"/>
              <a:t>this presentation is derived from US Centers for Disease Control and Prevention (CDC) and the World Health Organization (WHO).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Information pertaining to Coronavirus is subject to change per CDC and WHO guidance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presentation was distributed on March 19, 2020</a:t>
            </a:r>
          </a:p>
        </p:txBody>
      </p:sp>
    </p:spTree>
    <p:extLst>
      <p:ext uri="{BB962C8B-B14F-4D97-AF65-F5344CB8AC3E}">
        <p14:creationId xmlns:p14="http://schemas.microsoft.com/office/powerpoint/2010/main" val="2700083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762B7-FD46-4F85-8EA3-854A1FDC8F8D}"/>
              </a:ext>
            </a:extLst>
          </p:cNvPr>
          <p:cNvPicPr/>
          <p:nvPr/>
        </p:nvPicPr>
        <p:blipFill rotWithShape="1">
          <a:blip r:embed="rId2"/>
          <a:srcRect l="8013" t="17959" r="26923" b="8495"/>
          <a:stretch/>
        </p:blipFill>
        <p:spPr bwMode="auto">
          <a:xfrm>
            <a:off x="530942" y="442452"/>
            <a:ext cx="11312013" cy="603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0258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68A525-A9DF-4647-ADDD-06CE40A3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38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Respiratory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Hygiene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C589B4-E27E-4465-9746-548A6971F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28495" cy="1916381"/>
          </a:xfrm>
        </p:spPr>
        <p:txBody>
          <a:bodyPr/>
          <a:lstStyle/>
          <a:p>
            <a:r>
              <a:rPr lang="en-US" sz="3200" dirty="0"/>
              <a:t>Cover your mouth and nose with a disposable tissue when coughing or sneezing</a:t>
            </a:r>
          </a:p>
          <a:p>
            <a:pPr lvl="1"/>
            <a:r>
              <a:rPr lang="en-US" sz="2800" dirty="0"/>
              <a:t>Discard the tissue immediately into a no-touch waste bin</a:t>
            </a:r>
          </a:p>
          <a:p>
            <a:pPr lvl="1"/>
            <a:r>
              <a:rPr lang="en-US" sz="2800" dirty="0"/>
              <a:t>Wash your hands afterwards</a:t>
            </a:r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947E3-42BE-4A4A-98B1-BA2D152C84C1}"/>
              </a:ext>
            </a:extLst>
          </p:cNvPr>
          <p:cNvPicPr/>
          <p:nvPr/>
        </p:nvPicPr>
        <p:blipFill rotWithShape="1">
          <a:blip r:embed="rId2"/>
          <a:srcRect l="2244" t="15679" r="64583" b="40422"/>
          <a:stretch/>
        </p:blipFill>
        <p:spPr bwMode="auto">
          <a:xfrm>
            <a:off x="7624689" y="3452315"/>
            <a:ext cx="4445390" cy="3123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1A477-8663-49E8-A240-C9191A5401A1}"/>
              </a:ext>
            </a:extLst>
          </p:cNvPr>
          <p:cNvSpPr txBox="1"/>
          <p:nvPr/>
        </p:nvSpPr>
        <p:spPr>
          <a:xfrm>
            <a:off x="838199" y="4094351"/>
            <a:ext cx="7061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If you don’t have a tissue, sneeze into your elbow</a:t>
            </a:r>
          </a:p>
        </p:txBody>
      </p:sp>
    </p:spTree>
    <p:extLst>
      <p:ext uri="{BB962C8B-B14F-4D97-AF65-F5344CB8AC3E}">
        <p14:creationId xmlns:p14="http://schemas.microsoft.com/office/powerpoint/2010/main" val="22982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DE62-8C9F-4A6E-9C0B-BF397FC8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Social Distancing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DF17-5127-42FD-9219-E4ECC95C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time spent in crowded places, as the likelihood of coming in contact with people who are ill is greater</a:t>
            </a:r>
          </a:p>
          <a:p>
            <a:r>
              <a:rPr lang="en-US" dirty="0"/>
              <a:t>Keep distance of at least one meter from people who are coughing or sneezing</a:t>
            </a:r>
          </a:p>
          <a:p>
            <a:r>
              <a:rPr lang="en-US" dirty="0"/>
              <a:t>Avoid touching, hugging, shaking hands or kissing people that are sick</a:t>
            </a:r>
          </a:p>
          <a:p>
            <a:r>
              <a:rPr lang="en-US" dirty="0"/>
              <a:t>Do not come to work if you have a fever equal or greater than 37.8</a:t>
            </a:r>
            <a:r>
              <a:rPr lang="en-US" baseline="30000" dirty="0"/>
              <a:t>oC</a:t>
            </a:r>
            <a:r>
              <a:rPr lang="en-US" dirty="0"/>
              <a:t> and/or have an active cough</a:t>
            </a:r>
            <a:r>
              <a:rPr lang="en-US" baseline="30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3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7DE54-42DF-497C-9261-19248F8B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Droplets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2705-A12E-474C-9A03-95A4F44B1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927225"/>
          </a:xfrm>
        </p:spPr>
        <p:txBody>
          <a:bodyPr/>
          <a:lstStyle/>
          <a:p>
            <a:r>
              <a:rPr lang="en-US" dirty="0"/>
              <a:t>Usually generated when a person coughs, sneezes or talks</a:t>
            </a:r>
          </a:p>
          <a:p>
            <a:r>
              <a:rPr lang="en-US" dirty="0"/>
              <a:t>Travel only short distances through the air as they are larger and heavier</a:t>
            </a:r>
          </a:p>
          <a:p>
            <a:r>
              <a:rPr lang="en-US" dirty="0"/>
              <a:t>Do not remain suspended in the air</a:t>
            </a:r>
          </a:p>
          <a:p>
            <a:endParaRPr lang="en-US" dirty="0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A47F88-F11F-4EBB-BC66-5A4B0DAFA6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26487"/>
          <a:stretch/>
        </p:blipFill>
        <p:spPr>
          <a:xfrm>
            <a:off x="838200" y="4002170"/>
            <a:ext cx="5411836" cy="2476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119B1C-389B-44B4-A0E6-F9064DFAF597}"/>
              </a:ext>
            </a:extLst>
          </p:cNvPr>
          <p:cNvSpPr txBox="1"/>
          <p:nvPr/>
        </p:nvSpPr>
        <p:spPr>
          <a:xfrm>
            <a:off x="6544782" y="3901571"/>
            <a:ext cx="5171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 A is sick with a respiratory illness</a:t>
            </a: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 B is standing within 1 meter from person A when s/she coughs</a:t>
            </a:r>
          </a:p>
          <a:p>
            <a:endParaRPr lang="en-US" sz="24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Person C is standing more than 1 meter away and is protected from the virus</a:t>
            </a:r>
          </a:p>
        </p:txBody>
      </p:sp>
    </p:spTree>
    <p:extLst>
      <p:ext uri="{BB962C8B-B14F-4D97-AF65-F5344CB8AC3E}">
        <p14:creationId xmlns:p14="http://schemas.microsoft.com/office/powerpoint/2010/main" val="32576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69B8-931B-49C2-8950-B4F423A9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Goal of Infection Prevention and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3EDE8-DEAA-4087-8894-7A156FF6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protect yourself from getting infected</a:t>
            </a:r>
          </a:p>
          <a:p>
            <a:r>
              <a:rPr lang="en-US" dirty="0"/>
              <a:t>To prevent the spread of illnesses to others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TO BREAK THE TRANSMISSION CHAIN!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2D16C4-6089-4969-A680-40B395D57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95" y="4300538"/>
            <a:ext cx="772418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AE57-7A8D-466B-84F6-2F7E9A92A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0F75-15E0-450E-B912-D0190A0C6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keep updated, please look to the following Public Health organizations:</a:t>
            </a:r>
          </a:p>
          <a:p>
            <a:r>
              <a:rPr lang="en-US" dirty="0"/>
              <a:t>WHO: </a:t>
            </a:r>
            <a:r>
              <a:rPr lang="en-US" u="sng" dirty="0">
                <a:hlinkClick r:id="rId2"/>
              </a:rPr>
              <a:t>https://www.who.int/health-topics/coronavirus</a:t>
            </a:r>
            <a:r>
              <a:rPr lang="en-US" dirty="0"/>
              <a:t> </a:t>
            </a:r>
          </a:p>
          <a:p>
            <a:r>
              <a:rPr lang="en-US" dirty="0"/>
              <a:t>CDC: </a:t>
            </a:r>
            <a:r>
              <a:rPr lang="en-US" u="sng" dirty="0">
                <a:hlinkClick r:id="rId3"/>
              </a:rPr>
              <a:t>https://www.cdc.gov/coronavirus/2019-ncov/index.html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2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How to Put On a Surgical Mask</a:t>
            </a:r>
            <a:endParaRPr lang="en-GB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Place over nose, mouth and chin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Fit flexible nose piece over nose bridge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Secure on head with ties or elastic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Adjust to fit</a:t>
            </a:r>
          </a:p>
          <a:p>
            <a:endParaRPr lang="en-GB" dirty="0"/>
          </a:p>
        </p:txBody>
      </p:sp>
      <p:pic>
        <p:nvPicPr>
          <p:cNvPr id="6" name="Picture 6" descr="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969532"/>
            <a:ext cx="2548788" cy="29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676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How to Remove a Mask</a:t>
            </a:r>
            <a:endParaRPr lang="en-GB" b="1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801" y="1830388"/>
            <a:ext cx="4547937" cy="4525963"/>
          </a:xfrm>
        </p:spPr>
        <p:txBody>
          <a:bodyPr/>
          <a:lstStyle/>
          <a:p>
            <a:r>
              <a:rPr lang="en-US" dirty="0"/>
              <a:t>Untie the bottom tie, then top tie</a:t>
            </a:r>
          </a:p>
          <a:p>
            <a:endParaRPr lang="en-US" dirty="0"/>
          </a:p>
          <a:p>
            <a:r>
              <a:rPr lang="en-US" dirty="0"/>
              <a:t>Remove from face and discard</a:t>
            </a: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3138" y="3450416"/>
            <a:ext cx="2879725" cy="30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" y="1580148"/>
            <a:ext cx="268128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61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A10D13-FF19-4C29-AF27-56E6A0F1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What is a novel coronavirus?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80E10BD-7967-40AD-9B56-CE2DCC0F5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46400"/>
          </a:xfrm>
        </p:spPr>
        <p:txBody>
          <a:bodyPr/>
          <a:lstStyle/>
          <a:p>
            <a:r>
              <a:rPr lang="en-US" dirty="0"/>
              <a:t>Coronavirus (</a:t>
            </a:r>
            <a:r>
              <a:rPr lang="en-US" dirty="0" err="1"/>
              <a:t>CoV</a:t>
            </a:r>
            <a:r>
              <a:rPr lang="en-US" dirty="0"/>
              <a:t>) are a large family of viruses, cause a wide range of illnesses from the common cold to more severe illnesses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Examples:  Severe Acute Respiratory Syndrome (SARS) and Middle East Respiratory Syndrome (MERS) </a:t>
            </a:r>
            <a:endParaRPr lang="en-US" sz="2800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A1DF2-FE98-43CA-A920-1D94CD76A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8" r="20944"/>
          <a:stretch/>
        </p:blipFill>
        <p:spPr>
          <a:xfrm>
            <a:off x="7134224" y="3428999"/>
            <a:ext cx="3000376" cy="2964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E860BE-4544-4BA5-9DED-FFE362ED7BF3}"/>
              </a:ext>
            </a:extLst>
          </p:cNvPr>
          <p:cNvSpPr txBox="1"/>
          <p:nvPr/>
        </p:nvSpPr>
        <p:spPr>
          <a:xfrm>
            <a:off x="838200" y="3626753"/>
            <a:ext cx="5952376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 novel coronavirus is a new strain that has not been previously identified in humans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E166-784F-429F-BB9F-B7FA7527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History: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2699-68D5-477F-9CCE-C0C389A75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December 31, 2019</a:t>
            </a:r>
            <a:r>
              <a:rPr lang="en-US" dirty="0"/>
              <a:t>:</a:t>
            </a: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The World Health Organization (WHO) was informed of pneumonia cases of unknown causes in Wuhan City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January 7, 2020</a:t>
            </a:r>
            <a:r>
              <a:rPr lang="en-US" dirty="0"/>
              <a:t>:  A novel coronavirus was isolated as the cause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January 21, 2020</a:t>
            </a:r>
            <a:r>
              <a:rPr lang="en-US" dirty="0"/>
              <a:t>:  First case of COVID-19 in the US detected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January 30, 2020</a:t>
            </a:r>
            <a:r>
              <a:rPr lang="en-US" dirty="0"/>
              <a:t>:  WHO declared “Public Health Emergency of International Concern”</a:t>
            </a:r>
          </a:p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March 11, 2020:</a:t>
            </a:r>
            <a:r>
              <a:rPr lang="en-US" dirty="0"/>
              <a:t>  WHO declares COVID-19 a pandemic</a:t>
            </a:r>
          </a:p>
          <a:p>
            <a:pPr lvl="1"/>
            <a:r>
              <a:rPr lang="en-US" dirty="0"/>
              <a:t>Over 118,000 cases of the coronavirus illness in over 110 countries and territories around the world and the sustained risk of further global spread</a:t>
            </a:r>
          </a:p>
        </p:txBody>
      </p:sp>
    </p:spTree>
    <p:extLst>
      <p:ext uri="{BB962C8B-B14F-4D97-AF65-F5344CB8AC3E}">
        <p14:creationId xmlns:p14="http://schemas.microsoft.com/office/powerpoint/2010/main" val="209505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44BE-DD05-468F-9B14-EF3B6DB5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Countries affected: </a:t>
            </a:r>
          </a:p>
        </p:txBody>
      </p:sp>
      <p:pic>
        <p:nvPicPr>
          <p:cNvPr id="9" name="Content Placeholder 8">
            <a:hlinkClick r:id="rId2"/>
            <a:extLst>
              <a:ext uri="{FF2B5EF4-FFF2-40B4-BE49-F238E27FC236}">
                <a16:creationId xmlns:a16="http://schemas.microsoft.com/office/drawing/2014/main" id="{DBA8914D-4578-405B-BDD6-6CC93BBC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85899"/>
            <a:ext cx="10359063" cy="4929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7D4F1-DB37-4FEE-A07C-6BBE743FF7DF}"/>
              </a:ext>
            </a:extLst>
          </p:cNvPr>
          <p:cNvSpPr txBox="1"/>
          <p:nvPr/>
        </p:nvSpPr>
        <p:spPr>
          <a:xfrm>
            <a:off x="838200" y="6315751"/>
            <a:ext cx="81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Updated 3/19/2020:  Click picture to access updated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642599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FB171-E579-441E-8BD5-2E2C2D92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C890-0F87-4652-A523-C171541D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Incubation period</a:t>
            </a:r>
            <a:r>
              <a:rPr lang="en-US" sz="3200" dirty="0"/>
              <a:t>, the period between exposure to an infection and the appearance of the first symptoms: Ranges from 1 to 14 days</a:t>
            </a:r>
            <a:r>
              <a:rPr lang="en-US" sz="3200" baseline="30000" dirty="0"/>
              <a:t>1</a:t>
            </a:r>
            <a:endParaRPr lang="en-US" sz="3200" dirty="0"/>
          </a:p>
          <a:p>
            <a:pPr lvl="1"/>
            <a:r>
              <a:rPr lang="en-US" sz="2800" dirty="0"/>
              <a:t>Averages about 5 to 6 days</a:t>
            </a:r>
          </a:p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Mode of transmission</a:t>
            </a:r>
            <a:r>
              <a:rPr lang="en-US" sz="3200" dirty="0"/>
              <a:t>:  Droplets and contaminated surfaces</a:t>
            </a:r>
            <a:r>
              <a:rPr lang="en-US" sz="3200" baseline="30000" dirty="0"/>
              <a:t>1</a:t>
            </a:r>
            <a:endParaRPr lang="en-US" sz="3200" dirty="0"/>
          </a:p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Transmission</a:t>
            </a:r>
            <a:r>
              <a:rPr lang="en-US" sz="3200" dirty="0"/>
              <a:t>: Human to human</a:t>
            </a:r>
            <a:r>
              <a:rPr lang="en-US" sz="3200" baseline="30000" dirty="0"/>
              <a:t>2</a:t>
            </a:r>
            <a:endParaRPr lang="en-US" sz="3200" dirty="0"/>
          </a:p>
          <a:p>
            <a:r>
              <a:rPr lang="en-US" sz="3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Treatment</a:t>
            </a:r>
            <a:r>
              <a:rPr lang="en-US" sz="32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:  </a:t>
            </a:r>
            <a:r>
              <a:rPr lang="en-US" sz="3200" dirty="0"/>
              <a:t>Currently no vaccination, trying several treatments that are found effective for viruses, treatment of symptoms</a:t>
            </a:r>
            <a:r>
              <a:rPr lang="en-US" sz="3200" baseline="30000" dirty="0"/>
              <a:t>1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4496FC-277A-4B60-8DE8-DC267BFBDEF5}"/>
              </a:ext>
            </a:extLst>
          </p:cNvPr>
          <p:cNvSpPr txBox="1"/>
          <p:nvPr/>
        </p:nvSpPr>
        <p:spPr>
          <a:xfrm>
            <a:off x="838200" y="6031210"/>
            <a:ext cx="948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1: This information is subject to change.  </a:t>
            </a:r>
          </a:p>
          <a:p>
            <a:r>
              <a:rPr lang="en-US" sz="1200" dirty="0"/>
              <a:t>2:  In majority of cases</a:t>
            </a:r>
          </a:p>
        </p:txBody>
      </p:sp>
    </p:spTree>
    <p:extLst>
      <p:ext uri="{BB962C8B-B14F-4D97-AF65-F5344CB8AC3E}">
        <p14:creationId xmlns:p14="http://schemas.microsoft.com/office/powerpoint/2010/main" val="3429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8F4950-78F1-4F1D-8EBD-AF0B00D7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COVID-19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Signs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and</a:t>
            </a:r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Symptoms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967C00-7A36-47F0-88CA-4E675AC3EE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12383" y="1825625"/>
            <a:ext cx="6441417" cy="43513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F94997-8B58-407B-B7E2-509F07C47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24300" cy="4351338"/>
          </a:xfrm>
        </p:spPr>
        <p:txBody>
          <a:bodyPr/>
          <a:lstStyle/>
          <a:p>
            <a:r>
              <a:rPr lang="en-US" dirty="0"/>
              <a:t>Illness appears to start with fever,</a:t>
            </a:r>
          </a:p>
          <a:p>
            <a:r>
              <a:rPr lang="en-US" dirty="0"/>
              <a:t>Followed by a dry cough</a:t>
            </a:r>
          </a:p>
          <a:p>
            <a:r>
              <a:rPr lang="en-US" dirty="0"/>
              <a:t>Can lead to shortness of breath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Some patients may need to be hospitalized.</a:t>
            </a:r>
          </a:p>
        </p:txBody>
      </p:sp>
    </p:spTree>
    <p:extLst>
      <p:ext uri="{BB962C8B-B14F-4D97-AF65-F5344CB8AC3E}">
        <p14:creationId xmlns:p14="http://schemas.microsoft.com/office/powerpoint/2010/main" val="19976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69AF4-E96F-440C-ABBF-8B2A43D24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6263"/>
            <a:ext cx="10515600" cy="285273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Infection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Prevention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  <a:t>Control</a:t>
            </a:r>
            <a:b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badi" panose="020B0604020104020204" pitchFamily="34" charset="0"/>
              </a:rPr>
            </a:br>
            <a:endParaRPr lang="en-US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A06E3CC-FBE9-40D7-B421-9961A3EAA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80" y="2356167"/>
            <a:ext cx="5215437" cy="36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F611-3F82-47BD-A306-FE5B9647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  <a:cs typeface="Aharoni" panose="02010803020104030203" pitchFamily="2" charset="-79"/>
              </a:rPr>
              <a:t>How do colds and viruses spread?</a:t>
            </a:r>
          </a:p>
        </p:txBody>
      </p:sp>
      <p:pic>
        <p:nvPicPr>
          <p:cNvPr id="12" name="Content Placeholder 11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0C751076-25E3-45BF-9144-9CCC1282FE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25" y="1817226"/>
            <a:ext cx="3972042" cy="447911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71B3F9-2941-4715-AE71-46096F66F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6950"/>
            <a:ext cx="5183188" cy="3922713"/>
          </a:xfrm>
        </p:spPr>
        <p:txBody>
          <a:bodyPr>
            <a:normAutofit/>
          </a:bodyPr>
          <a:lstStyle/>
          <a:p>
            <a:r>
              <a:rPr lang="en-US" sz="4000" dirty="0"/>
              <a:t>For an infection to spread, all links must be connected</a:t>
            </a:r>
          </a:p>
          <a:p>
            <a:r>
              <a:rPr lang="en-US" sz="4000" dirty="0"/>
              <a:t>Breaking any one link, will stop disease transmission!</a:t>
            </a:r>
          </a:p>
        </p:txBody>
      </p:sp>
    </p:spTree>
    <p:extLst>
      <p:ext uri="{BB962C8B-B14F-4D97-AF65-F5344CB8AC3E}">
        <p14:creationId xmlns:p14="http://schemas.microsoft.com/office/powerpoint/2010/main" val="30494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CD709DD564849B3ABA9866DE2C3E2" ma:contentTypeVersion="13" ma:contentTypeDescription="Create a new document." ma:contentTypeScope="" ma:versionID="3963e2b9f167eca41ae9159e5d9417da">
  <xsd:schema xmlns:xsd="http://www.w3.org/2001/XMLSchema" xmlns:xs="http://www.w3.org/2001/XMLSchema" xmlns:p="http://schemas.microsoft.com/office/2006/metadata/properties" xmlns:ns3="dd98eb2c-1b70-46ca-b538-21a460baa9d2" xmlns:ns4="13fd905c-4a49-40e6-a686-66f0f1fb9573" targetNamespace="http://schemas.microsoft.com/office/2006/metadata/properties" ma:root="true" ma:fieldsID="73dce617e0780cacc6d2b8ec455d4404" ns3:_="" ns4:_="">
    <xsd:import namespace="dd98eb2c-1b70-46ca-b538-21a460baa9d2"/>
    <xsd:import namespace="13fd905c-4a49-40e6-a686-66f0f1fb95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8eb2c-1b70-46ca-b538-21a460baa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d905c-4a49-40e6-a686-66f0f1fb957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9380A6-A98C-4EEC-9B7E-73826F110E7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953219-9F0A-44B3-BD88-4FD4F395C9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959509-254B-4F47-9B8E-8E504A6D2E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98eb2c-1b70-46ca-b538-21a460baa9d2"/>
    <ds:schemaRef ds:uri="13fd905c-4a49-40e6-a686-66f0f1fb95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1117</Words>
  <Application>Microsoft Office PowerPoint</Application>
  <PresentationFormat>Widescreen</PresentationFormat>
  <Paragraphs>164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Abadi</vt:lpstr>
      <vt:lpstr>Arial</vt:lpstr>
      <vt:lpstr>Calibri</vt:lpstr>
      <vt:lpstr>Calibri Light</vt:lpstr>
      <vt:lpstr>Wingdings</vt:lpstr>
      <vt:lpstr>Office Theme</vt:lpstr>
      <vt:lpstr>Coronavirus or COVID-19</vt:lpstr>
      <vt:lpstr>Disclaimer</vt:lpstr>
      <vt:lpstr>What is a novel coronavirus?</vt:lpstr>
      <vt:lpstr>History: COVID-19</vt:lpstr>
      <vt:lpstr>Countries affected: </vt:lpstr>
      <vt:lpstr>COVID-19 </vt:lpstr>
      <vt:lpstr>COVID-19 Signs and Symptoms</vt:lpstr>
      <vt:lpstr>Infection Prevention and Control  </vt:lpstr>
      <vt:lpstr>How do colds and viruses spread?</vt:lpstr>
      <vt:lpstr>Infection Prevention and Control (IPC)</vt:lpstr>
      <vt:lpstr>Basic Prevention Measures</vt:lpstr>
      <vt:lpstr>PowerPoint Presentation</vt:lpstr>
      <vt:lpstr>When to perform hand hygiene?</vt:lpstr>
      <vt:lpstr>Frequently clean your hands…</vt:lpstr>
      <vt:lpstr> GloGerm Presentation </vt:lpstr>
      <vt:lpstr>Parts of the Hand that are Usually  Not Washed Properly</vt:lpstr>
      <vt:lpstr>PowerPoint Presentation</vt:lpstr>
      <vt:lpstr>PowerPoint Presentation</vt:lpstr>
      <vt:lpstr>PowerPoint Presentation</vt:lpstr>
      <vt:lpstr>PowerPoint Presentation</vt:lpstr>
      <vt:lpstr>Respiratory Hygiene</vt:lpstr>
      <vt:lpstr>Social Distancing</vt:lpstr>
      <vt:lpstr>Droplets</vt:lpstr>
      <vt:lpstr>Goal of Infection Prevention and Control</vt:lpstr>
      <vt:lpstr>Questions?</vt:lpstr>
      <vt:lpstr>How to Put On a Surgical Mask</vt:lpstr>
      <vt:lpstr>How to Remove a Mask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 or COVID-19</dc:title>
  <dc:creator>Megan Klingler</dc:creator>
  <cp:lastModifiedBy>Megan Klingler</cp:lastModifiedBy>
  <cp:revision>2</cp:revision>
  <dcterms:created xsi:type="dcterms:W3CDTF">2020-03-25T18:20:18Z</dcterms:created>
  <dcterms:modified xsi:type="dcterms:W3CDTF">2020-04-09T17:19:50Z</dcterms:modified>
</cp:coreProperties>
</file>